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60" r:id="rId3"/>
    <p:sldId id="413" r:id="rId4"/>
    <p:sldId id="384" r:id="rId5"/>
    <p:sldId id="358" r:id="rId6"/>
    <p:sldId id="410" r:id="rId7"/>
    <p:sldId id="420" r:id="rId8"/>
    <p:sldId id="404" r:id="rId9"/>
    <p:sldId id="403" r:id="rId10"/>
    <p:sldId id="385" r:id="rId11"/>
    <p:sldId id="411" r:id="rId12"/>
    <p:sldId id="386" r:id="rId13"/>
    <p:sldId id="412" r:id="rId14"/>
    <p:sldId id="414" r:id="rId15"/>
    <p:sldId id="415" r:id="rId16"/>
    <p:sldId id="416" r:id="rId17"/>
    <p:sldId id="409" r:id="rId18"/>
    <p:sldId id="417" r:id="rId19"/>
    <p:sldId id="418" r:id="rId20"/>
    <p:sldId id="388" r:id="rId21"/>
    <p:sldId id="419" r:id="rId22"/>
    <p:sldId id="402" r:id="rId23"/>
  </p:sldIdLst>
  <p:sldSz cx="12192000" cy="6858000"/>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005FA2"/>
    <a:srgbClr val="B23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1542" autoAdjust="0"/>
  </p:normalViewPr>
  <p:slideViewPr>
    <p:cSldViewPr snapToGrid="0">
      <p:cViewPr varScale="1">
        <p:scale>
          <a:sx n="79" d="100"/>
          <a:sy n="79" d="100"/>
        </p:scale>
        <p:origin x="25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sz="quarter" idx="1"/>
          </p:nvPr>
        </p:nvSpPr>
        <p:spPr>
          <a:xfrm>
            <a:off x="3850444" y="0"/>
            <a:ext cx="2945659" cy="495427"/>
          </a:xfrm>
          <a:prstGeom prst="rect">
            <a:avLst/>
          </a:prstGeom>
        </p:spPr>
        <p:txBody>
          <a:bodyPr vert="horz" lIns="91440" tIns="45720" rIns="91440" bIns="45720" rtlCol="0"/>
          <a:lstStyle>
            <a:lvl1pPr algn="r">
              <a:defRPr sz="1200"/>
            </a:lvl1pPr>
          </a:lstStyle>
          <a:p>
            <a:fld id="{2A687299-1C9D-4FF1-91EA-E02A274DA5DC}" type="datetimeFigureOut">
              <a:rPr lang="es-US" smtClean="0"/>
              <a:t>11/20/2025</a:t>
            </a:fld>
            <a:endParaRPr lang="es-US"/>
          </a:p>
        </p:txBody>
      </p:sp>
      <p:sp>
        <p:nvSpPr>
          <p:cNvPr id="4" name="Marcador de pie de página 3"/>
          <p:cNvSpPr>
            <a:spLocks noGrp="1"/>
          </p:cNvSpPr>
          <p:nvPr>
            <p:ph type="ftr" sz="quarter" idx="2"/>
          </p:nvPr>
        </p:nvSpPr>
        <p:spPr>
          <a:xfrm>
            <a:off x="0" y="9378825"/>
            <a:ext cx="2945659" cy="495426"/>
          </a:xfrm>
          <a:prstGeom prst="rect">
            <a:avLst/>
          </a:prstGeom>
        </p:spPr>
        <p:txBody>
          <a:bodyPr vert="horz" lIns="91440" tIns="45720" rIns="91440" bIns="45720" rtlCol="0" anchor="b"/>
          <a:lstStyle>
            <a:lvl1pPr algn="l">
              <a:defRPr sz="1200"/>
            </a:lvl1pPr>
          </a:lstStyle>
          <a:p>
            <a:endParaRPr lang="es-US"/>
          </a:p>
        </p:txBody>
      </p:sp>
      <p:sp>
        <p:nvSpPr>
          <p:cNvPr id="5" name="Marcador de número de diapositiva 4"/>
          <p:cNvSpPr>
            <a:spLocks noGrp="1"/>
          </p:cNvSpPr>
          <p:nvPr>
            <p:ph type="sldNum" sz="quarter" idx="3"/>
          </p:nvPr>
        </p:nvSpPr>
        <p:spPr>
          <a:xfrm>
            <a:off x="3850444" y="9378825"/>
            <a:ext cx="2945659" cy="495426"/>
          </a:xfrm>
          <a:prstGeom prst="rect">
            <a:avLst/>
          </a:prstGeom>
        </p:spPr>
        <p:txBody>
          <a:bodyPr vert="horz" lIns="91440" tIns="45720" rIns="91440" bIns="45720" rtlCol="0" anchor="b"/>
          <a:lstStyle>
            <a:lvl1pPr algn="r">
              <a:defRPr sz="1200"/>
            </a:lvl1pPr>
          </a:lstStyle>
          <a:p>
            <a:fld id="{AE955BF2-2A0B-415E-8C9C-513695FA477B}" type="slidenum">
              <a:rPr lang="es-US" smtClean="0"/>
              <a:t>‹Nº›</a:t>
            </a:fld>
            <a:endParaRPr lang="es-US"/>
          </a:p>
        </p:txBody>
      </p:sp>
    </p:spTree>
    <p:extLst>
      <p:ext uri="{BB962C8B-B14F-4D97-AF65-F5344CB8AC3E}">
        <p14:creationId xmlns:p14="http://schemas.microsoft.com/office/powerpoint/2010/main" val="347851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1A384BF6-A886-43A9-89C2-7918143302CE}" type="datetimeFigureOut">
              <a:rPr lang="es-ES" smtClean="0"/>
              <a:t>20/11/2025</a:t>
            </a:fld>
            <a:endParaRPr lang="es-ES"/>
          </a:p>
        </p:txBody>
      </p:sp>
      <p:sp>
        <p:nvSpPr>
          <p:cNvPr id="4" name="Marcador de imagen de diapositiva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8825"/>
            <a:ext cx="2945659" cy="49542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378825"/>
            <a:ext cx="2945659" cy="495426"/>
          </a:xfrm>
          <a:prstGeom prst="rect">
            <a:avLst/>
          </a:prstGeom>
        </p:spPr>
        <p:txBody>
          <a:bodyPr vert="horz" lIns="91440" tIns="45720" rIns="91440" bIns="45720" rtlCol="0" anchor="b"/>
          <a:lstStyle>
            <a:lvl1pPr algn="r">
              <a:defRPr sz="1200"/>
            </a:lvl1pPr>
          </a:lstStyle>
          <a:p>
            <a:fld id="{D8567ED3-74C1-4068-8BEB-2B7729B80D02}" type="slidenum">
              <a:rPr lang="es-ES" smtClean="0"/>
              <a:t>‹Nº›</a:t>
            </a:fld>
            <a:endParaRPr lang="es-ES"/>
          </a:p>
        </p:txBody>
      </p:sp>
    </p:spTree>
    <p:extLst>
      <p:ext uri="{BB962C8B-B14F-4D97-AF65-F5344CB8AC3E}">
        <p14:creationId xmlns:p14="http://schemas.microsoft.com/office/powerpoint/2010/main" val="16355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D8567ED3-74C1-4068-8BEB-2B7729B80D02}" type="slidenum">
              <a:rPr lang="es-ES" smtClean="0"/>
              <a:t>1</a:t>
            </a:fld>
            <a:endParaRPr lang="es-ES"/>
          </a:p>
        </p:txBody>
      </p:sp>
    </p:spTree>
    <p:extLst>
      <p:ext uri="{BB962C8B-B14F-4D97-AF65-F5344CB8AC3E}">
        <p14:creationId xmlns:p14="http://schemas.microsoft.com/office/powerpoint/2010/main" val="22789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Nueva Banca</a:t>
            </a:r>
          </a:p>
          <a:p>
            <a:r>
              <a:rPr lang="en-US" dirty="0" err="1" smtClean="0"/>
              <a:t>Corporacion</a:t>
            </a:r>
            <a:r>
              <a:rPr lang="en-US" dirty="0" smtClean="0"/>
              <a:t> </a:t>
            </a:r>
            <a:r>
              <a:rPr lang="en-US" dirty="0" err="1" smtClean="0"/>
              <a:t>Financiera</a:t>
            </a:r>
            <a:r>
              <a:rPr lang="en-US" dirty="0" smtClean="0"/>
              <a:t> Alto </a:t>
            </a:r>
            <a:r>
              <a:rPr lang="en-US" dirty="0" err="1" smtClean="0"/>
              <a:t>Cedro</a:t>
            </a:r>
            <a:endParaRPr lang="en-US" dirty="0" smtClean="0"/>
          </a:p>
          <a:p>
            <a:endParaRPr lang="es-419" dirty="0"/>
          </a:p>
        </p:txBody>
      </p:sp>
      <p:sp>
        <p:nvSpPr>
          <p:cNvPr id="4" name="Slide Number Placeholder 3"/>
          <p:cNvSpPr>
            <a:spLocks noGrp="1"/>
          </p:cNvSpPr>
          <p:nvPr>
            <p:ph type="sldNum" sz="quarter" idx="10"/>
          </p:nvPr>
        </p:nvSpPr>
        <p:spPr/>
        <p:txBody>
          <a:bodyPr/>
          <a:lstStyle/>
          <a:p>
            <a:fld id="{BCEACE6E-54F3-4530-8E66-ACD943E4E696}" type="slidenum">
              <a:rPr lang="es-419" smtClean="0"/>
              <a:t>2</a:t>
            </a:fld>
            <a:endParaRPr lang="es-419"/>
          </a:p>
        </p:txBody>
      </p:sp>
    </p:spTree>
    <p:extLst>
      <p:ext uri="{BB962C8B-B14F-4D97-AF65-F5344CB8AC3E}">
        <p14:creationId xmlns:p14="http://schemas.microsoft.com/office/powerpoint/2010/main" val="37648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Nueva Banca</a:t>
            </a:r>
          </a:p>
          <a:p>
            <a:r>
              <a:rPr lang="en-US" dirty="0" err="1" smtClean="0"/>
              <a:t>Corporacion</a:t>
            </a:r>
            <a:r>
              <a:rPr lang="en-US" dirty="0" smtClean="0"/>
              <a:t> </a:t>
            </a:r>
            <a:r>
              <a:rPr lang="en-US" dirty="0" err="1" smtClean="0"/>
              <a:t>Financiera</a:t>
            </a:r>
            <a:r>
              <a:rPr lang="en-US" dirty="0" smtClean="0"/>
              <a:t> Alto </a:t>
            </a:r>
            <a:r>
              <a:rPr lang="en-US" dirty="0" err="1" smtClean="0"/>
              <a:t>Cedro</a:t>
            </a:r>
            <a:endParaRPr lang="en-US" dirty="0" smtClean="0"/>
          </a:p>
          <a:p>
            <a:endParaRPr lang="es-419" dirty="0"/>
          </a:p>
        </p:txBody>
      </p:sp>
      <p:sp>
        <p:nvSpPr>
          <p:cNvPr id="4" name="Slide Number Placeholder 3"/>
          <p:cNvSpPr>
            <a:spLocks noGrp="1"/>
          </p:cNvSpPr>
          <p:nvPr>
            <p:ph type="sldNum" sz="quarter" idx="10"/>
          </p:nvPr>
        </p:nvSpPr>
        <p:spPr/>
        <p:txBody>
          <a:bodyPr/>
          <a:lstStyle/>
          <a:p>
            <a:fld id="{BCEACE6E-54F3-4530-8E66-ACD943E4E696}" type="slidenum">
              <a:rPr lang="es-419" smtClean="0"/>
              <a:t>3</a:t>
            </a:fld>
            <a:endParaRPr lang="es-419"/>
          </a:p>
        </p:txBody>
      </p:sp>
    </p:spTree>
    <p:extLst>
      <p:ext uri="{BB962C8B-B14F-4D97-AF65-F5344CB8AC3E}">
        <p14:creationId xmlns:p14="http://schemas.microsoft.com/office/powerpoint/2010/main" val="274625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8567ED3-74C1-4068-8BEB-2B7729B80D02}" type="slidenum">
              <a:rPr lang="es-ES" smtClean="0"/>
              <a:t>9</a:t>
            </a:fld>
            <a:endParaRPr lang="es-ES"/>
          </a:p>
        </p:txBody>
      </p:sp>
    </p:spTree>
    <p:extLst>
      <p:ext uri="{BB962C8B-B14F-4D97-AF65-F5344CB8AC3E}">
        <p14:creationId xmlns:p14="http://schemas.microsoft.com/office/powerpoint/2010/main" val="39569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AA2A366C-C13B-4D5E-A3C4-FA58EDA8D57C}" type="datetimeFigureOut">
              <a:rPr lang="es-ES" smtClean="0"/>
              <a:t>20/11/2025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406774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2A366C-C13B-4D5E-A3C4-FA58EDA8D57C}" type="datetimeFigureOut">
              <a:rPr lang="es-ES" smtClean="0"/>
              <a:t>20/11/2025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355387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2A366C-C13B-4D5E-A3C4-FA58EDA8D57C}" type="datetimeFigureOut">
              <a:rPr lang="es-ES" smtClean="0"/>
              <a:t>20/11/2025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188708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2A366C-C13B-4D5E-A3C4-FA58EDA8D57C}" type="datetimeFigureOut">
              <a:rPr lang="es-ES" smtClean="0"/>
              <a:t>20/11/2025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319398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A2A366C-C13B-4D5E-A3C4-FA58EDA8D57C}" type="datetimeFigureOut">
              <a:rPr lang="es-ES" smtClean="0"/>
              <a:t>20/11/2025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2863651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A2A366C-C13B-4D5E-A3C4-FA58EDA8D57C}" type="datetimeFigureOut">
              <a:rPr lang="es-ES" smtClean="0"/>
              <a:t>20/11/2025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84587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A2A366C-C13B-4D5E-A3C4-FA58EDA8D57C}" type="datetimeFigureOut">
              <a:rPr lang="es-ES" smtClean="0"/>
              <a:t>20/11/2025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3681296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A2A366C-C13B-4D5E-A3C4-FA58EDA8D57C}" type="datetimeFigureOut">
              <a:rPr lang="es-ES" smtClean="0"/>
              <a:t>20/11/2025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369266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2A366C-C13B-4D5E-A3C4-FA58EDA8D57C}" type="datetimeFigureOut">
              <a:rPr lang="es-ES" smtClean="0"/>
              <a:t>20/11/2025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272919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A2A366C-C13B-4D5E-A3C4-FA58EDA8D57C}" type="datetimeFigureOut">
              <a:rPr lang="es-ES" smtClean="0"/>
              <a:t>20/11/2025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427417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A2A366C-C13B-4D5E-A3C4-FA58EDA8D57C}" type="datetimeFigureOut">
              <a:rPr lang="es-ES" smtClean="0"/>
              <a:t>20/11/2025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9BD61D2-E240-47E6-8D5E-365E97B38C7D}" type="slidenum">
              <a:rPr lang="es-ES" smtClean="0"/>
              <a:t>‹Nº›</a:t>
            </a:fld>
            <a:endParaRPr lang="es-ES"/>
          </a:p>
        </p:txBody>
      </p:sp>
    </p:spTree>
    <p:extLst>
      <p:ext uri="{BB962C8B-B14F-4D97-AF65-F5344CB8AC3E}">
        <p14:creationId xmlns:p14="http://schemas.microsoft.com/office/powerpoint/2010/main" val="121324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366C-C13B-4D5E-A3C4-FA58EDA8D57C}" type="datetimeFigureOut">
              <a:rPr lang="es-ES" smtClean="0"/>
              <a:t>20/11/2025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D61D2-E240-47E6-8D5E-365E97B38C7D}" type="slidenum">
              <a:rPr lang="es-ES" smtClean="0"/>
              <a:t>‹Nº›</a:t>
            </a:fld>
            <a:endParaRPr lang="es-ES"/>
          </a:p>
        </p:txBody>
      </p:sp>
    </p:spTree>
    <p:extLst>
      <p:ext uri="{BB962C8B-B14F-4D97-AF65-F5344CB8AC3E}">
        <p14:creationId xmlns:p14="http://schemas.microsoft.com/office/powerpoint/2010/main" val="3892662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 Id="rId22"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emf"/><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cid:image001.png@01D5CA1D.121313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
            <a:ext cx="12192000" cy="6858000"/>
          </a:xfrm>
          <a:prstGeom prst="rect">
            <a:avLst/>
          </a:prstGeom>
        </p:spPr>
      </p:pic>
      <p:sp>
        <p:nvSpPr>
          <p:cNvPr id="6" name="Rectángulo 5"/>
          <p:cNvSpPr/>
          <p:nvPr/>
        </p:nvSpPr>
        <p:spPr>
          <a:xfrm>
            <a:off x="455474" y="194555"/>
            <a:ext cx="11580884" cy="6398675"/>
          </a:xfrm>
          <a:prstGeom prst="rect">
            <a:avLst/>
          </a:prstGeom>
        </p:spPr>
        <p:txBody>
          <a:bodyPr wrap="square">
            <a:spAutoFit/>
          </a:bodyPr>
          <a:lstStyle/>
          <a:p>
            <a:pPr algn="ctr"/>
            <a:r>
              <a:rPr lang="es-E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XXI ENCUENTRO INTERNACIONAL SOBRE GESTIÓN DE CIUDADES</a:t>
            </a:r>
          </a:p>
          <a:p>
            <a:pPr algn="ctr"/>
            <a:r>
              <a:rPr lang="es-E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PATRIMONIALES</a:t>
            </a:r>
          </a:p>
          <a:p>
            <a:pPr algn="ctr"/>
            <a:endParaRPr lang="es-E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Panel </a:t>
            </a:r>
            <a:r>
              <a:rPr lang="es-ES" sz="2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Inversión a gran escala y asociaciones colaborativas público-privadas (APP)</a:t>
            </a:r>
            <a:endParaRPr lang="es-ES"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b="1" dirty="0">
                <a:solidFill>
                  <a:srgbClr val="FF0000"/>
                </a:solidFill>
                <a:effectLst>
                  <a:outerShdw blurRad="38100" dist="38100" dir="2700000" algn="tl">
                    <a:srgbClr val="000000">
                      <a:alpha val="43137"/>
                    </a:srgbClr>
                  </a:outerShdw>
                </a:effectLst>
              </a:rPr>
              <a:t> </a:t>
            </a:r>
          </a:p>
          <a:p>
            <a:pPr algn="just"/>
            <a:endParaRPr lang="es-ES_tradnl"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ES_tradnl"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ES_tradnl"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Título</a:t>
            </a:r>
            <a:r>
              <a:rPr lang="es-ES_tradnl"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Hacia un Banco de Desarrollo en Cuba. Diseño de un modelo dinamizador de financiamiento de impacto.</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3390" indent="-226695">
              <a:lnSpc>
                <a:spcPct val="115000"/>
              </a:lnSpc>
              <a:spcAft>
                <a:spcPts val="600"/>
              </a:spcAft>
            </a:pPr>
            <a:endParaRPr lang="es-ES" sz="2400" b="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marL="453390" indent="-226695">
              <a:lnSpc>
                <a:spcPct val="115000"/>
              </a:lnSpc>
              <a:spcAft>
                <a:spcPts val="600"/>
              </a:spcAft>
            </a:pPr>
            <a:r>
              <a:rPr lang="es-ES_tradnl"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453390" indent="-226695">
              <a:lnSpc>
                <a:spcPct val="115000"/>
              </a:lnSpc>
              <a:spcAft>
                <a:spcPts val="600"/>
              </a:spcAft>
            </a:pPr>
            <a:r>
              <a:rPr lang="es-ES_tradnl"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a:t>
            </a:r>
            <a:r>
              <a:rPr lang="es-ES_tradnl"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M.Sc. Orlando Iglesias Carralero</a:t>
            </a:r>
            <a:endParaRPr lang="es-E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CU" b="1" dirty="0" smtClean="0">
                <a:solidFill>
                  <a:srgbClr val="FF0000"/>
                </a:solidFill>
                <a:effectLst>
                  <a:outerShdw blurRad="38100" dist="38100" dir="2700000" algn="tl">
                    <a:srgbClr val="000000">
                      <a:alpha val="43137"/>
                    </a:srgbClr>
                  </a:outerShdw>
                </a:effectLst>
              </a:rPr>
              <a:t>    </a:t>
            </a:r>
            <a:r>
              <a:rPr lang="es-CU" b="1" dirty="0" smtClean="0">
                <a:solidFill>
                  <a:srgbClr val="FF0000"/>
                </a:solidFill>
                <a:effectLst>
                  <a:outerShdw blurRad="38100" dist="38100" dir="2700000" algn="tl">
                    <a:srgbClr val="000000">
                      <a:alpha val="43137"/>
                    </a:srgbClr>
                  </a:outerShdw>
                </a:effectLst>
              </a:rPr>
              <a:t>                   </a:t>
            </a:r>
            <a:r>
              <a:rPr lang="es-CU"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Banco Central de Cuba</a:t>
            </a:r>
            <a:endParaRPr lang="es-ES_tradnl" sz="2400" b="1" dirty="0" smtClean="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endParaRPr lang="es-E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Habana, Cuba</a:t>
            </a:r>
          </a:p>
          <a:p>
            <a:pPr algn="ctr"/>
            <a:r>
              <a:rPr lang="es-E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Noviembre, </a:t>
            </a:r>
            <a:r>
              <a:rPr lang="es-E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2025</a:t>
            </a:r>
            <a:endParaRPr lang="es-ES" sz="12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87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42732" cy="6858000"/>
          </a:xfrm>
          <a:prstGeom prst="rect">
            <a:avLst/>
          </a:prstGeom>
        </p:spPr>
      </p:pic>
      <p:sp>
        <p:nvSpPr>
          <p:cNvPr id="11" name="11 Rectángulo"/>
          <p:cNvSpPr/>
          <p:nvPr/>
        </p:nvSpPr>
        <p:spPr>
          <a:xfrm>
            <a:off x="3633230" y="631244"/>
            <a:ext cx="7880746" cy="58476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3200" b="1" dirty="0" smtClean="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rPr>
              <a:t>Vínculo con el Programa de Gobierno</a:t>
            </a:r>
            <a:endParaRPr lang="es-ES" sz="3200" b="1" dirty="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endParaRPr>
          </a:p>
        </p:txBody>
      </p:sp>
      <p:pic>
        <p:nvPicPr>
          <p:cNvPr id="12" name="Imagen 11" descr="Calendar Transparent Transparent HQ PNG Download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344" y="1099130"/>
            <a:ext cx="780294" cy="780294"/>
          </a:xfrm>
          <a:prstGeom prst="rect">
            <a:avLst/>
          </a:prstGeom>
        </p:spPr>
      </p:pic>
      <p:sp>
        <p:nvSpPr>
          <p:cNvPr id="3" name="Rectángulo 2"/>
          <p:cNvSpPr/>
          <p:nvPr/>
        </p:nvSpPr>
        <p:spPr>
          <a:xfrm>
            <a:off x="1822638" y="1303602"/>
            <a:ext cx="9396206" cy="369332"/>
          </a:xfrm>
          <a:prstGeom prst="rect">
            <a:avLst/>
          </a:prstGeom>
        </p:spPr>
        <p:txBody>
          <a:bodyPr wrap="square">
            <a:spAutoFit/>
          </a:bodyPr>
          <a:lstStyle/>
          <a:p>
            <a:pPr algn="just"/>
            <a:r>
              <a:rPr lang="es-ES" dirty="0" smtClean="0">
                <a:latin typeface="Arial" panose="020B0604020202020204" pitchFamily="34" charset="0"/>
                <a:cs typeface="Arial" panose="020B0604020202020204" pitchFamily="34" charset="0"/>
              </a:rPr>
              <a:t>  Aprobado </a:t>
            </a:r>
            <a:r>
              <a:rPr lang="es-ES" dirty="0">
                <a:latin typeface="Arial" panose="020B0604020202020204" pitchFamily="34" charset="0"/>
                <a:cs typeface="Arial" panose="020B0604020202020204" pitchFamily="34" charset="0"/>
              </a:rPr>
              <a:t>por el Consejo de Ministros </a:t>
            </a:r>
            <a:r>
              <a:rPr lang="es-ES" dirty="0" smtClean="0">
                <a:latin typeface="Arial" panose="020B0604020202020204" pitchFamily="34" charset="0"/>
                <a:cs typeface="Arial" panose="020B0604020202020204" pitchFamily="34" charset="0"/>
              </a:rPr>
              <a:t>– febrero/2025 – Actualizado Septiembre/2025</a:t>
            </a:r>
            <a:endParaRPr lang="es-ES" dirty="0">
              <a:latin typeface="Arial" panose="020B0604020202020204" pitchFamily="34" charset="0"/>
              <a:cs typeface="Arial" panose="020B0604020202020204" pitchFamily="34" charset="0"/>
            </a:endParaRPr>
          </a:p>
        </p:txBody>
      </p:sp>
      <p:pic>
        <p:nvPicPr>
          <p:cNvPr id="13" name="Imagen 12" descr="Módulo Desktop - Relatório Padrão de Envio de SMS Prospecto CMT - wiki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722" y="1891117"/>
            <a:ext cx="922697" cy="890398"/>
          </a:xfrm>
          <a:prstGeom prst="rect">
            <a:avLst/>
          </a:prstGeom>
        </p:spPr>
      </p:pic>
      <p:sp>
        <p:nvSpPr>
          <p:cNvPr id="14" name="Rectángulo 13"/>
          <p:cNvSpPr/>
          <p:nvPr/>
        </p:nvSpPr>
        <p:spPr>
          <a:xfrm>
            <a:off x="1931157" y="1765560"/>
            <a:ext cx="10123994" cy="923330"/>
          </a:xfrm>
          <a:prstGeom prst="rect">
            <a:avLst/>
          </a:prstGeom>
        </p:spPr>
        <p:txBody>
          <a:bodyPr wrap="square">
            <a:spAutoFit/>
          </a:bodyPr>
          <a:lstStyle/>
          <a:p>
            <a:pPr algn="just"/>
            <a:r>
              <a:rPr lang="es-ES" b="1" dirty="0" smtClean="0">
                <a:latin typeface="Arial" panose="020B0604020202020204" pitchFamily="34" charset="0"/>
                <a:cs typeface="Arial" panose="020B0604020202020204" pitchFamily="34" charset="0"/>
              </a:rPr>
              <a:t>10 objetivos generales, 106 objetivos específicos, 342 acciones y 264 indicadores.</a:t>
            </a:r>
          </a:p>
          <a:p>
            <a:pPr algn="just"/>
            <a:endParaRPr lang="es-ES" dirty="0" smtClean="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BCC:  39 objetivos específicos, de ellos 16 tienen relación con la creación y operación del BND. </a:t>
            </a:r>
          </a:p>
        </p:txBody>
      </p:sp>
      <p:sp>
        <p:nvSpPr>
          <p:cNvPr id="15" name="Rectángulo 14"/>
          <p:cNvSpPr/>
          <p:nvPr/>
        </p:nvSpPr>
        <p:spPr>
          <a:xfrm>
            <a:off x="6248237" y="2766391"/>
            <a:ext cx="5971873" cy="4053417"/>
          </a:xfrm>
          <a:prstGeom prst="rect">
            <a:avLst/>
          </a:prstGeom>
        </p:spPr>
        <p:txBody>
          <a:bodyPr wrap="square">
            <a:spAutoFit/>
          </a:bodyPr>
          <a:lstStyle/>
          <a:p>
            <a:pPr>
              <a:lnSpc>
                <a:spcPct val="115000"/>
              </a:lnSpc>
            </a:pPr>
            <a:r>
              <a:rPr lang="es-ES" b="1" dirty="0" smtClean="0">
                <a:latin typeface="Arial" panose="020B0604020202020204" pitchFamily="34" charset="0"/>
                <a:cs typeface="Arial" panose="020B0604020202020204" pitchFamily="34" charset="0"/>
              </a:rPr>
              <a:t>Objetivo </a:t>
            </a:r>
            <a:r>
              <a:rPr lang="es-ES" b="1" dirty="0">
                <a:latin typeface="Arial" panose="020B0604020202020204" pitchFamily="34" charset="0"/>
                <a:cs typeface="Arial" panose="020B0604020202020204" pitchFamily="34" charset="0"/>
              </a:rPr>
              <a:t>2: Incrementar y diversificar los ingresos externos del país.</a:t>
            </a:r>
            <a:endParaRPr lang="es-ES" dirty="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2.5</a:t>
            </a:r>
            <a:r>
              <a:rPr lang="es-ES" dirty="0">
                <a:latin typeface="Arial" panose="020B0604020202020204" pitchFamily="34" charset="0"/>
                <a:cs typeface="Arial" panose="020B0604020202020204" pitchFamily="34" charset="0"/>
              </a:rPr>
              <a:t>. Diversificar y mantener el seguimiento sistemático para garantizar el incremento de los ingresos en divisas. </a:t>
            </a:r>
          </a:p>
          <a:p>
            <a:r>
              <a:rPr lang="es-ES" b="1" dirty="0" smtClean="0">
                <a:latin typeface="Arial" panose="020B0604020202020204" pitchFamily="34" charset="0"/>
                <a:cs typeface="Arial" panose="020B0604020202020204" pitchFamily="34" charset="0"/>
              </a:rPr>
              <a:t>2.10</a:t>
            </a:r>
            <a:r>
              <a:rPr lang="es-ES" dirty="0">
                <a:latin typeface="Arial" panose="020B0604020202020204" pitchFamily="34" charset="0"/>
                <a:cs typeface="Arial" panose="020B0604020202020204" pitchFamily="34" charset="0"/>
              </a:rPr>
              <a:t>. Captar nuevos financiamientos externos, fundamentalmente para el sector productivo y exportador: </a:t>
            </a:r>
          </a:p>
          <a:p>
            <a:r>
              <a:rPr lang="es-ES"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a</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Gestionar intencionadamente el acceso y la obtención de créditos de bancos de desarrollo o instituciones financieras multilaterales. </a:t>
            </a:r>
          </a:p>
          <a:p>
            <a:r>
              <a:rPr lang="es-ES"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b</a:t>
            </a:r>
            <a:r>
              <a:rPr lang="es-ES" dirty="0">
                <a:latin typeface="Arial" panose="020B0604020202020204" pitchFamily="34" charset="0"/>
                <a:cs typeface="Arial" panose="020B0604020202020204" pitchFamily="34" charset="0"/>
              </a:rPr>
              <a:t>. Crear las condiciones, por los bancos para ejecutar acciones y gestiones asociadas a bonos verdes, vinculados a proyectos ambientales o relacionados con el clima, la transición energética, entre otros</a:t>
            </a:r>
            <a:r>
              <a:rPr lang="es-ES" dirty="0" smtClean="0">
                <a:latin typeface="Arial" panose="020B0604020202020204" pitchFamily="34" charset="0"/>
                <a:cs typeface="Arial" panose="020B0604020202020204" pitchFamily="34" charset="0"/>
              </a:rPr>
              <a:t>.</a:t>
            </a:r>
            <a:endParaRPr lang="es-ES" dirty="0"/>
          </a:p>
        </p:txBody>
      </p:sp>
      <p:pic>
        <p:nvPicPr>
          <p:cNvPr id="16" name="Imagen 15" descr="Educapuntes: 20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102" y="3963402"/>
            <a:ext cx="1306286" cy="1017110"/>
          </a:xfrm>
          <a:prstGeom prst="rect">
            <a:avLst/>
          </a:prstGeom>
        </p:spPr>
      </p:pic>
      <p:sp>
        <p:nvSpPr>
          <p:cNvPr id="20" name="Rectángulo 19"/>
          <p:cNvSpPr/>
          <p:nvPr/>
        </p:nvSpPr>
        <p:spPr>
          <a:xfrm>
            <a:off x="2241258" y="2781516"/>
            <a:ext cx="3898459" cy="3970318"/>
          </a:xfrm>
          <a:prstGeom prst="rect">
            <a:avLst/>
          </a:prstGeom>
        </p:spPr>
        <p:txBody>
          <a:bodyPr wrap="square">
            <a:spAutoFit/>
          </a:bodyPr>
          <a:lstStyle/>
          <a:p>
            <a:pPr algn="just"/>
            <a:r>
              <a:rPr lang="es-ES" b="1" dirty="0">
                <a:solidFill>
                  <a:schemeClr val="bg2">
                    <a:lumMod val="10000"/>
                  </a:schemeClr>
                </a:solidFill>
                <a:latin typeface="Arial" panose="020B0604020202020204" pitchFamily="34" charset="0"/>
                <a:cs typeface="Arial" panose="020B0604020202020204" pitchFamily="34" charset="0"/>
              </a:rPr>
              <a:t>Objetivo </a:t>
            </a:r>
            <a:r>
              <a:rPr lang="es-ES" b="1" dirty="0" smtClean="0">
                <a:solidFill>
                  <a:schemeClr val="bg2">
                    <a:lumMod val="10000"/>
                  </a:schemeClr>
                </a:solidFill>
                <a:latin typeface="Arial" panose="020B0604020202020204" pitchFamily="34" charset="0"/>
                <a:cs typeface="Arial" panose="020B0604020202020204" pitchFamily="34" charset="0"/>
              </a:rPr>
              <a:t>6: Avanzar </a:t>
            </a:r>
            <a:r>
              <a:rPr lang="es-ES" b="1" dirty="0">
                <a:solidFill>
                  <a:schemeClr val="bg2">
                    <a:lumMod val="10000"/>
                  </a:schemeClr>
                </a:solidFill>
                <a:latin typeface="Arial" panose="020B0604020202020204" pitchFamily="34" charset="0"/>
                <a:cs typeface="Arial" panose="020B0604020202020204" pitchFamily="34" charset="0"/>
              </a:rPr>
              <a:t>en el perfeccionamiento de la gestión de Gobierno.</a:t>
            </a:r>
            <a:endParaRPr lang="es-ES" dirty="0">
              <a:solidFill>
                <a:schemeClr val="bg2">
                  <a:lumMod val="10000"/>
                </a:schemeClr>
              </a:solidFill>
              <a:latin typeface="Arial" panose="020B0604020202020204" pitchFamily="34" charset="0"/>
              <a:cs typeface="Arial" panose="020B0604020202020204" pitchFamily="34" charset="0"/>
            </a:endParaRPr>
          </a:p>
          <a:p>
            <a:pPr algn="just"/>
            <a:r>
              <a:rPr lang="es-ES" b="1" dirty="0" smtClean="0">
                <a:solidFill>
                  <a:schemeClr val="bg2">
                    <a:lumMod val="10000"/>
                  </a:schemeClr>
                </a:solidFill>
                <a:latin typeface="Arial" panose="020B0604020202020204" pitchFamily="34" charset="0"/>
                <a:cs typeface="Arial" panose="020B0604020202020204" pitchFamily="34" charset="0"/>
              </a:rPr>
              <a:t>6.9</a:t>
            </a:r>
            <a:r>
              <a:rPr lang="es-ES" dirty="0">
                <a:solidFill>
                  <a:schemeClr val="bg2">
                    <a:lumMod val="10000"/>
                  </a:schemeClr>
                </a:solidFill>
                <a:latin typeface="Arial" panose="020B0604020202020204" pitchFamily="34" charset="0"/>
                <a:cs typeface="Arial" panose="020B0604020202020204" pitchFamily="34" charset="0"/>
              </a:rPr>
              <a:t>. Presentar la propuesta para perfeccionar el trabajo en el sector bancario: </a:t>
            </a:r>
          </a:p>
          <a:p>
            <a:pPr algn="just"/>
            <a:r>
              <a:rPr lang="es-ES" dirty="0">
                <a:solidFill>
                  <a:schemeClr val="bg2">
                    <a:lumMod val="10000"/>
                  </a:schemeClr>
                </a:solidFill>
                <a:latin typeface="Arial" panose="020B0604020202020204" pitchFamily="34" charset="0"/>
                <a:cs typeface="Arial" panose="020B0604020202020204" pitchFamily="34" charset="0"/>
              </a:rPr>
              <a:t> </a:t>
            </a:r>
            <a:r>
              <a:rPr lang="es-ES" b="1" dirty="0">
                <a:solidFill>
                  <a:schemeClr val="bg2">
                    <a:lumMod val="10000"/>
                  </a:schemeClr>
                </a:solidFill>
                <a:latin typeface="Arial" panose="020B0604020202020204" pitchFamily="34" charset="0"/>
                <a:cs typeface="Arial" panose="020B0604020202020204" pitchFamily="34" charset="0"/>
              </a:rPr>
              <a:t>a</a:t>
            </a:r>
            <a:r>
              <a:rPr lang="es-ES" dirty="0">
                <a:solidFill>
                  <a:schemeClr val="bg2">
                    <a:lumMod val="10000"/>
                  </a:schemeClr>
                </a:solidFill>
                <a:latin typeface="Arial" panose="020B0604020202020204" pitchFamily="34" charset="0"/>
                <a:cs typeface="Arial" panose="020B0604020202020204" pitchFamily="34" charset="0"/>
              </a:rPr>
              <a:t>. Presentar la propuesta del rediseño institucional del sistema bancario, ajustándolo a los requerimientos actuales de la economía para su mejor funcionamiento.</a:t>
            </a:r>
          </a:p>
          <a:p>
            <a:pPr algn="just"/>
            <a:r>
              <a:rPr lang="es-ES" dirty="0">
                <a:solidFill>
                  <a:schemeClr val="bg2">
                    <a:lumMod val="10000"/>
                  </a:schemeClr>
                </a:solidFill>
                <a:latin typeface="Arial" panose="020B0604020202020204" pitchFamily="34" charset="0"/>
                <a:cs typeface="Arial" panose="020B0604020202020204" pitchFamily="34" charset="0"/>
              </a:rPr>
              <a:t> </a:t>
            </a:r>
            <a:r>
              <a:rPr lang="es-ES" b="1" dirty="0">
                <a:solidFill>
                  <a:schemeClr val="bg2">
                    <a:lumMod val="10000"/>
                  </a:schemeClr>
                </a:solidFill>
                <a:latin typeface="Arial" panose="020B0604020202020204" pitchFamily="34" charset="0"/>
                <a:cs typeface="Arial" panose="020B0604020202020204" pitchFamily="34" charset="0"/>
              </a:rPr>
              <a:t>b</a:t>
            </a:r>
            <a:r>
              <a:rPr lang="es-ES" dirty="0">
                <a:solidFill>
                  <a:schemeClr val="bg2">
                    <a:lumMod val="10000"/>
                  </a:schemeClr>
                </a:solidFill>
                <a:latin typeface="Arial" panose="020B0604020202020204" pitchFamily="34" charset="0"/>
                <a:cs typeface="Arial" panose="020B0604020202020204" pitchFamily="34" charset="0"/>
              </a:rPr>
              <a:t>. Avanzar en la transformación de la gestión bancaria.</a:t>
            </a:r>
          </a:p>
        </p:txBody>
      </p:sp>
      <p:sp>
        <p:nvSpPr>
          <p:cNvPr id="21" name="Rectángulo 20"/>
          <p:cNvSpPr/>
          <p:nvPr/>
        </p:nvSpPr>
        <p:spPr>
          <a:xfrm>
            <a:off x="2099388" y="2781515"/>
            <a:ext cx="4040329" cy="3996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Arial"/>
            </a:endParaRPr>
          </a:p>
        </p:txBody>
      </p:sp>
      <p:sp>
        <p:nvSpPr>
          <p:cNvPr id="22" name="Rectángulo 21"/>
          <p:cNvSpPr/>
          <p:nvPr/>
        </p:nvSpPr>
        <p:spPr>
          <a:xfrm>
            <a:off x="6318637" y="2781516"/>
            <a:ext cx="5801827" cy="3996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93593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125"/>
            <a:ext cx="7475211" cy="6917150"/>
          </a:xfrm>
          <a:prstGeom prst="rect">
            <a:avLst/>
          </a:prstGeom>
        </p:spPr>
      </p:pic>
      <p:sp>
        <p:nvSpPr>
          <p:cNvPr id="10" name="11 Rectángulo"/>
          <p:cNvSpPr/>
          <p:nvPr/>
        </p:nvSpPr>
        <p:spPr>
          <a:xfrm>
            <a:off x="2039373" y="533637"/>
            <a:ext cx="7860706" cy="58476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3200" b="1" dirty="0" smtClean="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rPr>
              <a:t>Tendencias internacionales</a:t>
            </a:r>
            <a:endParaRPr lang="es-ES" sz="3200" b="1" dirty="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endParaRPr>
          </a:p>
        </p:txBody>
      </p:sp>
      <p:sp>
        <p:nvSpPr>
          <p:cNvPr id="5" name="Rectángulo 4"/>
          <p:cNvSpPr/>
          <p:nvPr/>
        </p:nvSpPr>
        <p:spPr>
          <a:xfrm>
            <a:off x="886408" y="1118404"/>
            <a:ext cx="11112760" cy="4801314"/>
          </a:xfrm>
          <a:prstGeom prst="rect">
            <a:avLst/>
          </a:prstGeom>
          <a:solidFill>
            <a:schemeClr val="bg1"/>
          </a:solidFill>
        </p:spPr>
        <p:txBody>
          <a:bodyPr wrap="square" lIns="91440" tIns="45720" rIns="91440" bIns="45720">
            <a:spAutoFit/>
          </a:bodyPr>
          <a:lstStyle/>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En </a:t>
            </a:r>
            <a:r>
              <a:rPr lang="es-ES" dirty="0">
                <a:latin typeface="Arial" panose="020B0604020202020204" pitchFamily="34" charset="0"/>
                <a:cs typeface="Arial" panose="020B0604020202020204" pitchFamily="34" charset="0"/>
              </a:rPr>
              <a:t>la práctica internacional se definen cinco criterios que se deben cumplir de forma simultánea para calificar como Banca de Desarrollo:</a:t>
            </a:r>
          </a:p>
          <a:p>
            <a:r>
              <a:rPr lang="es-ES" dirty="0">
                <a:latin typeface="Arial" panose="020B0604020202020204" pitchFamily="34" charset="0"/>
                <a:cs typeface="Arial" panose="020B0604020202020204" pitchFamily="34" charset="0"/>
              </a:rPr>
              <a:t> </a:t>
            </a:r>
          </a:p>
          <a:p>
            <a:pPr lvl="0"/>
            <a:r>
              <a:rPr lang="es-ES" dirty="0" smtClean="0">
                <a:latin typeface="Arial" panose="020B0604020202020204" pitchFamily="34" charset="0"/>
                <a:cs typeface="Arial" panose="020B0604020202020204" pitchFamily="34" charset="0"/>
              </a:rPr>
              <a:t>1. Ser </a:t>
            </a:r>
            <a:r>
              <a:rPr lang="es-ES" dirty="0">
                <a:latin typeface="Arial" panose="020B0604020202020204" pitchFamily="34" charset="0"/>
                <a:cs typeface="Arial" panose="020B0604020202020204" pitchFamily="34" charset="0"/>
              </a:rPr>
              <a:t>una entidad independiente, es decir, con una personalidad jurídica propia, personal propio, estados financieros independientes y que no es instituida para alcanzar un objetivo específico de corto plazo (ayuda a distinguir a los Bancos Públicos de Desarrollo e Instituciones Financieras de Desarrollo de los programas de crédito del gobierno, los fideicomisos, y los vehículos especiales de objeto definido).</a:t>
            </a:r>
          </a:p>
          <a:p>
            <a:r>
              <a:rPr lang="es-ES" dirty="0">
                <a:latin typeface="Arial" panose="020B0604020202020204" pitchFamily="34" charset="0"/>
                <a:cs typeface="Arial" panose="020B0604020202020204" pitchFamily="34" charset="0"/>
              </a:rPr>
              <a:t> </a:t>
            </a:r>
          </a:p>
          <a:p>
            <a:pPr lvl="0"/>
            <a:r>
              <a:rPr lang="es-ES" dirty="0" smtClean="0">
                <a:latin typeface="Arial" panose="020B0604020202020204" pitchFamily="34" charset="0"/>
                <a:cs typeface="Arial" panose="020B0604020202020204" pitchFamily="34" charset="0"/>
              </a:rPr>
              <a:t>2. Usar </a:t>
            </a:r>
            <a:r>
              <a:rPr lang="es-ES" dirty="0">
                <a:latin typeface="Arial" panose="020B0604020202020204" pitchFamily="34" charset="0"/>
                <a:cs typeface="Arial" panose="020B0604020202020204" pitchFamily="34" charset="0"/>
              </a:rPr>
              <a:t>los instrumentos financieros de fondeo-reflujo-búsqueda (préstamos, inversiones de capital, garantías) como sus principales productos y servicios, en oposición a transferencias (activos).</a:t>
            </a:r>
          </a:p>
          <a:p>
            <a:r>
              <a:rPr lang="es-ES" dirty="0">
                <a:latin typeface="Arial" panose="020B0604020202020204" pitchFamily="34" charset="0"/>
                <a:cs typeface="Arial" panose="020B0604020202020204" pitchFamily="34" charset="0"/>
              </a:rPr>
              <a:t> </a:t>
            </a:r>
          </a:p>
          <a:p>
            <a:pPr lvl="0"/>
            <a:r>
              <a:rPr lang="es-ES" dirty="0" smtClean="0">
                <a:latin typeface="Arial" panose="020B0604020202020204" pitchFamily="34" charset="0"/>
                <a:cs typeface="Arial" panose="020B0604020202020204" pitchFamily="34" charset="0"/>
              </a:rPr>
              <a:t>3. Fuentes </a:t>
            </a:r>
            <a:r>
              <a:rPr lang="es-ES" dirty="0">
                <a:latin typeface="Arial" panose="020B0604020202020204" pitchFamily="34" charset="0"/>
                <a:cs typeface="Arial" panose="020B0604020202020204" pitchFamily="34" charset="0"/>
              </a:rPr>
              <a:t>de financiamiento que van más allá de las transferencias presupuestadas periódicas (pasivos).</a:t>
            </a:r>
          </a:p>
          <a:p>
            <a:r>
              <a:rPr lang="es-ES" dirty="0">
                <a:latin typeface="Arial" panose="020B0604020202020204" pitchFamily="34" charset="0"/>
                <a:cs typeface="Arial" panose="020B0604020202020204" pitchFamily="34" charset="0"/>
              </a:rPr>
              <a:t> </a:t>
            </a:r>
          </a:p>
          <a:p>
            <a:pPr lvl="0"/>
            <a:r>
              <a:rPr lang="es-ES" dirty="0" smtClean="0">
                <a:latin typeface="Arial" panose="020B0604020202020204" pitchFamily="34" charset="0"/>
                <a:cs typeface="Arial" panose="020B0604020202020204" pitchFamily="34" charset="0"/>
              </a:rPr>
              <a:t>4. Tener </a:t>
            </a:r>
            <a:r>
              <a:rPr lang="es-ES" dirty="0">
                <a:latin typeface="Arial" panose="020B0604020202020204" pitchFamily="34" charset="0"/>
                <a:cs typeface="Arial" panose="020B0604020202020204" pitchFamily="34" charset="0"/>
              </a:rPr>
              <a:t>una orientación proactiva de política pública.</a:t>
            </a:r>
          </a:p>
          <a:p>
            <a:r>
              <a:rPr lang="es-ES" dirty="0">
                <a:latin typeface="Arial" panose="020B0604020202020204" pitchFamily="34" charset="0"/>
                <a:cs typeface="Arial" panose="020B0604020202020204" pitchFamily="34" charset="0"/>
              </a:rPr>
              <a:t> </a:t>
            </a:r>
          </a:p>
          <a:p>
            <a:pPr lvl="0"/>
            <a:r>
              <a:rPr lang="es-ES" dirty="0" smtClean="0">
                <a:latin typeface="Arial" panose="020B0604020202020204" pitchFamily="34" charset="0"/>
                <a:cs typeface="Arial" panose="020B0604020202020204" pitchFamily="34" charset="0"/>
              </a:rPr>
              <a:t>5. Dirección </a:t>
            </a:r>
            <a:r>
              <a:rPr lang="es-ES" dirty="0">
                <a:latin typeface="Arial" panose="020B0604020202020204" pitchFamily="34" charset="0"/>
                <a:cs typeface="Arial" panose="020B0604020202020204" pitchFamily="34" charset="0"/>
              </a:rPr>
              <a:t>gubernamental de la estrategia corporativa.</a:t>
            </a:r>
          </a:p>
        </p:txBody>
      </p:sp>
    </p:spTree>
    <p:extLst>
      <p:ext uri="{BB962C8B-B14F-4D97-AF65-F5344CB8AC3E}">
        <p14:creationId xmlns:p14="http://schemas.microsoft.com/office/powerpoint/2010/main" val="169433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50"/>
            <a:ext cx="7475211" cy="6917150"/>
          </a:xfrm>
          <a:prstGeom prst="rect">
            <a:avLst/>
          </a:prstGeom>
        </p:spPr>
      </p:pic>
      <p:sp>
        <p:nvSpPr>
          <p:cNvPr id="10" name="11 Rectángulo"/>
          <p:cNvSpPr/>
          <p:nvPr/>
        </p:nvSpPr>
        <p:spPr>
          <a:xfrm>
            <a:off x="2020712" y="675374"/>
            <a:ext cx="9343974" cy="58476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3200" b="1" dirty="0" smtClean="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rPr>
              <a:t>Estudio comparado Banca de Desarrollo</a:t>
            </a:r>
            <a:endParaRPr lang="es-ES" sz="3200" b="1" dirty="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endParaRPr>
          </a:p>
        </p:txBody>
      </p:sp>
      <p:sp>
        <p:nvSpPr>
          <p:cNvPr id="2" name="Rectángulo 1"/>
          <p:cNvSpPr/>
          <p:nvPr/>
        </p:nvSpPr>
        <p:spPr>
          <a:xfrm>
            <a:off x="1595535" y="1414598"/>
            <a:ext cx="7595118" cy="505074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s-ES"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s-ES" b="1" u="sng" dirty="0" smtClean="0">
                <a:latin typeface="Arial" panose="020B0604020202020204" pitchFamily="34" charset="0"/>
                <a:ea typeface="Calibri" panose="020F0502020204030204" pitchFamily="34" charset="0"/>
                <a:cs typeface="Arial" panose="020B0604020202020204" pitchFamily="34" charset="0"/>
              </a:rPr>
              <a:t>Bancos Multilaterales </a:t>
            </a: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Arial" panose="020B0604020202020204" pitchFamily="34" charset="0"/>
              </a:rPr>
              <a:t>CAF </a:t>
            </a:r>
            <a:r>
              <a:rPr lang="es-ES" dirty="0">
                <a:latin typeface="Arial" panose="020B0604020202020204" pitchFamily="34" charset="0"/>
                <a:ea typeface="Calibri" panose="020F0502020204030204" pitchFamily="34" charset="0"/>
                <a:cs typeface="Arial" panose="020B0604020202020204" pitchFamily="34" charset="0"/>
              </a:rPr>
              <a:t>(Banco de Desarrollo de América Latina y el Caribe)</a:t>
            </a:r>
          </a:p>
          <a:p>
            <a:pPr marL="342900" lvl="0" indent="-342900">
              <a:lnSpc>
                <a:spcPct val="107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BCIE (Banco Centroamericano de Integración Económica)</a:t>
            </a:r>
          </a:p>
          <a:p>
            <a:pPr marL="342900" lvl="0" indent="-342900">
              <a:lnSpc>
                <a:spcPct val="107000"/>
              </a:lnSpc>
              <a:spcAft>
                <a:spcPts val="80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NDB (Nuevo Banco de Desarrollo de los BRICS) </a:t>
            </a:r>
          </a:p>
          <a:p>
            <a:pPr>
              <a:lnSpc>
                <a:spcPct val="107000"/>
              </a:lnSpc>
              <a:spcAft>
                <a:spcPts val="800"/>
              </a:spcAft>
            </a:pPr>
            <a:r>
              <a:rPr lang="es-ES" b="1" u="sng" dirty="0" smtClean="0">
                <a:latin typeface="Arial" panose="020B0604020202020204" pitchFamily="34" charset="0"/>
                <a:ea typeface="Calibri" panose="020F0502020204030204" pitchFamily="34" charset="0"/>
                <a:cs typeface="Arial" panose="020B0604020202020204" pitchFamily="34" charset="0"/>
              </a:rPr>
              <a:t>Bancos de </a:t>
            </a:r>
            <a:r>
              <a:rPr lang="es-ES" b="1" u="sng" dirty="0">
                <a:latin typeface="Arial" panose="020B0604020202020204" pitchFamily="34" charset="0"/>
                <a:ea typeface="Calibri" panose="020F0502020204030204" pitchFamily="34" charset="0"/>
                <a:cs typeface="Arial" panose="020B0604020202020204" pitchFamily="34" charset="0"/>
              </a:rPr>
              <a:t>la Región</a:t>
            </a: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BANDEX </a:t>
            </a:r>
            <a:r>
              <a:rPr lang="es-ES" dirty="0" smtClean="0">
                <a:latin typeface="Arial" panose="020B0604020202020204" pitchFamily="34" charset="0"/>
                <a:ea typeface="Calibri" panose="020F0502020204030204" pitchFamily="34" charset="0"/>
                <a:cs typeface="Arial" panose="020B0604020202020204" pitchFamily="34" charset="0"/>
              </a:rPr>
              <a:t>(República Dominicana</a:t>
            </a:r>
            <a:r>
              <a:rPr lang="es-ES" dirty="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BDP (Bolivia)</a:t>
            </a:r>
          </a:p>
          <a:p>
            <a:pPr marL="342900" lvl="0" indent="-342900">
              <a:lnSpc>
                <a:spcPct val="107000"/>
              </a:lnSpc>
              <a:spcAft>
                <a:spcPts val="80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BANHPROVI (Honduras)</a:t>
            </a:r>
          </a:p>
          <a:p>
            <a:pPr>
              <a:lnSpc>
                <a:spcPct val="107000"/>
              </a:lnSpc>
              <a:spcAft>
                <a:spcPts val="800"/>
              </a:spcAft>
            </a:pPr>
            <a:r>
              <a:rPr lang="es-ES" b="1" u="sng" dirty="0">
                <a:latin typeface="Arial" panose="020B0604020202020204" pitchFamily="34" charset="0"/>
                <a:ea typeface="Calibri" panose="020F0502020204030204" pitchFamily="34" charset="0"/>
                <a:cs typeface="Arial" panose="020B0604020202020204" pitchFamily="34" charset="0"/>
              </a:rPr>
              <a:t>Otros</a:t>
            </a: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s-ES" dirty="0" err="1">
                <a:latin typeface="Arial" panose="020B0604020202020204" pitchFamily="34" charset="0"/>
                <a:ea typeface="Calibri" panose="020F0502020204030204" pitchFamily="34" charset="0"/>
                <a:cs typeface="Arial" panose="020B0604020202020204" pitchFamily="34" charset="0"/>
              </a:rPr>
              <a:t>Bancóldex</a:t>
            </a:r>
            <a:r>
              <a:rPr lang="es-ES" dirty="0">
                <a:latin typeface="Arial" panose="020B0604020202020204" pitchFamily="34" charset="0"/>
                <a:ea typeface="Calibri" panose="020F0502020204030204" pitchFamily="34" charset="0"/>
                <a:cs typeface="Arial" panose="020B0604020202020204" pitchFamily="34" charset="0"/>
              </a:rPr>
              <a:t> (Colombia)</a:t>
            </a:r>
          </a:p>
          <a:p>
            <a:pPr marL="342900" lvl="0" indent="-342900">
              <a:lnSpc>
                <a:spcPct val="107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KFW (Alemania)</a:t>
            </a:r>
          </a:p>
          <a:p>
            <a:pPr marL="342900" lvl="0" indent="-342900">
              <a:lnSpc>
                <a:spcPct val="107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BNDES (Brasil)</a:t>
            </a:r>
          </a:p>
          <a:p>
            <a:pPr marL="342900" lvl="0" indent="-342900">
              <a:lnSpc>
                <a:spcPct val="107000"/>
              </a:lnSpc>
              <a:spcAft>
                <a:spcPts val="80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NAFIN (Nacional Financiera, </a:t>
            </a:r>
            <a:r>
              <a:rPr lang="es-ES" dirty="0" smtClean="0">
                <a:latin typeface="Arial" panose="020B0604020202020204" pitchFamily="34" charset="0"/>
                <a:ea typeface="Calibri" panose="020F0502020204030204" pitchFamily="34" charset="0"/>
                <a:cs typeface="Arial" panose="020B0604020202020204" pitchFamily="34" charset="0"/>
              </a:rPr>
              <a:t>México)</a:t>
            </a:r>
          </a:p>
          <a:p>
            <a:pPr marL="342900" lvl="0" indent="-342900">
              <a:lnSpc>
                <a:spcPct val="107000"/>
              </a:lnSpc>
              <a:spcAft>
                <a:spcPts val="800"/>
              </a:spcAft>
              <a:buFont typeface="Symbol" panose="05050102010706020507" pitchFamily="18" charset="2"/>
              <a:buChar char=""/>
            </a:pPr>
            <a:r>
              <a:rPr lang="es-ES" dirty="0" smtClean="0">
                <a:effectLst/>
                <a:latin typeface="Arial" panose="020B0604020202020204" pitchFamily="34" charset="0"/>
                <a:ea typeface="Calibri" panose="020F0502020204030204" pitchFamily="34" charset="0"/>
                <a:cs typeface="Arial" panose="020B0604020202020204" pitchFamily="34" charset="0"/>
              </a:rPr>
              <a:t>BANOBRAS (México)</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1553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65"/>
            <a:ext cx="7475212" cy="6917150"/>
          </a:xfrm>
          <a:prstGeom prst="rect">
            <a:avLst/>
          </a:prstGeom>
        </p:spPr>
      </p:pic>
      <p:sp>
        <p:nvSpPr>
          <p:cNvPr id="10" name="11 Rectángulo"/>
          <p:cNvSpPr/>
          <p:nvPr/>
        </p:nvSpPr>
        <p:spPr>
          <a:xfrm>
            <a:off x="2011381" y="488762"/>
            <a:ext cx="7860706"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Modelos de Banca de Desarrollo</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497979197"/>
              </p:ext>
            </p:extLst>
          </p:nvPr>
        </p:nvGraphicFramePr>
        <p:xfrm>
          <a:off x="830136" y="1105396"/>
          <a:ext cx="11122089" cy="5773039"/>
        </p:xfrm>
        <a:graphic>
          <a:graphicData uri="http://schemas.openxmlformats.org/drawingml/2006/table">
            <a:tbl>
              <a:tblPr firstRow="1" firstCol="1" bandRow="1">
                <a:tableStyleId>{5C22544A-7EE6-4342-B048-85BDC9FD1C3A}</a:tableStyleId>
              </a:tblPr>
              <a:tblGrid>
                <a:gridCol w="459037">
                  <a:extLst>
                    <a:ext uri="{9D8B030D-6E8A-4147-A177-3AD203B41FA5}">
                      <a16:colId xmlns:a16="http://schemas.microsoft.com/office/drawing/2014/main" val="288935612"/>
                    </a:ext>
                  </a:extLst>
                </a:gridCol>
                <a:gridCol w="1692700">
                  <a:extLst>
                    <a:ext uri="{9D8B030D-6E8A-4147-A177-3AD203B41FA5}">
                      <a16:colId xmlns:a16="http://schemas.microsoft.com/office/drawing/2014/main" val="2457930718"/>
                    </a:ext>
                  </a:extLst>
                </a:gridCol>
                <a:gridCol w="2075231">
                  <a:extLst>
                    <a:ext uri="{9D8B030D-6E8A-4147-A177-3AD203B41FA5}">
                      <a16:colId xmlns:a16="http://schemas.microsoft.com/office/drawing/2014/main" val="3437054502"/>
                    </a:ext>
                  </a:extLst>
                </a:gridCol>
                <a:gridCol w="1558814">
                  <a:extLst>
                    <a:ext uri="{9D8B030D-6E8A-4147-A177-3AD203B41FA5}">
                      <a16:colId xmlns:a16="http://schemas.microsoft.com/office/drawing/2014/main" val="1501673234"/>
                    </a:ext>
                  </a:extLst>
                </a:gridCol>
                <a:gridCol w="2322520">
                  <a:extLst>
                    <a:ext uri="{9D8B030D-6E8A-4147-A177-3AD203B41FA5}">
                      <a16:colId xmlns:a16="http://schemas.microsoft.com/office/drawing/2014/main" val="2584110423"/>
                    </a:ext>
                  </a:extLst>
                </a:gridCol>
                <a:gridCol w="1240972">
                  <a:extLst>
                    <a:ext uri="{9D8B030D-6E8A-4147-A177-3AD203B41FA5}">
                      <a16:colId xmlns:a16="http://schemas.microsoft.com/office/drawing/2014/main" val="3890546357"/>
                    </a:ext>
                  </a:extLst>
                </a:gridCol>
                <a:gridCol w="1772815">
                  <a:extLst>
                    <a:ext uri="{9D8B030D-6E8A-4147-A177-3AD203B41FA5}">
                      <a16:colId xmlns:a16="http://schemas.microsoft.com/office/drawing/2014/main" val="3189883187"/>
                    </a:ext>
                  </a:extLst>
                </a:gridCol>
              </a:tblGrid>
              <a:tr h="386853">
                <a:tc>
                  <a:txBody>
                    <a:bodyPr/>
                    <a:lstStyle/>
                    <a:p>
                      <a:pPr>
                        <a:lnSpc>
                          <a:spcPct val="107000"/>
                        </a:lnSpc>
                        <a:spcAft>
                          <a:spcPts val="0"/>
                        </a:spcAft>
                      </a:pPr>
                      <a:r>
                        <a:rPr lang="es-ES" sz="1200" dirty="0">
                          <a:effectLst/>
                        </a:rPr>
                        <a:t>Banco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Mandato y Foco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Fuentes de financiamiento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Modelo de operación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Mecanismo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Instrumentos financieros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gn="ctr">
                        <a:lnSpc>
                          <a:spcPct val="107000"/>
                        </a:lnSpc>
                        <a:spcAft>
                          <a:spcPts val="0"/>
                        </a:spcAft>
                      </a:pPr>
                      <a:r>
                        <a:rPr lang="es-ES" sz="1200" dirty="0">
                          <a:effectLst/>
                        </a:rPr>
                        <a:t>Regulación y supervisión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859126224"/>
                  </a:ext>
                </a:extLst>
              </a:tr>
              <a:tr h="1772972">
                <a:tc>
                  <a:txBody>
                    <a:bodyPr/>
                    <a:lstStyle/>
                    <a:p>
                      <a:pPr>
                        <a:lnSpc>
                          <a:spcPct val="107000"/>
                        </a:lnSpc>
                        <a:spcAft>
                          <a:spcPts val="0"/>
                        </a:spcAft>
                      </a:pPr>
                      <a:r>
                        <a:rPr lang="es-ES" sz="1100" dirty="0">
                          <a:effectLst/>
                        </a:rPr>
                        <a:t>CAF</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Promover el crecimiento sostenible e integración regional en ALC. Su foco es multisectorial: Infraestructura, energía, agua, </a:t>
                      </a:r>
                      <a:r>
                        <a:rPr lang="es-ES" sz="1100" dirty="0" err="1">
                          <a:effectLst/>
                        </a:rPr>
                        <a:t>PyMEs</a:t>
                      </a:r>
                      <a:r>
                        <a:rPr lang="es-ES" sz="1100" dirty="0">
                          <a:effectLst/>
                        </a:rPr>
                        <a:t>, innovación y desarrollo social.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Diversificada: Emisión de bonos en los mercados internacionales de capital (EE. UU, Europa), le aportan capital sus países accionistas (21 naciones actualmente) y capta recursos de otros organismos multilaterales.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Híbrido. Principalmente</a:t>
                      </a:r>
                    </a:p>
                    <a:p>
                      <a:pPr>
                        <a:lnSpc>
                          <a:spcPct val="107000"/>
                        </a:lnSpc>
                        <a:spcAft>
                          <a:spcPts val="0"/>
                        </a:spcAft>
                      </a:pPr>
                      <a:r>
                        <a:rPr lang="es-ES" sz="1100" dirty="0">
                          <a:effectLst/>
                        </a:rPr>
                        <a:t>Primer Piso (presta directo a gobiernos y grandes empresas para proyectos estratégicos),  también tiene líneas de créditos para bancos locales (Segundo Piso)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Es una SA Internacional. Su máxima autoridad es la Asamblea de Accionistas integrada por los países miembros. La operatividad la dirige un Directorio Ejecutivo y un Presidente Ejecutivo, buscando un equilibrio de representación regional.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Préstamos directos, líneas de créditos, garantías, capital accionario (inversiones de capital), financiamiento subordinado y asistencia técnica  no reembolsable.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Por su naturaleza de banco multilateral, no está supervisado por un solo banco central. Se rige por sus estatutos internos y está sometido a los estándares de supervisión de los mercados donde emite deuda. Tiene altos estándares internos de riesgo.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2339527152"/>
                  </a:ext>
                </a:extLst>
              </a:tr>
              <a:tr h="3545943">
                <a:tc>
                  <a:txBody>
                    <a:bodyPr/>
                    <a:lstStyle/>
                    <a:p>
                      <a:pPr>
                        <a:lnSpc>
                          <a:spcPct val="107000"/>
                        </a:lnSpc>
                        <a:spcAft>
                          <a:spcPts val="0"/>
                        </a:spcAft>
                      </a:pPr>
                      <a:r>
                        <a:rPr lang="es-ES" sz="1100" dirty="0">
                          <a:effectLst/>
                        </a:rPr>
                        <a:t>BCIE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Promover la integración económica y el desarrollo social equilibrado de los países miembros de la región centroamericana (Cuba ingresó al BCIE en el 2018). Los focos estratégicos son la integración física (corredores logísticos, interconexión eléctrica), desarrollo social (vivienda, </a:t>
                      </a:r>
                      <a:r>
                        <a:rPr lang="es-ES" sz="1100" dirty="0" err="1">
                          <a:effectLst/>
                        </a:rPr>
                        <a:t>PYMEs</a:t>
                      </a:r>
                      <a:r>
                        <a:rPr lang="es-ES" sz="1100" dirty="0">
                          <a:effectLst/>
                        </a:rPr>
                        <a:t>), competitividad, adaptación al cambio climático y fortalecimiento de las finanzas públicas.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Capital suscrito y pagado: aportado por sus países miembros accionistas, tanto regionales como </a:t>
                      </a:r>
                      <a:r>
                        <a:rPr lang="es-ES" sz="1100" dirty="0" err="1">
                          <a:effectLst/>
                        </a:rPr>
                        <a:t>extraregionales</a:t>
                      </a:r>
                      <a:r>
                        <a:rPr lang="es-ES" sz="1100" dirty="0">
                          <a:effectLst/>
                        </a:rPr>
                        <a:t>. </a:t>
                      </a:r>
                    </a:p>
                    <a:p>
                      <a:pPr>
                        <a:lnSpc>
                          <a:spcPct val="107000"/>
                        </a:lnSpc>
                        <a:spcAft>
                          <a:spcPts val="0"/>
                        </a:spcAft>
                      </a:pPr>
                      <a:r>
                        <a:rPr lang="es-ES" sz="1100" dirty="0">
                          <a:effectLst/>
                        </a:rPr>
                        <a:t>Emisión de bonos: es su herramienta principal, emite deuda en los mercados internacionales </a:t>
                      </a:r>
                      <a:r>
                        <a:rPr lang="es-ES" sz="1100" dirty="0" smtClean="0">
                          <a:effectLst/>
                        </a:rPr>
                        <a:t>y </a:t>
                      </a:r>
                      <a:r>
                        <a:rPr lang="es-ES" sz="1100" dirty="0">
                          <a:effectLst/>
                        </a:rPr>
                        <a:t>de manera innovadora en los mercados </a:t>
                      </a:r>
                      <a:r>
                        <a:rPr lang="es-ES" sz="1100" dirty="0" smtClean="0">
                          <a:effectLst/>
                        </a:rPr>
                        <a:t>locales. </a:t>
                      </a:r>
                      <a:r>
                        <a:rPr lang="es-ES" sz="1100" dirty="0">
                          <a:effectLst/>
                        </a:rPr>
                        <a:t>Goza de una calificación crediticia muy alta, superior a la de los países de la región, lo cual les facilita el acceso a financiamientos a costos muy competitivos.   Recursos de Fondos Fiduciarios: administra fondos de cooperantes internacionales para proyectos específicos. </a:t>
                      </a:r>
                    </a:p>
                    <a:p>
                      <a:pPr>
                        <a:lnSpc>
                          <a:spcPct val="107000"/>
                        </a:lnSpc>
                        <a:spcAft>
                          <a:spcPts val="0"/>
                        </a:spcAft>
                      </a:pPr>
                      <a:r>
                        <a:rPr lang="es-ES" sz="1100" dirty="0">
                          <a:effectLst/>
                        </a:rPr>
                        <a:t>Recursos de la Banca Multilateral: Líneas de crédito de otras instituciones.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a:effectLst/>
                        </a:rPr>
                        <a:t>Híbrido y flexible.</a:t>
                      </a:r>
                    </a:p>
                    <a:p>
                      <a:pPr>
                        <a:lnSpc>
                          <a:spcPct val="107000"/>
                        </a:lnSpc>
                        <a:spcAft>
                          <a:spcPts val="0"/>
                        </a:spcAft>
                      </a:pPr>
                      <a:r>
                        <a:rPr lang="es-ES" sz="1100">
                          <a:effectLst/>
                        </a:rPr>
                        <a:t>Primer Piso: Financia directamente grandes proyectos de infraestructura a gobiernos y empresas públicas.</a:t>
                      </a:r>
                    </a:p>
                    <a:p>
                      <a:pPr>
                        <a:lnSpc>
                          <a:spcPct val="107000"/>
                        </a:lnSpc>
                        <a:spcAft>
                          <a:spcPts val="0"/>
                        </a:spcAft>
                      </a:pPr>
                      <a:r>
                        <a:rPr lang="es-ES" sz="1100">
                          <a:effectLst/>
                        </a:rPr>
                        <a:t>Segundo Piso: Otorga líneas de crédito a bancos comerciales y desarrollistas locales para que estos financien a sectores como PYMEs, vivienda y agricultura.</a:t>
                      </a:r>
                    </a:p>
                    <a:p>
                      <a:pPr>
                        <a:lnSpc>
                          <a:spcPct val="107000"/>
                        </a:lnSpc>
                        <a:spcAft>
                          <a:spcPts val="0"/>
                        </a:spcAft>
                      </a:pPr>
                      <a:r>
                        <a:rPr lang="es-ES" sz="1100">
                          <a:effectLst/>
                        </a:rPr>
                        <a:t>Cooperación Técnica: Provee asistencia no reembolsable para la preparación de proyectos.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Asamblea de Gobernadores: Es la máxima autoridad integrada por los Ministros de Hacienda o Economía de cada país socio fundador </a:t>
                      </a:r>
                      <a:r>
                        <a:rPr lang="es-ES" sz="1100" dirty="0" smtClean="0">
                          <a:effectLst/>
                        </a:rPr>
                        <a:t>y </a:t>
                      </a:r>
                      <a:r>
                        <a:rPr lang="es-ES" sz="1100" dirty="0">
                          <a:effectLst/>
                        </a:rPr>
                        <a:t>de países no fundadores que así lo decidan</a:t>
                      </a:r>
                      <a:r>
                        <a:rPr lang="es-ES" sz="1100" dirty="0" smtClean="0">
                          <a:effectLst/>
                        </a:rPr>
                        <a:t>. Directorio </a:t>
                      </a:r>
                      <a:r>
                        <a:rPr lang="es-ES" sz="1100" dirty="0">
                          <a:effectLst/>
                        </a:rPr>
                        <a:t>Ejecutivo: órgano residente que supervisa las operaciones del banco. Está compuesto por Directores Ejecutivos que representan a bloques de países accionistas.</a:t>
                      </a:r>
                    </a:p>
                    <a:p>
                      <a:pPr>
                        <a:lnSpc>
                          <a:spcPct val="107000"/>
                        </a:lnSpc>
                        <a:spcAft>
                          <a:spcPts val="0"/>
                        </a:spcAft>
                      </a:pPr>
                      <a:r>
                        <a:rPr lang="es-ES" sz="1100" dirty="0">
                          <a:effectLst/>
                        </a:rPr>
                        <a:t>Presidencia Ejecutiva: El Presidente es elegido por la Asamblea de Gobernadores por un período de 5 años.</a:t>
                      </a:r>
                    </a:p>
                    <a:p>
                      <a:pPr>
                        <a:lnSpc>
                          <a:spcPct val="107000"/>
                        </a:lnSpc>
                        <a:spcAft>
                          <a:spcPts val="0"/>
                        </a:spcAft>
                      </a:pPr>
                      <a:r>
                        <a:rPr lang="es-ES" sz="1100" dirty="0">
                          <a:effectLst/>
                        </a:rPr>
                        <a:t>Votación: Los derechos de voto son proporcionales al capital suscrito. Los países fundadores centroamericanos mantienen una mayoría accionaria colectiva, asegurando que el control estratégico permanezca en la región.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Préstamos soberanos y no soberanos; Líneas de créditos condicionadas (para segundo piso); garantías parciales de crédito; financiamientos de comercio exterior; inversiones de capital; financiamientos de proyectos verdes y sociales (emisión de bonos temáticos); donaciones y cooperación técnica.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100" dirty="0">
                          <a:effectLst/>
                        </a:rPr>
                        <a:t>Por su naturaleza de banco multilateral, no está sujeto a la supervisión de los superintendentes bancarios nacionales de cada país. Se rige por su convenio constitutivo y por sus propias políticas internas, que son muy rigurosas. Está sometido a los estándares de los mercados internacionales donde coloca sus bonos. Su fortaleza institucional y su excelente gestión se reflejan en su alta calificación crediticia, que actúa como un sello de aprobación de los mercados internacionales.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695117252"/>
                  </a:ext>
                </a:extLst>
              </a:tr>
            </a:tbl>
          </a:graphicData>
        </a:graphic>
      </p:graphicFrame>
    </p:spTree>
    <p:extLst>
      <p:ext uri="{BB962C8B-B14F-4D97-AF65-F5344CB8AC3E}">
        <p14:creationId xmlns:p14="http://schemas.microsoft.com/office/powerpoint/2010/main" val="56401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50"/>
            <a:ext cx="7475211" cy="6917150"/>
          </a:xfrm>
          <a:prstGeom prst="rect">
            <a:avLst/>
          </a:prstGeom>
        </p:spPr>
      </p:pic>
      <p:sp>
        <p:nvSpPr>
          <p:cNvPr id="10" name="11 Rectángulo"/>
          <p:cNvSpPr/>
          <p:nvPr/>
        </p:nvSpPr>
        <p:spPr>
          <a:xfrm>
            <a:off x="2011381" y="488762"/>
            <a:ext cx="7860706"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Modelos de Banca de Desarrollo</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2766922132"/>
              </p:ext>
            </p:extLst>
          </p:nvPr>
        </p:nvGraphicFramePr>
        <p:xfrm>
          <a:off x="867843" y="1149667"/>
          <a:ext cx="11122089" cy="5723656"/>
        </p:xfrm>
        <a:graphic>
          <a:graphicData uri="http://schemas.openxmlformats.org/drawingml/2006/table">
            <a:tbl>
              <a:tblPr firstRow="1" firstCol="1" bandRow="1">
                <a:tableStyleId>{5C22544A-7EE6-4342-B048-85BDC9FD1C3A}</a:tableStyleId>
              </a:tblPr>
              <a:tblGrid>
                <a:gridCol w="709127">
                  <a:extLst>
                    <a:ext uri="{9D8B030D-6E8A-4147-A177-3AD203B41FA5}">
                      <a16:colId xmlns:a16="http://schemas.microsoft.com/office/drawing/2014/main" val="288935612"/>
                    </a:ext>
                  </a:extLst>
                </a:gridCol>
                <a:gridCol w="1931437">
                  <a:extLst>
                    <a:ext uri="{9D8B030D-6E8A-4147-A177-3AD203B41FA5}">
                      <a16:colId xmlns:a16="http://schemas.microsoft.com/office/drawing/2014/main" val="2457930718"/>
                    </a:ext>
                  </a:extLst>
                </a:gridCol>
                <a:gridCol w="1586404">
                  <a:extLst>
                    <a:ext uri="{9D8B030D-6E8A-4147-A177-3AD203B41FA5}">
                      <a16:colId xmlns:a16="http://schemas.microsoft.com/office/drawing/2014/main" val="3437054502"/>
                    </a:ext>
                  </a:extLst>
                </a:gridCol>
                <a:gridCol w="1558814">
                  <a:extLst>
                    <a:ext uri="{9D8B030D-6E8A-4147-A177-3AD203B41FA5}">
                      <a16:colId xmlns:a16="http://schemas.microsoft.com/office/drawing/2014/main" val="1501673234"/>
                    </a:ext>
                  </a:extLst>
                </a:gridCol>
                <a:gridCol w="2322520">
                  <a:extLst>
                    <a:ext uri="{9D8B030D-6E8A-4147-A177-3AD203B41FA5}">
                      <a16:colId xmlns:a16="http://schemas.microsoft.com/office/drawing/2014/main" val="2584110423"/>
                    </a:ext>
                  </a:extLst>
                </a:gridCol>
                <a:gridCol w="1240972">
                  <a:extLst>
                    <a:ext uri="{9D8B030D-6E8A-4147-A177-3AD203B41FA5}">
                      <a16:colId xmlns:a16="http://schemas.microsoft.com/office/drawing/2014/main" val="3890546357"/>
                    </a:ext>
                  </a:extLst>
                </a:gridCol>
                <a:gridCol w="1772815">
                  <a:extLst>
                    <a:ext uri="{9D8B030D-6E8A-4147-A177-3AD203B41FA5}">
                      <a16:colId xmlns:a16="http://schemas.microsoft.com/office/drawing/2014/main" val="3189883187"/>
                    </a:ext>
                  </a:extLst>
                </a:gridCol>
              </a:tblGrid>
              <a:tr h="372549">
                <a:tc>
                  <a:txBody>
                    <a:bodyPr/>
                    <a:lstStyle/>
                    <a:p>
                      <a:pPr>
                        <a:lnSpc>
                          <a:spcPct val="107000"/>
                        </a:lnSpc>
                        <a:spcAft>
                          <a:spcPts val="0"/>
                        </a:spcAft>
                      </a:pPr>
                      <a:r>
                        <a:rPr lang="es-ES" sz="1200" dirty="0">
                          <a:effectLst/>
                        </a:rPr>
                        <a:t>Banco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Mandato y Foco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Fuentes de financiamiento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Modelo de operación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Mecanismo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Instrumentos financieros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gn="ctr">
                        <a:lnSpc>
                          <a:spcPct val="107000"/>
                        </a:lnSpc>
                        <a:spcAft>
                          <a:spcPts val="0"/>
                        </a:spcAft>
                      </a:pPr>
                      <a:r>
                        <a:rPr lang="es-ES" sz="1200" dirty="0">
                          <a:effectLst/>
                        </a:rPr>
                        <a:t>Regulación y supervisión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859126224"/>
                  </a:ext>
                </a:extLst>
              </a:tr>
              <a:tr h="3833335">
                <a:tc>
                  <a:txBody>
                    <a:bodyPr/>
                    <a:lstStyle/>
                    <a:p>
                      <a:pPr>
                        <a:lnSpc>
                          <a:spcPct val="107000"/>
                        </a:lnSpc>
                        <a:spcAft>
                          <a:spcPts val="0"/>
                        </a:spcAft>
                      </a:pPr>
                      <a:r>
                        <a:rPr lang="es-ES" sz="1200">
                          <a:effectLst/>
                          <a:latin typeface="Franklin Gothic Book" panose="020B0503020102020204" pitchFamily="34" charset="0"/>
                          <a:ea typeface="Calibri" panose="020F0502020204030204" pitchFamily="34" charset="0"/>
                          <a:cs typeface="Times New Roman" panose="02020603050405020304" pitchFamily="18" charset="0"/>
                        </a:rPr>
                        <a:t>NDB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Movilizar recursos para proyectos de </a:t>
                      </a:r>
                      <a:r>
                        <a:rPr lang="es-ES" sz="1100" b="1" dirty="0">
                          <a:effectLst/>
                          <a:latin typeface="Calibri" panose="020F0502020204030204" pitchFamily="34" charset="0"/>
                          <a:ea typeface="Calibri" panose="020F0502020204030204" pitchFamily="34" charset="0"/>
                          <a:cs typeface="Calibri" panose="020F0502020204030204" pitchFamily="34" charset="0"/>
                        </a:rPr>
                        <a:t>infraestructura y desarrollo sostenible</a:t>
                      </a:r>
                      <a:r>
                        <a:rPr lang="es-ES" sz="1100" dirty="0">
                          <a:effectLst/>
                          <a:latin typeface="Calibri" panose="020F0502020204030204" pitchFamily="34" charset="0"/>
                          <a:ea typeface="Calibri" panose="020F0502020204030204" pitchFamily="34" charset="0"/>
                          <a:cs typeface="Calibri" panose="020F0502020204030204" pitchFamily="34" charset="0"/>
                        </a:rPr>
                        <a:t> en los países BRICS (Brasil, Rusia, India, China y Sudáfrica) y otras economías emergentes y en desarrollo (Cuba ingresa como país socio de esta alianza en 2024). Su misión central es apoyar el crecimiento económico y fomentar la cooperación entre estos países, reduciendo la dependencia de instituciones financieras tradicionales occidentales. Se enfoca en sectores estratégicos como energía limpia, transporte sostenible, infraestructura hídrica y sanitaria, protección ambiental, conectividad digital y cooperación tecnológica.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Calibri" panose="020F0502020204030204" pitchFamily="34" charset="0"/>
                          <a:ea typeface="Calibri" panose="020F0502020204030204" pitchFamily="34" charset="0"/>
                          <a:cs typeface="Calibri" panose="020F0502020204030204" pitchFamily="34" charset="0"/>
                        </a:rPr>
                        <a:t>Capital Autorizado</a:t>
                      </a:r>
                      <a:r>
                        <a:rPr lang="es-ES" sz="1100" dirty="0">
                          <a:effectLst/>
                          <a:latin typeface="Calibri" panose="020F0502020204030204" pitchFamily="34" charset="0"/>
                          <a:ea typeface="Calibri" panose="020F0502020204030204" pitchFamily="34" charset="0"/>
                          <a:cs typeface="Calibri" panose="020F0502020204030204" pitchFamily="34" charset="0"/>
                        </a:rPr>
                        <a:t>: Inicialmente fue de 100,000 millones de USD desembolsado a partir de los aportes de los países miembros fundadores.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b="1" dirty="0">
                          <a:effectLst/>
                          <a:latin typeface="Calibri" panose="020F0502020204030204" pitchFamily="34" charset="0"/>
                          <a:ea typeface="Calibri" panose="020F0502020204030204" pitchFamily="34" charset="0"/>
                          <a:cs typeface="Calibri" panose="020F0502020204030204" pitchFamily="34" charset="0"/>
                        </a:rPr>
                        <a:t>Emisión de bonos</a:t>
                      </a:r>
                      <a:r>
                        <a:rPr lang="es-ES" sz="1100" dirty="0">
                          <a:effectLst/>
                          <a:latin typeface="Calibri" panose="020F0502020204030204" pitchFamily="34" charset="0"/>
                          <a:ea typeface="Calibri" panose="020F0502020204030204" pitchFamily="34" charset="0"/>
                          <a:cs typeface="Calibri" panose="020F0502020204030204" pitchFamily="34" charset="0"/>
                        </a:rPr>
                        <a:t>: Es su principal instrumento para captar recursos en los mercados de capitales internacionales. Ha emitido bonos en las divisas de sus miembros y en otras monedas como USD y EUR obteniendo altas calificaciones crediticias.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Calibri" panose="020F0502020204030204" pitchFamily="34" charset="0"/>
                          <a:ea typeface="Calibri" panose="020F0502020204030204" pitchFamily="34" charset="0"/>
                          <a:cs typeface="Calibri" panose="020F0502020204030204" pitchFamily="34" charset="0"/>
                        </a:rPr>
                        <a:t>Primer Piso. </a:t>
                      </a:r>
                      <a:r>
                        <a:rPr lang="es-ES" sz="1100" dirty="0">
                          <a:effectLst/>
                          <a:latin typeface="Calibri" panose="020F0502020204030204" pitchFamily="34" charset="0"/>
                          <a:ea typeface="Calibri" panose="020F0502020204030204" pitchFamily="34" charset="0"/>
                          <a:cs typeface="Calibri" panose="020F0502020204030204" pitchFamily="34" charset="0"/>
                        </a:rPr>
                        <a:t>Financia proyectos principalmente de manera </a:t>
                      </a:r>
                      <a:r>
                        <a:rPr lang="es-ES" sz="1100" b="1" dirty="0">
                          <a:effectLst/>
                          <a:latin typeface="Calibri" panose="020F0502020204030204" pitchFamily="34" charset="0"/>
                          <a:ea typeface="Calibri" panose="020F0502020204030204" pitchFamily="34" charset="0"/>
                          <a:cs typeface="Calibri" panose="020F0502020204030204" pitchFamily="34" charset="0"/>
                        </a:rPr>
                        <a:t>directa</a:t>
                      </a:r>
                      <a:r>
                        <a:rPr lang="es-ES" sz="1100" dirty="0">
                          <a:effectLst/>
                          <a:latin typeface="Calibri" panose="020F0502020204030204" pitchFamily="34" charset="0"/>
                          <a:ea typeface="Calibri" panose="020F0502020204030204" pitchFamily="34" charset="0"/>
                          <a:cs typeface="Calibri" panose="020F0502020204030204" pitchFamily="34" charset="0"/>
                        </a:rPr>
                        <a:t>, otorgando préstamos a gobiernos, empresas estatales y entidades privadas (con garantía soberana) para proyectos de gran envergadura. También puede operar a través de intermediarios financieros locales, pero solo en algunos casos.</a:t>
                      </a:r>
                      <a:r>
                        <a:rPr lang="es-ES" sz="1100" b="1" dirty="0">
                          <a:effectLst/>
                          <a:latin typeface="Calibri" panose="020F0502020204030204" pitchFamily="34" charset="0"/>
                          <a:ea typeface="Calibri" panose="020F0502020204030204" pitchFamily="34" charset="0"/>
                          <a:cs typeface="Calibri" panose="020F0502020204030204" pitchFamily="34"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La máxima autoridad es el </a:t>
                      </a:r>
                      <a:r>
                        <a:rPr lang="es-ES" sz="1100" b="1" dirty="0">
                          <a:effectLst/>
                          <a:latin typeface="Calibri" panose="020F0502020204030204" pitchFamily="34" charset="0"/>
                          <a:ea typeface="Calibri" panose="020F0502020204030204" pitchFamily="34" charset="0"/>
                          <a:cs typeface="Calibri" panose="020F0502020204030204" pitchFamily="34" charset="0"/>
                        </a:rPr>
                        <a:t>Consejo de Gobernadores</a:t>
                      </a:r>
                      <a:r>
                        <a:rPr lang="es-ES" sz="1100" dirty="0">
                          <a:effectLst/>
                          <a:latin typeface="Calibri" panose="020F0502020204030204" pitchFamily="34" charset="0"/>
                          <a:ea typeface="Calibri" panose="020F0502020204030204" pitchFamily="34" charset="0"/>
                          <a:cs typeface="Calibri" panose="020F0502020204030204" pitchFamily="34" charset="0"/>
                        </a:rPr>
                        <a:t> integrado por los Ministros de Finanzas (o equivalentes) de cada país miembro.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Directorio: Un </a:t>
                      </a:r>
                      <a:r>
                        <a:rPr lang="es-ES" sz="1100" b="1" dirty="0">
                          <a:effectLst/>
                          <a:latin typeface="Calibri" panose="020F0502020204030204" pitchFamily="34" charset="0"/>
                          <a:ea typeface="Calibri" panose="020F0502020204030204" pitchFamily="34" charset="0"/>
                          <a:cs typeface="Calibri" panose="020F0502020204030204" pitchFamily="34" charset="0"/>
                        </a:rPr>
                        <a:t>Consejo de Directores</a:t>
                      </a:r>
                      <a:r>
                        <a:rPr lang="es-ES" sz="1100" dirty="0">
                          <a:effectLst/>
                          <a:latin typeface="Calibri" panose="020F0502020204030204" pitchFamily="34" charset="0"/>
                          <a:ea typeface="Calibri" panose="020F0502020204030204" pitchFamily="34" charset="0"/>
                          <a:cs typeface="Calibri" panose="020F0502020204030204" pitchFamily="34" charset="0"/>
                        </a:rPr>
                        <a:t> supervisa las operaciones y la estrategia.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b="1" dirty="0">
                          <a:effectLst/>
                          <a:latin typeface="Calibri" panose="020F0502020204030204" pitchFamily="34" charset="0"/>
                          <a:ea typeface="Calibri" panose="020F0502020204030204" pitchFamily="34" charset="0"/>
                          <a:cs typeface="Calibri" panose="020F0502020204030204" pitchFamily="34" charset="0"/>
                        </a:rPr>
                        <a:t>Presidencia</a:t>
                      </a:r>
                      <a:r>
                        <a:rPr lang="es-ES" sz="1100" dirty="0">
                          <a:effectLst/>
                          <a:latin typeface="Calibri" panose="020F0502020204030204" pitchFamily="34" charset="0"/>
                          <a:ea typeface="Calibri" panose="020F0502020204030204" pitchFamily="34" charset="0"/>
                          <a:cs typeface="Calibri" panose="020F0502020204030204" pitchFamily="34" charset="0"/>
                        </a:rPr>
                        <a:t>: La presidencia del banco es </a:t>
                      </a:r>
                      <a:r>
                        <a:rPr lang="es-ES" sz="1100" b="1" dirty="0">
                          <a:effectLst/>
                          <a:latin typeface="Calibri" panose="020F0502020204030204" pitchFamily="34" charset="0"/>
                          <a:ea typeface="Calibri" panose="020F0502020204030204" pitchFamily="34" charset="0"/>
                          <a:cs typeface="Calibri" panose="020F0502020204030204" pitchFamily="34" charset="0"/>
                        </a:rPr>
                        <a:t>rotativa </a:t>
                      </a:r>
                      <a:r>
                        <a:rPr lang="es-ES" sz="1100" dirty="0">
                          <a:effectLst/>
                          <a:latin typeface="Calibri" panose="020F0502020204030204" pitchFamily="34" charset="0"/>
                          <a:ea typeface="Calibri" panose="020F0502020204030204" pitchFamily="34" charset="0"/>
                          <a:cs typeface="Calibri" panose="020F0502020204030204" pitchFamily="34" charset="0"/>
                        </a:rPr>
                        <a:t>entre los países miembros fundadores. Cada presidente sirve por un término.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b="1" dirty="0">
                          <a:effectLst/>
                          <a:latin typeface="Calibri" panose="020F0502020204030204" pitchFamily="34" charset="0"/>
                          <a:ea typeface="Calibri" panose="020F0502020204030204" pitchFamily="34" charset="0"/>
                          <a:cs typeface="Calibri" panose="020F0502020204030204" pitchFamily="34" charset="0"/>
                        </a:rPr>
                        <a:t>Votación</a:t>
                      </a:r>
                      <a:r>
                        <a:rPr lang="es-ES" sz="1100" dirty="0">
                          <a:effectLst/>
                          <a:latin typeface="Calibri" panose="020F0502020204030204" pitchFamily="34" charset="0"/>
                          <a:ea typeface="Calibri" panose="020F0502020204030204" pitchFamily="34" charset="0"/>
                          <a:cs typeface="Calibri" panose="020F0502020204030204" pitchFamily="34" charset="0"/>
                        </a:rPr>
                        <a:t>: Los derechos de votos están distribuidos de manera que </a:t>
                      </a:r>
                      <a:r>
                        <a:rPr lang="es-ES" sz="1100" b="1" dirty="0">
                          <a:effectLst/>
                          <a:latin typeface="Calibri" panose="020F0502020204030204" pitchFamily="34" charset="0"/>
                          <a:ea typeface="Calibri" panose="020F0502020204030204" pitchFamily="34" charset="0"/>
                          <a:cs typeface="Calibri" panose="020F0502020204030204" pitchFamily="34" charset="0"/>
                        </a:rPr>
                        <a:t>ningún miembro tiene poder de veto</a:t>
                      </a:r>
                      <a:r>
                        <a:rPr lang="es-ES" sz="1100" dirty="0">
                          <a:effectLst/>
                          <a:latin typeface="Calibri" panose="020F0502020204030204" pitchFamily="34" charset="0"/>
                          <a:ea typeface="Calibri" panose="020F0502020204030204" pitchFamily="34" charset="0"/>
                          <a:cs typeface="Calibri" panose="020F0502020204030204" pitchFamily="34" charset="0"/>
                        </a:rPr>
                        <a:t>. La distribución no es igualitaria, pero busca un equilibrio. China tiene la mayor proporción, seguida por India, Rusia, Brasil y Sudáfrica.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Préstamos soberanos y no soberanos (con garantía del gobierno o sin ella). Financiamientos de proyectos de inversión. Garantías. Participación en fondos de capital.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Aprobación de asistencia técnica para la preparación de proyectos.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Por su naturaleza de </a:t>
                      </a:r>
                      <a:r>
                        <a:rPr lang="es-ES" sz="1100" b="1" dirty="0">
                          <a:effectLst/>
                          <a:latin typeface="Calibri" panose="020F0502020204030204" pitchFamily="34" charset="0"/>
                          <a:ea typeface="Calibri" panose="020F0502020204030204" pitchFamily="34" charset="0"/>
                          <a:cs typeface="Calibri" panose="020F0502020204030204" pitchFamily="34" charset="0"/>
                        </a:rPr>
                        <a:t>banco multilateral</a:t>
                      </a:r>
                      <a:r>
                        <a:rPr lang="es-ES" sz="1100" dirty="0">
                          <a:effectLst/>
                          <a:latin typeface="Calibri" panose="020F0502020204030204" pitchFamily="34" charset="0"/>
                          <a:ea typeface="Calibri" panose="020F0502020204030204" pitchFamily="34" charset="0"/>
                          <a:cs typeface="Calibri" panose="020F0502020204030204" pitchFamily="34" charset="0"/>
                        </a:rPr>
                        <a:t>, goza de independencia y no está sujeto a la supervisión directa de los bancos centrales de los países individuales. </a:t>
                      </a:r>
                      <a:r>
                        <a:rPr lang="es-ES" sz="1100" b="1" dirty="0">
                          <a:effectLst/>
                          <a:latin typeface="Calibri" panose="020F0502020204030204" pitchFamily="34" charset="0"/>
                          <a:ea typeface="Calibri" panose="020F0502020204030204" pitchFamily="34" charset="0"/>
                          <a:cs typeface="Calibri" panose="020F0502020204030204" pitchFamily="34" charset="0"/>
                        </a:rPr>
                        <a:t>Se rige por sus propios estatutos y acuerdos de creación.</a:t>
                      </a: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 Está sometido a los estándares y regulaciones de los mercados de capitales donde emite deuda. Tiene sus propias y </a:t>
                      </a:r>
                      <a:r>
                        <a:rPr lang="es-ES" sz="1100" b="1" dirty="0">
                          <a:effectLst/>
                          <a:latin typeface="Calibri" panose="020F0502020204030204" pitchFamily="34" charset="0"/>
                          <a:ea typeface="Calibri" panose="020F0502020204030204" pitchFamily="34" charset="0"/>
                          <a:cs typeface="Calibri" panose="020F0502020204030204" pitchFamily="34" charset="0"/>
                        </a:rPr>
                        <a:t>estrictas políticas internas de salvaguardias</a:t>
                      </a:r>
                      <a:r>
                        <a:rPr lang="es-ES" sz="1100" dirty="0">
                          <a:effectLst/>
                          <a:latin typeface="Calibri" panose="020F0502020204030204" pitchFamily="34" charset="0"/>
                          <a:ea typeface="Calibri" panose="020F0502020204030204" pitchFamily="34" charset="0"/>
                          <a:cs typeface="Calibri" panose="020F0502020204030204" pitchFamily="34" charset="0"/>
                        </a:rPr>
                        <a:t> ambientales, sociales y de gestión de riesgo.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527152"/>
                  </a:ext>
                </a:extLst>
              </a:tr>
              <a:tr h="1385717">
                <a:tc>
                  <a:txBody>
                    <a:bodyPr/>
                    <a:lstStyle/>
                    <a:p>
                      <a:pPr>
                        <a:lnSpc>
                          <a:spcPct val="107000"/>
                        </a:lnSpc>
                        <a:spcAft>
                          <a:spcPts val="0"/>
                        </a:spcAft>
                      </a:pPr>
                      <a:r>
                        <a:rPr lang="es-ES" sz="1200" dirty="0">
                          <a:effectLst/>
                          <a:latin typeface="Franklin Gothic Book" panose="020B0503020102020204" pitchFamily="34" charset="0"/>
                          <a:ea typeface="Calibri" panose="020F0502020204030204" pitchFamily="34" charset="0"/>
                          <a:cs typeface="Times New Roman" panose="02020603050405020304" pitchFamily="18" charset="0"/>
                        </a:rPr>
                        <a:t>BANDEX</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latin typeface="Calibri" panose="020F0502020204030204" pitchFamily="34" charset="0"/>
                          <a:ea typeface="Calibri" panose="020F0502020204030204" pitchFamily="34" charset="0"/>
                          <a:cs typeface="Calibri" panose="020F0502020204030204" pitchFamily="34" charset="0"/>
                        </a:rPr>
                        <a:t>Financiar y </a:t>
                      </a:r>
                      <a:r>
                        <a:rPr lang="es-ES" sz="1200" b="1" dirty="0">
                          <a:effectLst/>
                          <a:latin typeface="Calibri" panose="020F0502020204030204" pitchFamily="34" charset="0"/>
                          <a:ea typeface="Calibri" panose="020F0502020204030204" pitchFamily="34" charset="0"/>
                          <a:cs typeface="Calibri" panose="020F0502020204030204" pitchFamily="34" charset="0"/>
                        </a:rPr>
                        <a:t>promover las exportaciones</a:t>
                      </a:r>
                      <a:r>
                        <a:rPr lang="es-ES" sz="1200" dirty="0">
                          <a:effectLst/>
                          <a:latin typeface="Calibri" panose="020F0502020204030204" pitchFamily="34" charset="0"/>
                          <a:ea typeface="Calibri" panose="020F0502020204030204" pitchFamily="34" charset="0"/>
                          <a:cs typeface="Calibri" panose="020F0502020204030204" pitchFamily="34" charset="0"/>
                        </a:rPr>
                        <a:t> dominicanas y las inversiones productivas.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Capital del Estado</a:t>
                      </a:r>
                      <a:r>
                        <a:rPr lang="es-ES" sz="1200" dirty="0">
                          <a:effectLst/>
                          <a:latin typeface="Calibri" panose="020F0502020204030204" pitchFamily="34" charset="0"/>
                          <a:ea typeface="Calibri" panose="020F0502020204030204" pitchFamily="34" charset="0"/>
                          <a:cs typeface="Calibri" panose="020F0502020204030204" pitchFamily="34" charset="0"/>
                        </a:rPr>
                        <a:t>, emisión de </a:t>
                      </a:r>
                      <a:r>
                        <a:rPr lang="es-ES" sz="1200" b="1" dirty="0">
                          <a:effectLst/>
                          <a:latin typeface="Calibri" panose="020F0502020204030204" pitchFamily="34" charset="0"/>
                          <a:ea typeface="Calibri" panose="020F0502020204030204" pitchFamily="34" charset="0"/>
                          <a:cs typeface="Calibri" panose="020F0502020204030204" pitchFamily="34" charset="0"/>
                        </a:rPr>
                        <a:t>instrumentos de deuda</a:t>
                      </a:r>
                      <a:r>
                        <a:rPr lang="es-ES" sz="1200" dirty="0">
                          <a:effectLst/>
                          <a:latin typeface="Calibri" panose="020F0502020204030204" pitchFamily="34" charset="0"/>
                          <a:ea typeface="Calibri" panose="020F0502020204030204" pitchFamily="34" charset="0"/>
                          <a:cs typeface="Calibri" panose="020F0502020204030204" pitchFamily="34" charset="0"/>
                        </a:rPr>
                        <a:t> y acuerdos con organismos multilaterales.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Híbrido</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b="1" dirty="0">
                          <a:effectLst/>
                          <a:latin typeface="Calibri" panose="020F0502020204030204" pitchFamily="34" charset="0"/>
                          <a:ea typeface="Calibri" panose="020F0502020204030204" pitchFamily="34" charset="0"/>
                          <a:cs typeface="Calibri" panose="020F0502020204030204" pitchFamily="34" charset="0"/>
                        </a:rPr>
                        <a:t>primer y segundo piso)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Directorio</a:t>
                      </a:r>
                      <a:r>
                        <a:rPr lang="es-ES" sz="1200" dirty="0">
                          <a:effectLst/>
                          <a:latin typeface="Calibri" panose="020F0502020204030204" pitchFamily="34" charset="0"/>
                          <a:ea typeface="Calibri" panose="020F0502020204030204" pitchFamily="34" charset="0"/>
                          <a:cs typeface="Calibri" panose="020F0502020204030204" pitchFamily="34" charset="0"/>
                        </a:rPr>
                        <a:t> presidido por el </a:t>
                      </a:r>
                      <a:r>
                        <a:rPr lang="es-ES" sz="1200" b="1" dirty="0">
                          <a:effectLst/>
                          <a:latin typeface="Calibri" panose="020F0502020204030204" pitchFamily="34" charset="0"/>
                          <a:ea typeface="Calibri" panose="020F0502020204030204" pitchFamily="34" charset="0"/>
                          <a:cs typeface="Calibri" panose="020F0502020204030204" pitchFamily="34" charset="0"/>
                        </a:rPr>
                        <a:t>Ministerio</a:t>
                      </a:r>
                      <a:r>
                        <a:rPr lang="es-ES" sz="1200" dirty="0">
                          <a:effectLst/>
                          <a:latin typeface="Calibri" panose="020F0502020204030204" pitchFamily="34" charset="0"/>
                          <a:ea typeface="Calibri" panose="020F0502020204030204" pitchFamily="34" charset="0"/>
                          <a:cs typeface="Calibri" panose="020F0502020204030204" pitchFamily="34" charset="0"/>
                        </a:rPr>
                        <a:t> de Industria, Comercio y MIPYMES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latin typeface="Calibri" panose="020F0502020204030204" pitchFamily="34" charset="0"/>
                          <a:ea typeface="Calibri" panose="020F0502020204030204" pitchFamily="34" charset="0"/>
                          <a:cs typeface="Calibri" panose="020F0502020204030204" pitchFamily="34" charset="0"/>
                        </a:rPr>
                        <a:t>Préstamos directos, garantías crediticias, </a:t>
                      </a:r>
                      <a:r>
                        <a:rPr lang="es-ES" sz="1200" dirty="0" err="1">
                          <a:effectLst/>
                          <a:latin typeface="Calibri" panose="020F0502020204030204" pitchFamily="34" charset="0"/>
                          <a:ea typeface="Calibri" panose="020F0502020204030204" pitchFamily="34" charset="0"/>
                          <a:cs typeface="Calibri" panose="020F0502020204030204" pitchFamily="34" charset="0"/>
                        </a:rPr>
                        <a:t>factoring</a:t>
                      </a:r>
                      <a:r>
                        <a:rPr lang="es-ES" sz="1200" dirty="0">
                          <a:effectLst/>
                          <a:latin typeface="Calibri" panose="020F0502020204030204" pitchFamily="34" charset="0"/>
                          <a:ea typeface="Calibri" panose="020F0502020204030204" pitchFamily="34" charset="0"/>
                          <a:cs typeface="Calibri" panose="020F0502020204030204" pitchFamily="34" charset="0"/>
                        </a:rPr>
                        <a:t> de exportación.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latin typeface="Calibri" panose="020F0502020204030204" pitchFamily="34" charset="0"/>
                          <a:ea typeface="Calibri" panose="020F0502020204030204" pitchFamily="34" charset="0"/>
                          <a:cs typeface="Calibri" panose="020F0502020204030204" pitchFamily="34" charset="0"/>
                        </a:rPr>
                        <a:t>Superintendencia de Bancos de la República Dominicana.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117252"/>
                  </a:ext>
                </a:extLst>
              </a:tr>
            </a:tbl>
          </a:graphicData>
        </a:graphic>
      </p:graphicFrame>
    </p:spTree>
    <p:extLst>
      <p:ext uri="{BB962C8B-B14F-4D97-AF65-F5344CB8AC3E}">
        <p14:creationId xmlns:p14="http://schemas.microsoft.com/office/powerpoint/2010/main" val="102201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50"/>
            <a:ext cx="7475211" cy="6917150"/>
          </a:xfrm>
          <a:prstGeom prst="rect">
            <a:avLst/>
          </a:prstGeom>
        </p:spPr>
      </p:pic>
      <p:sp>
        <p:nvSpPr>
          <p:cNvPr id="10" name="11 Rectángulo"/>
          <p:cNvSpPr/>
          <p:nvPr/>
        </p:nvSpPr>
        <p:spPr>
          <a:xfrm>
            <a:off x="2011381" y="488762"/>
            <a:ext cx="7860706"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Modelos de Banca de Desarrollo</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749383730"/>
              </p:ext>
            </p:extLst>
          </p:nvPr>
        </p:nvGraphicFramePr>
        <p:xfrm>
          <a:off x="858416" y="1165856"/>
          <a:ext cx="11122089" cy="5692144"/>
        </p:xfrm>
        <a:graphic>
          <a:graphicData uri="http://schemas.openxmlformats.org/drawingml/2006/table">
            <a:tbl>
              <a:tblPr firstRow="1" firstCol="1" bandRow="1">
                <a:tableStyleId>{5C22544A-7EE6-4342-B048-85BDC9FD1C3A}</a:tableStyleId>
              </a:tblPr>
              <a:tblGrid>
                <a:gridCol w="989045">
                  <a:extLst>
                    <a:ext uri="{9D8B030D-6E8A-4147-A177-3AD203B41FA5}">
                      <a16:colId xmlns:a16="http://schemas.microsoft.com/office/drawing/2014/main" val="288935612"/>
                    </a:ext>
                  </a:extLst>
                </a:gridCol>
                <a:gridCol w="1866123">
                  <a:extLst>
                    <a:ext uri="{9D8B030D-6E8A-4147-A177-3AD203B41FA5}">
                      <a16:colId xmlns:a16="http://schemas.microsoft.com/office/drawing/2014/main" val="2457930718"/>
                    </a:ext>
                  </a:extLst>
                </a:gridCol>
                <a:gridCol w="1371800">
                  <a:extLst>
                    <a:ext uri="{9D8B030D-6E8A-4147-A177-3AD203B41FA5}">
                      <a16:colId xmlns:a16="http://schemas.microsoft.com/office/drawing/2014/main" val="3437054502"/>
                    </a:ext>
                  </a:extLst>
                </a:gridCol>
                <a:gridCol w="1847261">
                  <a:extLst>
                    <a:ext uri="{9D8B030D-6E8A-4147-A177-3AD203B41FA5}">
                      <a16:colId xmlns:a16="http://schemas.microsoft.com/office/drawing/2014/main" val="1501673234"/>
                    </a:ext>
                  </a:extLst>
                </a:gridCol>
                <a:gridCol w="1754155">
                  <a:extLst>
                    <a:ext uri="{9D8B030D-6E8A-4147-A177-3AD203B41FA5}">
                      <a16:colId xmlns:a16="http://schemas.microsoft.com/office/drawing/2014/main" val="2584110423"/>
                    </a:ext>
                  </a:extLst>
                </a:gridCol>
                <a:gridCol w="1810139">
                  <a:extLst>
                    <a:ext uri="{9D8B030D-6E8A-4147-A177-3AD203B41FA5}">
                      <a16:colId xmlns:a16="http://schemas.microsoft.com/office/drawing/2014/main" val="3890546357"/>
                    </a:ext>
                  </a:extLst>
                </a:gridCol>
                <a:gridCol w="1483566">
                  <a:extLst>
                    <a:ext uri="{9D8B030D-6E8A-4147-A177-3AD203B41FA5}">
                      <a16:colId xmlns:a16="http://schemas.microsoft.com/office/drawing/2014/main" val="3189883187"/>
                    </a:ext>
                  </a:extLst>
                </a:gridCol>
              </a:tblGrid>
              <a:tr h="406811">
                <a:tc>
                  <a:txBody>
                    <a:bodyPr/>
                    <a:lstStyle/>
                    <a:p>
                      <a:pPr>
                        <a:lnSpc>
                          <a:spcPct val="107000"/>
                        </a:lnSpc>
                        <a:spcAft>
                          <a:spcPts val="0"/>
                        </a:spcAft>
                      </a:pPr>
                      <a:r>
                        <a:rPr lang="es-ES" sz="1200" dirty="0">
                          <a:effectLst/>
                        </a:rPr>
                        <a:t>Banco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Mandato y Foco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Fuentes de financiamiento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Modelo de operación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Mecanismo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Instrumentos financieros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gn="ctr">
                        <a:lnSpc>
                          <a:spcPct val="107000"/>
                        </a:lnSpc>
                        <a:spcAft>
                          <a:spcPts val="0"/>
                        </a:spcAft>
                      </a:pPr>
                      <a:r>
                        <a:rPr lang="es-ES" sz="1200" dirty="0">
                          <a:effectLst/>
                        </a:rPr>
                        <a:t>Regulación y supervisión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859126224"/>
                  </a:ext>
                </a:extLst>
              </a:tr>
              <a:tr h="2610217">
                <a:tc>
                  <a:txBody>
                    <a:bodyPr/>
                    <a:lstStyle/>
                    <a:p>
                      <a:pPr>
                        <a:lnSpc>
                          <a:spcPct val="107000"/>
                        </a:lnSpc>
                        <a:spcAft>
                          <a:spcPts val="0"/>
                        </a:spcAft>
                      </a:pPr>
                      <a:r>
                        <a:rPr lang="es-ES" sz="1200">
                          <a:effectLst/>
                          <a:latin typeface="Franklin Gothic Book" panose="020B0503020102020204" pitchFamily="34" charset="0"/>
                          <a:ea typeface="Calibri" panose="020F0502020204030204" pitchFamily="34" charset="0"/>
                          <a:cs typeface="Times New Roman" panose="02020603050405020304" pitchFamily="18" charset="0"/>
                        </a:rPr>
                        <a:t>BDP</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Su objetivo central es </a:t>
                      </a:r>
                      <a:r>
                        <a:rPr lang="es-ES" sz="1100" b="1" dirty="0">
                          <a:effectLst/>
                          <a:latin typeface="Calibri" panose="020F0502020204030204" pitchFamily="34" charset="0"/>
                          <a:ea typeface="Calibri" panose="020F0502020204030204" pitchFamily="34" charset="0"/>
                          <a:cs typeface="Calibri" panose="020F0502020204030204" pitchFamily="34" charset="0"/>
                        </a:rPr>
                        <a:t>financiar los sectores productivos estratégicos</a:t>
                      </a:r>
                      <a:r>
                        <a:rPr lang="es-ES" sz="1100" dirty="0">
                          <a:effectLst/>
                          <a:latin typeface="Calibri" panose="020F0502020204030204" pitchFamily="34" charset="0"/>
                          <a:ea typeface="Calibri" panose="020F0502020204030204" pitchFamily="34" charset="0"/>
                          <a:cs typeface="Calibri" panose="020F0502020204030204" pitchFamily="34" charset="0"/>
                        </a:rPr>
                        <a:t> definidos por el Estado Plurinacional de Bolivia, con fuerte énfasis en la soberanía alimentaria, la industrialización de los recursos naturales (como el litio) y el apoyo a los actores de la economía plural (empresas estatales, privadas, cooperativas, comunitarias y artesanales)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Aportes del </a:t>
                      </a:r>
                      <a:r>
                        <a:rPr lang="es-ES" sz="1100" b="1" dirty="0">
                          <a:effectLst/>
                          <a:latin typeface="Calibri" panose="020F0502020204030204" pitchFamily="34" charset="0"/>
                          <a:ea typeface="Calibri" panose="020F0502020204030204" pitchFamily="34" charset="0"/>
                          <a:cs typeface="Calibri" panose="020F0502020204030204" pitchFamily="34" charset="0"/>
                        </a:rPr>
                        <a:t>capital del Estado, fondos de organismos multilaterales</a:t>
                      </a:r>
                      <a:r>
                        <a:rPr lang="es-ES" sz="1100" dirty="0">
                          <a:effectLst/>
                          <a:latin typeface="Calibri" panose="020F0502020204030204" pitchFamily="34" charset="0"/>
                          <a:ea typeface="Calibri" panose="020F0502020204030204" pitchFamily="34" charset="0"/>
                          <a:cs typeface="Calibri" panose="020F0502020204030204" pitchFamily="34" charset="0"/>
                        </a:rPr>
                        <a:t>, principalmente del CAF. Emisión de bonos y líneas de crédito de socios estratégicos.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a:effectLst/>
                          <a:latin typeface="Calibri" panose="020F0502020204030204" pitchFamily="34" charset="0"/>
                          <a:ea typeface="Calibri" panose="020F0502020204030204" pitchFamily="34" charset="0"/>
                          <a:cs typeface="Calibri" panose="020F0502020204030204" pitchFamily="34" charset="0"/>
                        </a:rPr>
                        <a:t>Híbrido</a:t>
                      </a:r>
                      <a:r>
                        <a:rPr lang="es-ES" sz="1100">
                          <a:effectLst/>
                          <a:latin typeface="Calibri" panose="020F0502020204030204" pitchFamily="34" charset="0"/>
                          <a:ea typeface="Calibri" panose="020F0502020204030204" pitchFamily="34" charset="0"/>
                          <a:cs typeface="Calibri" panose="020F0502020204030204" pitchFamily="34" charset="0"/>
                        </a:rPr>
                        <a:t>. Opera tanto en </a:t>
                      </a:r>
                      <a:r>
                        <a:rPr lang="es-ES" sz="1100" b="1">
                          <a:effectLst/>
                          <a:latin typeface="Calibri" panose="020F0502020204030204" pitchFamily="34" charset="0"/>
                          <a:ea typeface="Calibri" panose="020F0502020204030204" pitchFamily="34" charset="0"/>
                          <a:cs typeface="Calibri" panose="020F0502020204030204" pitchFamily="34" charset="0"/>
                        </a:rPr>
                        <a:t>primer piso</a:t>
                      </a:r>
                      <a:r>
                        <a:rPr lang="es-ES" sz="1100">
                          <a:effectLst/>
                          <a:latin typeface="Calibri" panose="020F0502020204030204" pitchFamily="34" charset="0"/>
                          <a:ea typeface="Calibri" panose="020F0502020204030204" pitchFamily="34" charset="0"/>
                          <a:cs typeface="Calibri" panose="020F0502020204030204" pitchFamily="34" charset="0"/>
                        </a:rPr>
                        <a:t> (créditos directos a grandes proyectos estatales y empresas estratégicas), como de </a:t>
                      </a:r>
                      <a:r>
                        <a:rPr lang="es-ES" sz="1100" b="1">
                          <a:effectLst/>
                          <a:latin typeface="Calibri" panose="020F0502020204030204" pitchFamily="34" charset="0"/>
                          <a:ea typeface="Calibri" panose="020F0502020204030204" pitchFamily="34" charset="0"/>
                          <a:cs typeface="Calibri" panose="020F0502020204030204" pitchFamily="34" charset="0"/>
                        </a:rPr>
                        <a:t>segundo piso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a:effectLst/>
                          <a:latin typeface="Calibri" panose="020F0502020204030204" pitchFamily="34" charset="0"/>
                          <a:ea typeface="Calibri" panose="020F0502020204030204" pitchFamily="34" charset="0"/>
                          <a:cs typeface="Calibri" panose="020F0502020204030204" pitchFamily="34" charset="0"/>
                        </a:rPr>
                        <a:t>(otorga líneas de crédito a entidades financieras privadas y cooperativas para que estas, a su vez, presten al sector productivo, especialmente a pequeños productores)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Calibri" panose="020F0502020204030204" pitchFamily="34" charset="0"/>
                        </a:rPr>
                        <a:t>Es una SA Mixta, con participación </a:t>
                      </a:r>
                      <a:r>
                        <a:rPr lang="es-ES" sz="1100" b="1">
                          <a:effectLst/>
                          <a:latin typeface="Calibri" panose="020F0502020204030204" pitchFamily="34" charset="0"/>
                          <a:ea typeface="Calibri" panose="020F0502020204030204" pitchFamily="34" charset="0"/>
                          <a:cs typeface="Calibri" panose="020F0502020204030204" pitchFamily="34" charset="0"/>
                        </a:rPr>
                        <a:t>mayoritaria del Estado</a:t>
                      </a:r>
                      <a:r>
                        <a:rPr lang="es-ES" sz="1100">
                          <a:effectLst/>
                          <a:latin typeface="Calibri" panose="020F0502020204030204" pitchFamily="34" charset="0"/>
                          <a:ea typeface="Calibri" panose="020F0502020204030204" pitchFamily="34" charset="0"/>
                          <a:cs typeface="Calibri" panose="020F0502020204030204" pitchFamily="34" charset="0"/>
                        </a:rPr>
                        <a:t>, su máximo órgano es la </a:t>
                      </a:r>
                      <a:r>
                        <a:rPr lang="es-ES" sz="1100" b="1">
                          <a:effectLst/>
                          <a:latin typeface="Calibri" panose="020F0502020204030204" pitchFamily="34" charset="0"/>
                          <a:ea typeface="Calibri" panose="020F0502020204030204" pitchFamily="34" charset="0"/>
                          <a:cs typeface="Calibri" panose="020F0502020204030204" pitchFamily="34" charset="0"/>
                        </a:rPr>
                        <a:t>Asamblea de Accionistas</a:t>
                      </a:r>
                      <a:r>
                        <a:rPr lang="es-ES" sz="1100">
                          <a:effectLst/>
                          <a:latin typeface="Calibri" panose="020F0502020204030204" pitchFamily="34" charset="0"/>
                          <a:ea typeface="Calibri" panose="020F0502020204030204" pitchFamily="34" charset="0"/>
                          <a:cs typeface="Calibri" panose="020F0502020204030204" pitchFamily="34" charset="0"/>
                        </a:rPr>
                        <a:t>. La operación está a cargo de un </a:t>
                      </a:r>
                      <a:r>
                        <a:rPr lang="es-ES" sz="1100" b="1">
                          <a:effectLst/>
                          <a:latin typeface="Calibri" panose="020F0502020204030204" pitchFamily="34" charset="0"/>
                          <a:ea typeface="Calibri" panose="020F0502020204030204" pitchFamily="34" charset="0"/>
                          <a:cs typeface="Calibri" panose="020F0502020204030204" pitchFamily="34" charset="0"/>
                        </a:rPr>
                        <a:t>Directorio y una Presidencia Ejecutiva</a:t>
                      </a:r>
                      <a:r>
                        <a:rPr lang="es-ES" sz="1100">
                          <a:effectLst/>
                          <a:latin typeface="Calibri" panose="020F0502020204030204" pitchFamily="34" charset="0"/>
                          <a:ea typeface="Calibri" panose="020F0502020204030204" pitchFamily="34" charset="0"/>
                          <a:cs typeface="Calibri" panose="020F0502020204030204" pitchFamily="34" charset="0"/>
                        </a:rPr>
                        <a:t>, cuyos miembros son designados en el marco de la política nacional.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Créditos directos a tasas blandas (subsidiadas), líneas de crédito redescontadas para el sistema financiero, financiamientos para proyectos de inversión pública, garantías (su uso es más limitado)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Calibri" panose="020F0502020204030204" pitchFamily="34" charset="0"/>
                        </a:rPr>
                        <a:t>Supervisado por la Autoridad de Supervisión del Sistema Financiero (ASFI) de Bolivia, al igual que todos los bancos e instituciones financieras del país.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527152"/>
                  </a:ext>
                </a:extLst>
              </a:tr>
              <a:tr h="997119">
                <a:tc>
                  <a:txBody>
                    <a:bodyPr/>
                    <a:lstStyle/>
                    <a:p>
                      <a:pPr>
                        <a:lnSpc>
                          <a:spcPct val="107000"/>
                        </a:lnSpc>
                        <a:spcAft>
                          <a:spcPts val="0"/>
                        </a:spcAft>
                      </a:pPr>
                      <a:r>
                        <a:rPr lang="es-ES" sz="1200" dirty="0">
                          <a:effectLst/>
                          <a:latin typeface="Franklin Gothic Book" panose="020B0503020102020204" pitchFamily="34" charset="0"/>
                          <a:ea typeface="Calibri" panose="020F0502020204030204" pitchFamily="34" charset="0"/>
                          <a:cs typeface="Times New Roman" panose="02020603050405020304" pitchFamily="18" charset="0"/>
                        </a:rPr>
                        <a:t>BANHPROVI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Facilitar el acceso al crédito para los </a:t>
                      </a:r>
                      <a:r>
                        <a:rPr lang="es-ES" sz="1100" b="1" dirty="0">
                          <a:effectLst/>
                          <a:latin typeface="Calibri" panose="020F0502020204030204" pitchFamily="34" charset="0"/>
                          <a:ea typeface="Calibri" panose="020F0502020204030204" pitchFamily="34" charset="0"/>
                          <a:cs typeface="Calibri" panose="020F0502020204030204" pitchFamily="34" charset="0"/>
                        </a:rPr>
                        <a:t>sectores productivos</a:t>
                      </a:r>
                      <a:r>
                        <a:rPr lang="es-ES" sz="1100" dirty="0">
                          <a:effectLst/>
                          <a:latin typeface="Calibri" panose="020F0502020204030204" pitchFamily="34" charset="0"/>
                          <a:ea typeface="Calibri" panose="020F0502020204030204" pitchFamily="34" charset="0"/>
                          <a:cs typeface="Calibri" panose="020F0502020204030204" pitchFamily="34" charset="0"/>
                        </a:rPr>
                        <a:t>(agropecuario, industrial, turismo) y de </a:t>
                      </a:r>
                      <a:r>
                        <a:rPr lang="es-ES" sz="1100" b="1" dirty="0">
                          <a:effectLst/>
                          <a:latin typeface="Calibri" panose="020F0502020204030204" pitchFamily="34" charset="0"/>
                          <a:ea typeface="Calibri" panose="020F0502020204030204" pitchFamily="34" charset="0"/>
                          <a:cs typeface="Calibri" panose="020F0502020204030204" pitchFamily="34" charset="0"/>
                        </a:rPr>
                        <a:t>vivienda social</a:t>
                      </a:r>
                      <a:r>
                        <a:rPr lang="es-ES" sz="1100" dirty="0">
                          <a:effectLst/>
                          <a:latin typeface="Calibri" panose="020F0502020204030204" pitchFamily="34" charset="0"/>
                          <a:ea typeface="Calibri" panose="020F0502020204030204" pitchFamily="34" charset="0"/>
                          <a:cs typeface="Calibri" panose="020F0502020204030204" pitchFamily="34"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Capital estatal, fondos fiduciarios y </a:t>
                      </a:r>
                      <a:r>
                        <a:rPr lang="es-ES" sz="1100" b="1" dirty="0">
                          <a:effectLst/>
                          <a:latin typeface="Calibri" panose="020F0502020204030204" pitchFamily="34" charset="0"/>
                          <a:ea typeface="Calibri" panose="020F0502020204030204" pitchFamily="34" charset="0"/>
                          <a:cs typeface="Calibri" panose="020F0502020204030204" pitchFamily="34" charset="0"/>
                        </a:rPr>
                        <a:t>líneas de crédito de organismos internacionales</a:t>
                      </a:r>
                      <a:r>
                        <a:rPr lang="es-ES" sz="1100" dirty="0">
                          <a:effectLst/>
                          <a:latin typeface="Calibri" panose="020F0502020204030204" pitchFamily="34" charset="0"/>
                          <a:ea typeface="Calibri" panose="020F0502020204030204" pitchFamily="34" charset="0"/>
                          <a:cs typeface="Calibri" panose="020F0502020204030204" pitchFamily="34"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Principalmente</a:t>
                      </a:r>
                      <a:r>
                        <a:rPr lang="es-ES" sz="1100" b="1" dirty="0">
                          <a:effectLst/>
                          <a:latin typeface="Calibri" panose="020F0502020204030204" pitchFamily="34" charset="0"/>
                          <a:ea typeface="Calibri" panose="020F0502020204030204" pitchFamily="34" charset="0"/>
                          <a:cs typeface="Calibri" panose="020F0502020204030204" pitchFamily="34" charset="0"/>
                        </a:rPr>
                        <a:t> de segundo piso, </a:t>
                      </a:r>
                      <a:r>
                        <a:rPr lang="es-ES" sz="1100" dirty="0">
                          <a:effectLst/>
                          <a:latin typeface="Calibri" panose="020F0502020204030204" pitchFamily="34" charset="0"/>
                          <a:ea typeface="Calibri" panose="020F0502020204030204" pitchFamily="34" charset="0"/>
                          <a:cs typeface="Calibri" panose="020F0502020204030204" pitchFamily="34" charset="0"/>
                        </a:rPr>
                        <a:t>otorgando recursos a la banca comercial y cooperativas.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Calibri" panose="020F0502020204030204" pitchFamily="34" charset="0"/>
                          <a:ea typeface="Calibri" panose="020F0502020204030204" pitchFamily="34" charset="0"/>
                          <a:cs typeface="Calibri" panose="020F0502020204030204" pitchFamily="34" charset="0"/>
                        </a:rPr>
                        <a:t>Directorio</a:t>
                      </a:r>
                      <a:r>
                        <a:rPr lang="es-ES" sz="1100" dirty="0">
                          <a:effectLst/>
                          <a:latin typeface="Calibri" panose="020F0502020204030204" pitchFamily="34" charset="0"/>
                          <a:ea typeface="Calibri" panose="020F0502020204030204" pitchFamily="34" charset="0"/>
                          <a:cs typeface="Calibri" panose="020F0502020204030204" pitchFamily="34" charset="0"/>
                        </a:rPr>
                        <a:t> con representación </a:t>
                      </a:r>
                      <a:r>
                        <a:rPr lang="es-ES" sz="1100" b="1" dirty="0">
                          <a:effectLst/>
                          <a:latin typeface="Calibri" panose="020F0502020204030204" pitchFamily="34" charset="0"/>
                          <a:ea typeface="Calibri" panose="020F0502020204030204" pitchFamily="34" charset="0"/>
                          <a:cs typeface="Calibri" panose="020F0502020204030204" pitchFamily="34" charset="0"/>
                        </a:rPr>
                        <a:t>pública y privada</a:t>
                      </a:r>
                      <a:r>
                        <a:rPr lang="es-ES" sz="1100" dirty="0">
                          <a:effectLst/>
                          <a:latin typeface="Calibri" panose="020F0502020204030204" pitchFamily="34" charset="0"/>
                          <a:ea typeface="Calibri" panose="020F0502020204030204" pitchFamily="34" charset="0"/>
                          <a:cs typeface="Calibri" panose="020F0502020204030204" pitchFamily="34"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Líneas de crédito redescontadas, garantías.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Calibri" panose="020F0502020204030204" pitchFamily="34" charset="0"/>
                        </a:rPr>
                        <a:t>Comisión Nacional de Bancos y Seguros (CNBS)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117252"/>
                  </a:ext>
                </a:extLst>
              </a:tr>
              <a:tr h="1677997">
                <a:tc>
                  <a:txBody>
                    <a:bodyPr/>
                    <a:lstStyle/>
                    <a:p>
                      <a:pPr>
                        <a:lnSpc>
                          <a:spcPct val="107000"/>
                        </a:lnSpc>
                        <a:spcAft>
                          <a:spcPts val="0"/>
                        </a:spcAft>
                      </a:pPr>
                      <a:r>
                        <a:rPr lang="es-ES" sz="1100" dirty="0" err="1">
                          <a:effectLst/>
                          <a:latin typeface="+mn-lt"/>
                          <a:ea typeface="Calibri" panose="020F0502020204030204" pitchFamily="34" charset="0"/>
                          <a:cs typeface="Times New Roman" panose="02020603050405020304" pitchFamily="18" charset="0"/>
                        </a:rPr>
                        <a:t>Bancóldex</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Fomentar la </a:t>
                      </a:r>
                      <a:r>
                        <a:rPr lang="es-ES" sz="1100" b="1" dirty="0">
                          <a:effectLst/>
                          <a:latin typeface="+mn-lt"/>
                          <a:ea typeface="Calibri" panose="020F0502020204030204" pitchFamily="34" charset="0"/>
                          <a:cs typeface="Calibri" panose="020F0502020204030204" pitchFamily="34" charset="0"/>
                        </a:rPr>
                        <a:t>competitividad</a:t>
                      </a:r>
                      <a:r>
                        <a:rPr lang="es-ES" sz="1100" dirty="0">
                          <a:effectLst/>
                          <a:latin typeface="+mn-lt"/>
                          <a:ea typeface="Calibri" panose="020F0502020204030204" pitchFamily="34" charset="0"/>
                          <a:cs typeface="Calibri" panose="020F0502020204030204" pitchFamily="34" charset="0"/>
                        </a:rPr>
                        <a:t> y el desarrollo productivo de </a:t>
                      </a:r>
                      <a:r>
                        <a:rPr lang="es-ES" sz="1100" b="1" dirty="0">
                          <a:effectLst/>
                          <a:latin typeface="+mn-lt"/>
                          <a:ea typeface="Calibri" panose="020F0502020204030204" pitchFamily="34" charset="0"/>
                          <a:cs typeface="Calibri" panose="020F0502020204030204" pitchFamily="34" charset="0"/>
                        </a:rPr>
                        <a:t>las MIPYMES</a:t>
                      </a:r>
                      <a:r>
                        <a:rPr lang="es-ES" sz="1100" dirty="0">
                          <a:effectLst/>
                          <a:latin typeface="+mn-lt"/>
                          <a:ea typeface="Calibri" panose="020F0502020204030204" pitchFamily="34" charset="0"/>
                          <a:cs typeface="Calibri" panose="020F0502020204030204" pitchFamily="34" charset="0"/>
                        </a:rPr>
                        <a:t> y los emprendedores colombianos. </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mn-lt"/>
                          <a:ea typeface="Calibri" panose="020F0502020204030204" pitchFamily="34" charset="0"/>
                          <a:cs typeface="Calibri" panose="020F0502020204030204" pitchFamily="34" charset="0"/>
                        </a:rPr>
                        <a:t>Emisión de bonos</a:t>
                      </a:r>
                      <a:r>
                        <a:rPr lang="es-ES" sz="1100" dirty="0">
                          <a:effectLst/>
                          <a:latin typeface="+mn-lt"/>
                          <a:ea typeface="Calibri" panose="020F0502020204030204" pitchFamily="34" charset="0"/>
                          <a:cs typeface="Calibri" panose="020F0502020204030204" pitchFamily="34" charset="0"/>
                        </a:rPr>
                        <a:t>, </a:t>
                      </a:r>
                      <a:r>
                        <a:rPr lang="es-ES" sz="1100" b="1" dirty="0">
                          <a:effectLst/>
                          <a:latin typeface="+mn-lt"/>
                          <a:ea typeface="Calibri" panose="020F0502020204030204" pitchFamily="34" charset="0"/>
                          <a:cs typeface="Calibri" panose="020F0502020204030204" pitchFamily="34" charset="0"/>
                        </a:rPr>
                        <a:t>captación de recursos de la banca multilateral</a:t>
                      </a:r>
                      <a:r>
                        <a:rPr lang="es-ES" sz="1100" dirty="0">
                          <a:effectLst/>
                          <a:latin typeface="+mn-lt"/>
                          <a:ea typeface="Calibri" panose="020F0502020204030204" pitchFamily="34" charset="0"/>
                          <a:cs typeface="Calibri" panose="020F0502020204030204" pitchFamily="34" charset="0"/>
                        </a:rPr>
                        <a:t> (BID, CAF, IFC) y recursos del presupuesto nacional.</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Predomina el </a:t>
                      </a:r>
                      <a:r>
                        <a:rPr lang="es-ES" sz="1100" b="1" dirty="0">
                          <a:effectLst/>
                          <a:latin typeface="+mn-lt"/>
                          <a:ea typeface="Calibri" panose="020F0502020204030204" pitchFamily="34" charset="0"/>
                          <a:cs typeface="Calibri" panose="020F0502020204030204" pitchFamily="34" charset="0"/>
                        </a:rPr>
                        <a:t>Segundo Piso. </a:t>
                      </a:r>
                      <a:r>
                        <a:rPr lang="es-ES" sz="1100" dirty="0">
                          <a:effectLst/>
                          <a:latin typeface="+mn-lt"/>
                          <a:ea typeface="Calibri" panose="020F0502020204030204" pitchFamily="34" charset="0"/>
                          <a:cs typeface="Calibri" panose="020F0502020204030204" pitchFamily="34" charset="0"/>
                        </a:rPr>
                        <a:t>No compite con la Banca Comercial, sino que les provee líneas de crédito, garantías y otros productos para que ellos financien las MIPYMES. También tiene algunos programas directos (</a:t>
                      </a:r>
                      <a:r>
                        <a:rPr lang="es-ES" sz="1100" b="1" dirty="0">
                          <a:effectLst/>
                          <a:latin typeface="+mn-lt"/>
                          <a:ea typeface="Calibri" panose="020F0502020204030204" pitchFamily="34" charset="0"/>
                          <a:cs typeface="Calibri" panose="020F0502020204030204" pitchFamily="34" charset="0"/>
                        </a:rPr>
                        <a:t>Primer Piso</a:t>
                      </a:r>
                      <a:r>
                        <a:rPr lang="es-ES" sz="1100" dirty="0">
                          <a:effectLst/>
                          <a:latin typeface="+mn-lt"/>
                          <a:ea typeface="Calibri" panose="020F0502020204030204" pitchFamily="34" charset="0"/>
                          <a:cs typeface="Calibri" panose="020F0502020204030204" pitchFamily="34" charset="0"/>
                        </a:rPr>
                        <a:t>)</a:t>
                      </a:r>
                      <a:r>
                        <a:rPr lang="es-ES" sz="1100" b="1" dirty="0">
                          <a:effectLst/>
                          <a:latin typeface="+mn-lt"/>
                          <a:ea typeface="Calibri" panose="020F0502020204030204" pitchFamily="34" charset="0"/>
                          <a:cs typeface="Calibri" panose="020F0502020204030204" pitchFamily="34" charset="0"/>
                        </a:rPr>
                        <a:t> </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Empresa Industrial y Comercial del Estado. Tiene un </a:t>
                      </a:r>
                      <a:r>
                        <a:rPr lang="es-ES" sz="1100" b="1" dirty="0">
                          <a:effectLst/>
                          <a:latin typeface="+mn-lt"/>
                          <a:ea typeface="Calibri" panose="020F0502020204030204" pitchFamily="34" charset="0"/>
                          <a:cs typeface="Calibri" panose="020F0502020204030204" pitchFamily="34" charset="0"/>
                        </a:rPr>
                        <a:t>Consejo de Administración</a:t>
                      </a:r>
                      <a:r>
                        <a:rPr lang="es-ES" sz="1100" dirty="0">
                          <a:effectLst/>
                          <a:latin typeface="+mn-lt"/>
                          <a:ea typeface="Calibri" panose="020F0502020204030204" pitchFamily="34" charset="0"/>
                          <a:cs typeface="Calibri" panose="020F0502020204030204" pitchFamily="34" charset="0"/>
                        </a:rPr>
                        <a:t> con representantes del </a:t>
                      </a:r>
                      <a:r>
                        <a:rPr lang="es-ES" sz="1100" b="1" dirty="0">
                          <a:effectLst/>
                          <a:latin typeface="+mn-lt"/>
                          <a:ea typeface="Calibri" panose="020F0502020204030204" pitchFamily="34" charset="0"/>
                          <a:cs typeface="Calibri" panose="020F0502020204030204" pitchFamily="34" charset="0"/>
                        </a:rPr>
                        <a:t>sector público y privado.</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Líneas de crédito redescontadas para intermediarios financieros, garantías (a través del Fondo Nacional de Garantías), capital de riesgo (a través de fondos de capital privado) y cofinanciación de servicios de desarrollo empresarial.</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Superintendencia Financiera de Colombia (es la supervisora de toda la banca y el mercado de valores)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426553"/>
                  </a:ext>
                </a:extLst>
              </a:tr>
            </a:tbl>
          </a:graphicData>
        </a:graphic>
      </p:graphicFrame>
    </p:spTree>
    <p:extLst>
      <p:ext uri="{BB962C8B-B14F-4D97-AF65-F5344CB8AC3E}">
        <p14:creationId xmlns:p14="http://schemas.microsoft.com/office/powerpoint/2010/main" val="133349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50"/>
            <a:ext cx="7723762" cy="6917150"/>
          </a:xfrm>
          <a:prstGeom prst="rect">
            <a:avLst/>
          </a:prstGeom>
        </p:spPr>
      </p:pic>
      <p:sp>
        <p:nvSpPr>
          <p:cNvPr id="10" name="11 Rectángulo"/>
          <p:cNvSpPr/>
          <p:nvPr/>
        </p:nvSpPr>
        <p:spPr>
          <a:xfrm>
            <a:off x="2018079" y="443915"/>
            <a:ext cx="7860706"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0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Modelos de Banca de Desarrollo</a:t>
            </a:r>
            <a:endParaRPr lang="es-ES" sz="20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333146283"/>
              </p:ext>
            </p:extLst>
          </p:nvPr>
        </p:nvGraphicFramePr>
        <p:xfrm>
          <a:off x="799750" y="905572"/>
          <a:ext cx="11234058" cy="5952428"/>
        </p:xfrm>
        <a:graphic>
          <a:graphicData uri="http://schemas.openxmlformats.org/drawingml/2006/table">
            <a:tbl>
              <a:tblPr firstRow="1" firstCol="1" bandRow="1">
                <a:tableStyleId>{5C22544A-7EE6-4342-B048-85BDC9FD1C3A}</a:tableStyleId>
              </a:tblPr>
              <a:tblGrid>
                <a:gridCol w="541176">
                  <a:extLst>
                    <a:ext uri="{9D8B030D-6E8A-4147-A177-3AD203B41FA5}">
                      <a16:colId xmlns:a16="http://schemas.microsoft.com/office/drawing/2014/main" val="288935612"/>
                    </a:ext>
                  </a:extLst>
                </a:gridCol>
                <a:gridCol w="1931437">
                  <a:extLst>
                    <a:ext uri="{9D8B030D-6E8A-4147-A177-3AD203B41FA5}">
                      <a16:colId xmlns:a16="http://schemas.microsoft.com/office/drawing/2014/main" val="2457930718"/>
                    </a:ext>
                  </a:extLst>
                </a:gridCol>
                <a:gridCol w="1707502">
                  <a:extLst>
                    <a:ext uri="{9D8B030D-6E8A-4147-A177-3AD203B41FA5}">
                      <a16:colId xmlns:a16="http://schemas.microsoft.com/office/drawing/2014/main" val="3437054502"/>
                    </a:ext>
                  </a:extLst>
                </a:gridCol>
                <a:gridCol w="2006081">
                  <a:extLst>
                    <a:ext uri="{9D8B030D-6E8A-4147-A177-3AD203B41FA5}">
                      <a16:colId xmlns:a16="http://schemas.microsoft.com/office/drawing/2014/main" val="1501673234"/>
                    </a:ext>
                  </a:extLst>
                </a:gridCol>
                <a:gridCol w="1847461">
                  <a:extLst>
                    <a:ext uri="{9D8B030D-6E8A-4147-A177-3AD203B41FA5}">
                      <a16:colId xmlns:a16="http://schemas.microsoft.com/office/drawing/2014/main" val="2584110423"/>
                    </a:ext>
                  </a:extLst>
                </a:gridCol>
                <a:gridCol w="1845057">
                  <a:extLst>
                    <a:ext uri="{9D8B030D-6E8A-4147-A177-3AD203B41FA5}">
                      <a16:colId xmlns:a16="http://schemas.microsoft.com/office/drawing/2014/main" val="3890546357"/>
                    </a:ext>
                  </a:extLst>
                </a:gridCol>
                <a:gridCol w="1355344">
                  <a:extLst>
                    <a:ext uri="{9D8B030D-6E8A-4147-A177-3AD203B41FA5}">
                      <a16:colId xmlns:a16="http://schemas.microsoft.com/office/drawing/2014/main" val="3189883187"/>
                    </a:ext>
                  </a:extLst>
                </a:gridCol>
              </a:tblGrid>
              <a:tr h="367397">
                <a:tc>
                  <a:txBody>
                    <a:bodyPr/>
                    <a:lstStyle/>
                    <a:p>
                      <a:pPr>
                        <a:lnSpc>
                          <a:spcPct val="107000"/>
                        </a:lnSpc>
                        <a:spcAft>
                          <a:spcPts val="0"/>
                        </a:spcAft>
                      </a:pPr>
                      <a:r>
                        <a:rPr lang="es-ES" sz="1200" dirty="0">
                          <a:effectLst/>
                        </a:rPr>
                        <a:t>Banco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Mandato y Foco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Fuentes de financiamiento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Modelo de operación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Mecanismo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200" dirty="0">
                          <a:effectLst/>
                        </a:rPr>
                        <a:t>Instrumentos financieros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gn="ctr">
                        <a:lnSpc>
                          <a:spcPct val="107000"/>
                        </a:lnSpc>
                        <a:spcAft>
                          <a:spcPts val="0"/>
                        </a:spcAft>
                      </a:pPr>
                      <a:r>
                        <a:rPr lang="es-ES" sz="1200" dirty="0">
                          <a:effectLst/>
                        </a:rPr>
                        <a:t>Regulación y supervisión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859126224"/>
                  </a:ext>
                </a:extLst>
              </a:tr>
              <a:tr h="1541993">
                <a:tc>
                  <a:txBody>
                    <a:bodyPr/>
                    <a:lstStyle/>
                    <a:p>
                      <a:pPr>
                        <a:lnSpc>
                          <a:spcPct val="107000"/>
                        </a:lnSpc>
                        <a:spcAft>
                          <a:spcPts val="0"/>
                        </a:spcAft>
                      </a:pPr>
                      <a:r>
                        <a:rPr lang="es-ES" sz="1100" dirty="0">
                          <a:effectLst/>
                          <a:latin typeface="+mn-lt"/>
                          <a:ea typeface="Calibri" panose="020F0502020204030204" pitchFamily="34" charset="0"/>
                          <a:cs typeface="Times New Roman" panose="02020603050405020304" pitchFamily="18" charset="0"/>
                        </a:rPr>
                        <a:t>KFW</a:t>
                      </a: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Implementar los objetivos de la </a:t>
                      </a:r>
                      <a:r>
                        <a:rPr lang="es-ES" sz="1100" b="1" dirty="0">
                          <a:effectLst/>
                          <a:latin typeface="+mn-lt"/>
                          <a:ea typeface="Calibri" panose="020F0502020204030204" pitchFamily="34" charset="0"/>
                          <a:cs typeface="Calibri" panose="020F0502020204030204" pitchFamily="34" charset="0"/>
                        </a:rPr>
                        <a:t>política pública</a:t>
                      </a:r>
                      <a:r>
                        <a:rPr lang="es-ES" sz="1100" dirty="0">
                          <a:effectLst/>
                          <a:latin typeface="+mn-lt"/>
                          <a:ea typeface="Calibri" panose="020F0502020204030204" pitchFamily="34" charset="0"/>
                          <a:cs typeface="Calibri" panose="020F0502020204030204" pitchFamily="34" charset="0"/>
                        </a:rPr>
                        <a:t> alemana y europea. Se enfoca en la vivienda social, energías renovables y </a:t>
                      </a:r>
                      <a:r>
                        <a:rPr lang="es-ES" sz="1100" b="1" dirty="0">
                          <a:effectLst/>
                          <a:latin typeface="+mn-lt"/>
                          <a:ea typeface="Calibri" panose="020F0502020204030204" pitchFamily="34" charset="0"/>
                          <a:cs typeface="Calibri" panose="020F0502020204030204" pitchFamily="34" charset="0"/>
                        </a:rPr>
                        <a:t>protección climática, fomento de pymes</a:t>
                      </a:r>
                      <a:r>
                        <a:rPr lang="es-ES" sz="1100" dirty="0">
                          <a:effectLst/>
                          <a:latin typeface="+mn-lt"/>
                          <a:ea typeface="Calibri" panose="020F0502020204030204" pitchFamily="34" charset="0"/>
                          <a:cs typeface="Calibri" panose="020F0502020204030204" pitchFamily="34" charset="0"/>
                        </a:rPr>
                        <a:t>, innovación e infraestructura.</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mn-lt"/>
                          <a:ea typeface="Calibri" panose="020F0502020204030204" pitchFamily="34" charset="0"/>
                          <a:cs typeface="Calibri" panose="020F0502020204030204" pitchFamily="34" charset="0"/>
                        </a:rPr>
                        <a:t>Emisión de bonos</a:t>
                      </a:r>
                      <a:r>
                        <a:rPr lang="es-ES" sz="1100" dirty="0">
                          <a:effectLst/>
                          <a:latin typeface="+mn-lt"/>
                          <a:ea typeface="Calibri" panose="020F0502020204030204" pitchFamily="34" charset="0"/>
                          <a:cs typeface="Calibri" panose="020F0502020204030204" pitchFamily="34" charset="0"/>
                        </a:rPr>
                        <a:t> (obligaciones), en los mercados internacionales. Goza de la </a:t>
                      </a:r>
                      <a:r>
                        <a:rPr lang="es-ES" sz="1100" b="1" dirty="0">
                          <a:effectLst/>
                          <a:latin typeface="+mn-lt"/>
                          <a:ea typeface="Calibri" panose="020F0502020204030204" pitchFamily="34" charset="0"/>
                          <a:cs typeface="Calibri" panose="020F0502020204030204" pitchFamily="34" charset="0"/>
                        </a:rPr>
                        <a:t>garantía explicita del Gobierno</a:t>
                      </a:r>
                      <a:r>
                        <a:rPr lang="es-ES" sz="1100" dirty="0">
                          <a:effectLst/>
                          <a:latin typeface="+mn-lt"/>
                          <a:ea typeface="Calibri" panose="020F0502020204030204" pitchFamily="34" charset="0"/>
                          <a:cs typeface="Calibri" panose="020F0502020204030204" pitchFamily="34" charset="0"/>
                        </a:rPr>
                        <a:t> Federal Alemán, lo cual le permite obtener tasas de interés muy bajas.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Casi exclusiva de </a:t>
                      </a:r>
                      <a:r>
                        <a:rPr lang="es-ES" sz="1100" b="1" dirty="0">
                          <a:effectLst/>
                          <a:latin typeface="+mn-lt"/>
                          <a:ea typeface="Calibri" panose="020F0502020204030204" pitchFamily="34" charset="0"/>
                          <a:cs typeface="Calibri" panose="020F0502020204030204" pitchFamily="34" charset="0"/>
                        </a:rPr>
                        <a:t>Segundo Piso. </a:t>
                      </a:r>
                      <a:r>
                        <a:rPr lang="es-ES" sz="1100" dirty="0">
                          <a:effectLst/>
                          <a:latin typeface="+mn-lt"/>
                          <a:ea typeface="Calibri" panose="020F0502020204030204" pitchFamily="34" charset="0"/>
                          <a:cs typeface="Calibri" panose="020F0502020204030204" pitchFamily="34" charset="0"/>
                        </a:rPr>
                        <a:t>Trabaja a través de la banca comercial alemana, que es la que tiene el contacto directo con el cliente final.</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Es una SA. Su accionista único es </a:t>
                      </a:r>
                      <a:r>
                        <a:rPr lang="es-ES" sz="1100" b="1" dirty="0">
                          <a:effectLst/>
                          <a:latin typeface="+mn-lt"/>
                          <a:ea typeface="Calibri" panose="020F0502020204030204" pitchFamily="34" charset="0"/>
                          <a:cs typeface="Calibri" panose="020F0502020204030204" pitchFamily="34" charset="0"/>
                        </a:rPr>
                        <a:t>la República Federal de Alemania</a:t>
                      </a:r>
                      <a:r>
                        <a:rPr lang="es-ES" sz="1100" dirty="0">
                          <a:effectLst/>
                          <a:latin typeface="+mn-lt"/>
                          <a:ea typeface="Calibri" panose="020F0502020204030204" pitchFamily="34" charset="0"/>
                          <a:cs typeface="Calibri" panose="020F0502020204030204" pitchFamily="34" charset="0"/>
                        </a:rPr>
                        <a:t>. Su </a:t>
                      </a:r>
                      <a:r>
                        <a:rPr lang="es-ES" sz="1100" b="1" dirty="0">
                          <a:effectLst/>
                          <a:latin typeface="+mn-lt"/>
                          <a:ea typeface="Calibri" panose="020F0502020204030204" pitchFamily="34" charset="0"/>
                          <a:cs typeface="Calibri" panose="020F0502020204030204" pitchFamily="34" charset="0"/>
                        </a:rPr>
                        <a:t>Consejo Supervisor</a:t>
                      </a:r>
                      <a:r>
                        <a:rPr lang="es-ES" sz="1100" dirty="0">
                          <a:effectLst/>
                          <a:latin typeface="+mn-lt"/>
                          <a:ea typeface="Calibri" panose="020F0502020204030204" pitchFamily="34" charset="0"/>
                          <a:cs typeface="Calibri" panose="020F0502020204030204" pitchFamily="34" charset="0"/>
                        </a:rPr>
                        <a:t> incluye miembros del parlamento, ministerios, sindicatos y asociaciones empresariales.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Préstamos a muy bajo interés para la banca comercial, financiamiento de proyectos de exportación, financiamiento para desarrollo internacional ( KFW </a:t>
                      </a:r>
                      <a:r>
                        <a:rPr lang="es-ES" sz="1100" dirty="0" err="1">
                          <a:effectLst/>
                          <a:latin typeface="+mn-lt"/>
                          <a:ea typeface="Calibri" panose="020F0502020204030204" pitchFamily="34" charset="0"/>
                          <a:cs typeface="Calibri" panose="020F0502020204030204" pitchFamily="34" charset="0"/>
                        </a:rPr>
                        <a:t>Development</a:t>
                      </a:r>
                      <a:r>
                        <a:rPr lang="es-ES" sz="1100" dirty="0">
                          <a:effectLst/>
                          <a:latin typeface="+mn-lt"/>
                          <a:ea typeface="Calibri" panose="020F0502020204030204" pitchFamily="34" charset="0"/>
                          <a:cs typeface="Calibri" panose="020F0502020204030204" pitchFamily="34" charset="0"/>
                        </a:rPr>
                        <a:t> Bank) y bonos verdes.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La Autoridad Federal de Supervisión Financiera de Alemania (</a:t>
                      </a:r>
                      <a:r>
                        <a:rPr lang="es-ES" sz="1100" dirty="0" err="1">
                          <a:effectLst/>
                          <a:latin typeface="+mn-lt"/>
                          <a:ea typeface="Calibri" panose="020F0502020204030204" pitchFamily="34" charset="0"/>
                          <a:cs typeface="Calibri" panose="020F0502020204030204" pitchFamily="34" charset="0"/>
                        </a:rPr>
                        <a:t>BaFin</a:t>
                      </a:r>
                      <a:r>
                        <a:rPr lang="es-ES" sz="1100" dirty="0">
                          <a:effectLst/>
                          <a:latin typeface="+mn-lt"/>
                          <a:ea typeface="Calibri" panose="020F0502020204030204" pitchFamily="34" charset="0"/>
                          <a:cs typeface="Calibri" panose="020F0502020204030204" pitchFamily="34" charset="0"/>
                        </a:rPr>
                        <a:t>). Al no captar depósitos del público, su supervisión es diferente a  la de un banco comercial.</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527152"/>
                  </a:ext>
                </a:extLst>
              </a:tr>
              <a:tr h="1197635">
                <a:tc>
                  <a:txBody>
                    <a:bodyPr/>
                    <a:lstStyle/>
                    <a:p>
                      <a:pPr>
                        <a:lnSpc>
                          <a:spcPct val="107000"/>
                        </a:lnSpc>
                        <a:spcAft>
                          <a:spcPts val="0"/>
                        </a:spcAft>
                      </a:pPr>
                      <a:r>
                        <a:rPr lang="es-ES" sz="1100">
                          <a:effectLst/>
                          <a:latin typeface="+mn-lt"/>
                          <a:ea typeface="Calibri" panose="020F0502020204030204" pitchFamily="34" charset="0"/>
                          <a:cs typeface="Times New Roman" panose="02020603050405020304" pitchFamily="18" charset="0"/>
                        </a:rPr>
                        <a:t>BNDES</a:t>
                      </a: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Ser el principal instrumento de financiamiento a largo plazo para la inversión en la agricultura, industria, </a:t>
                      </a:r>
                      <a:r>
                        <a:rPr lang="es-ES" sz="1100" b="1" dirty="0">
                          <a:effectLst/>
                          <a:latin typeface="+mn-lt"/>
                          <a:ea typeface="Calibri" panose="020F0502020204030204" pitchFamily="34" charset="0"/>
                          <a:cs typeface="Calibri" panose="020F0502020204030204" pitchFamily="34" charset="0"/>
                        </a:rPr>
                        <a:t>infraestructura</a:t>
                      </a:r>
                      <a:r>
                        <a:rPr lang="es-ES" sz="1100" dirty="0">
                          <a:effectLst/>
                          <a:latin typeface="+mn-lt"/>
                          <a:ea typeface="Calibri" panose="020F0502020204030204" pitchFamily="34" charset="0"/>
                          <a:cs typeface="Calibri" panose="020F0502020204030204" pitchFamily="34" charset="0"/>
                        </a:rPr>
                        <a:t> y servicios de Brasil. Ha tenido un rol clave en la </a:t>
                      </a:r>
                      <a:r>
                        <a:rPr lang="es-ES" sz="1100" b="1" dirty="0">
                          <a:effectLst/>
                          <a:latin typeface="+mn-lt"/>
                          <a:ea typeface="Calibri" panose="020F0502020204030204" pitchFamily="34" charset="0"/>
                          <a:cs typeface="Calibri" panose="020F0502020204030204" pitchFamily="34" charset="0"/>
                        </a:rPr>
                        <a:t>industrialización del país.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a:effectLst/>
                          <a:latin typeface="+mn-lt"/>
                          <a:ea typeface="Calibri" panose="020F0502020204030204" pitchFamily="34" charset="0"/>
                          <a:cs typeface="Calibri" panose="020F0502020204030204" pitchFamily="34" charset="0"/>
                        </a:rPr>
                        <a:t>Fondo de Amparo al Trabajador</a:t>
                      </a:r>
                      <a:r>
                        <a:rPr lang="es-ES" sz="1100">
                          <a:effectLst/>
                          <a:latin typeface="+mn-lt"/>
                          <a:ea typeface="Calibri" panose="020F0502020204030204" pitchFamily="34" charset="0"/>
                          <a:cs typeface="Calibri" panose="020F0502020204030204" pitchFamily="34" charset="0"/>
                        </a:rPr>
                        <a:t>(FAT) que es un fondo de asistencia al trabajador y la emisión de bonos. </a:t>
                      </a:r>
                      <a:endParaRPr lang="es-E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mn-lt"/>
                          <a:ea typeface="Calibri" panose="020F0502020204030204" pitchFamily="34" charset="0"/>
                          <a:cs typeface="Calibri" panose="020F0502020204030204" pitchFamily="34" charset="0"/>
                        </a:rPr>
                        <a:t>Híbrido</a:t>
                      </a:r>
                      <a:r>
                        <a:rPr lang="es-ES" sz="1100" dirty="0">
                          <a:effectLst/>
                          <a:latin typeface="+mn-lt"/>
                          <a:ea typeface="Calibri" panose="020F0502020204030204" pitchFamily="34" charset="0"/>
                          <a:cs typeface="Calibri" panose="020F0502020204030204" pitchFamily="34" charset="0"/>
                        </a:rPr>
                        <a:t>. Muy activo en </a:t>
                      </a:r>
                      <a:r>
                        <a:rPr lang="es-ES" sz="1100" b="1" dirty="0">
                          <a:effectLst/>
                          <a:latin typeface="+mn-lt"/>
                          <a:ea typeface="Calibri" panose="020F0502020204030204" pitchFamily="34" charset="0"/>
                          <a:cs typeface="Calibri" panose="020F0502020204030204" pitchFamily="34" charset="0"/>
                        </a:rPr>
                        <a:t>Primer Piso </a:t>
                      </a:r>
                      <a:r>
                        <a:rPr lang="es-ES" sz="1100" dirty="0">
                          <a:effectLst/>
                          <a:latin typeface="+mn-lt"/>
                          <a:ea typeface="Calibri" panose="020F0502020204030204" pitchFamily="34" charset="0"/>
                          <a:cs typeface="Calibri" panose="020F0502020204030204" pitchFamily="34" charset="0"/>
                        </a:rPr>
                        <a:t>(financiando directamente a grandes corporaciones brasileñas para proyectos de infraestructura masivos), pero también opera en </a:t>
                      </a:r>
                      <a:r>
                        <a:rPr lang="es-ES" sz="1100" b="1" dirty="0">
                          <a:effectLst/>
                          <a:latin typeface="+mn-lt"/>
                          <a:ea typeface="Calibri" panose="020F0502020204030204" pitchFamily="34" charset="0"/>
                          <a:cs typeface="Calibri" panose="020F0502020204030204" pitchFamily="34" charset="0"/>
                        </a:rPr>
                        <a:t>Segundo Piso </a:t>
                      </a:r>
                      <a:r>
                        <a:rPr lang="es-ES" sz="1100" dirty="0">
                          <a:effectLst/>
                          <a:latin typeface="+mn-lt"/>
                          <a:ea typeface="Calibri" panose="020F0502020204030204" pitchFamily="34" charset="0"/>
                          <a:cs typeface="Calibri" panose="020F0502020204030204" pitchFamily="34" charset="0"/>
                        </a:rPr>
                        <a:t>a través de bancos regionales.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a:effectLst/>
                          <a:latin typeface="+mn-lt"/>
                          <a:ea typeface="Calibri" panose="020F0502020204030204" pitchFamily="34" charset="0"/>
                          <a:cs typeface="Calibri" panose="020F0502020204030204" pitchFamily="34" charset="0"/>
                        </a:rPr>
                        <a:t>Empresa pública federal</a:t>
                      </a:r>
                      <a:r>
                        <a:rPr lang="es-ES" sz="1100">
                          <a:effectLst/>
                          <a:latin typeface="+mn-lt"/>
                          <a:ea typeface="Calibri" panose="020F0502020204030204" pitchFamily="34" charset="0"/>
                          <a:cs typeface="Calibri" panose="020F0502020204030204" pitchFamily="34" charset="0"/>
                        </a:rPr>
                        <a:t>. Su </a:t>
                      </a:r>
                      <a:r>
                        <a:rPr lang="es-ES" sz="1100" b="1">
                          <a:effectLst/>
                          <a:latin typeface="+mn-lt"/>
                          <a:ea typeface="Calibri" panose="020F0502020204030204" pitchFamily="34" charset="0"/>
                          <a:cs typeface="Calibri" panose="020F0502020204030204" pitchFamily="34" charset="0"/>
                        </a:rPr>
                        <a:t>Director-Presidente</a:t>
                      </a:r>
                      <a:r>
                        <a:rPr lang="es-ES" sz="1100">
                          <a:effectLst/>
                          <a:latin typeface="+mn-lt"/>
                          <a:ea typeface="Calibri" panose="020F0502020204030204" pitchFamily="34" charset="0"/>
                          <a:cs typeface="Calibri" panose="020F0502020204030204" pitchFamily="34" charset="0"/>
                        </a:rPr>
                        <a:t> es nombrado por el Presidente de la República y su operación está vinculada al Ministerio de Economía.</a:t>
                      </a:r>
                      <a:endParaRPr lang="es-E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mn-lt"/>
                          <a:ea typeface="Calibri" panose="020F0502020204030204" pitchFamily="34" charset="0"/>
                          <a:cs typeface="Calibri" panose="020F0502020204030204" pitchFamily="34" charset="0"/>
                        </a:rPr>
                        <a:t>Préstamos directos, adquisición de deuda, adquisición de acciones en empresas, garantías y financiamiento a las exportaciones </a:t>
                      </a:r>
                      <a:endParaRPr lang="es-E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Supervisado por el Banco Central de Brasil.</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117252"/>
                  </a:ext>
                </a:extLst>
              </a:tr>
              <a:tr h="1219502">
                <a:tc>
                  <a:txBody>
                    <a:bodyPr/>
                    <a:lstStyle/>
                    <a:p>
                      <a:pPr>
                        <a:lnSpc>
                          <a:spcPct val="107000"/>
                        </a:lnSpc>
                        <a:spcAft>
                          <a:spcPts val="0"/>
                        </a:spcAft>
                      </a:pPr>
                      <a:r>
                        <a:rPr lang="es-ES" sz="1100">
                          <a:effectLst/>
                          <a:latin typeface="+mn-lt"/>
                          <a:ea typeface="Calibri" panose="020F0502020204030204" pitchFamily="34" charset="0"/>
                          <a:cs typeface="Times New Roman" panose="02020603050405020304" pitchFamily="18" charset="0"/>
                        </a:rPr>
                        <a:t>NAFIN</a:t>
                      </a: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Promover el ahorro y la inversión, así como el </a:t>
                      </a:r>
                      <a:r>
                        <a:rPr lang="es-ES" sz="1100" b="1" dirty="0">
                          <a:effectLst/>
                          <a:latin typeface="+mn-lt"/>
                          <a:ea typeface="Calibri" panose="020F0502020204030204" pitchFamily="34" charset="0"/>
                          <a:cs typeface="Calibri" panose="020F0502020204030204" pitchFamily="34" charset="0"/>
                        </a:rPr>
                        <a:t>desarrollo de mercados</a:t>
                      </a:r>
                      <a:r>
                        <a:rPr lang="es-ES" sz="1100" dirty="0">
                          <a:effectLst/>
                          <a:latin typeface="+mn-lt"/>
                          <a:ea typeface="Calibri" panose="020F0502020204030204" pitchFamily="34" charset="0"/>
                          <a:cs typeface="Calibri" panose="020F0502020204030204" pitchFamily="34" charset="0"/>
                        </a:rPr>
                        <a:t> financieros, para apoyar la creación y el crecimiento de empresas, con énfasis en las </a:t>
                      </a:r>
                      <a:r>
                        <a:rPr lang="es-ES" sz="1100" b="1" dirty="0">
                          <a:effectLst/>
                          <a:latin typeface="+mn-lt"/>
                          <a:ea typeface="Calibri" panose="020F0502020204030204" pitchFamily="34" charset="0"/>
                          <a:cs typeface="Calibri" panose="020F0502020204030204" pitchFamily="34" charset="0"/>
                        </a:rPr>
                        <a:t>MIPYMES</a:t>
                      </a:r>
                      <a:r>
                        <a:rPr lang="es-ES" sz="1100" dirty="0">
                          <a:effectLst/>
                          <a:latin typeface="+mn-lt"/>
                          <a:ea typeface="Calibri" panose="020F0502020204030204" pitchFamily="34" charset="0"/>
                          <a:cs typeface="Calibri" panose="020F0502020204030204" pitchFamily="34" charset="0"/>
                        </a:rPr>
                        <a:t>.</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dirty="0">
                          <a:effectLst/>
                          <a:latin typeface="+mn-lt"/>
                          <a:ea typeface="Calibri" panose="020F0502020204030204" pitchFamily="34" charset="0"/>
                          <a:cs typeface="Calibri" panose="020F0502020204030204" pitchFamily="34" charset="0"/>
                        </a:rPr>
                        <a:t>Emisión de bonos</a:t>
                      </a:r>
                      <a:r>
                        <a:rPr lang="es-ES" sz="1100" dirty="0">
                          <a:effectLst/>
                          <a:latin typeface="+mn-lt"/>
                          <a:ea typeface="Calibri" panose="020F0502020204030204" pitchFamily="34" charset="0"/>
                          <a:cs typeface="Calibri" panose="020F0502020204030204" pitchFamily="34" charset="0"/>
                        </a:rPr>
                        <a:t>, recursos presupuestarios federales y créditos de la banca multilateral.</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mn-lt"/>
                          <a:ea typeface="Calibri" panose="020F0502020204030204" pitchFamily="34" charset="0"/>
                          <a:cs typeface="Calibri" panose="020F0502020204030204" pitchFamily="34" charset="0"/>
                        </a:rPr>
                        <a:t>Fundamentalmente de </a:t>
                      </a:r>
                      <a:r>
                        <a:rPr lang="es-ES" sz="1100" b="1">
                          <a:effectLst/>
                          <a:latin typeface="+mn-lt"/>
                          <a:ea typeface="Calibri" panose="020F0502020204030204" pitchFamily="34" charset="0"/>
                          <a:cs typeface="Calibri" panose="020F0502020204030204" pitchFamily="34" charset="0"/>
                        </a:rPr>
                        <a:t>Segundo Piso. </a:t>
                      </a:r>
                      <a:r>
                        <a:rPr lang="es-ES" sz="1100">
                          <a:effectLst/>
                          <a:latin typeface="+mn-lt"/>
                          <a:ea typeface="Calibri" panose="020F0502020204030204" pitchFamily="34" charset="0"/>
                          <a:cs typeface="Calibri" panose="020F0502020204030204" pitchFamily="34" charset="0"/>
                        </a:rPr>
                        <a:t>Es pionero en esquemas de cadenas productivas o cadenas de valor, donde una empresa grande ayuda a financiar a sus proveedores (PYMEs) a través de NAFIN.</a:t>
                      </a:r>
                      <a:endParaRPr lang="es-E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b="1">
                          <a:effectLst/>
                          <a:latin typeface="+mn-lt"/>
                          <a:ea typeface="Calibri" panose="020F0502020204030204" pitchFamily="34" charset="0"/>
                          <a:cs typeface="Calibri" panose="020F0502020204030204" pitchFamily="34" charset="0"/>
                        </a:rPr>
                        <a:t>Empresa de la banca de desarrollo federal.</a:t>
                      </a:r>
                      <a:r>
                        <a:rPr lang="es-ES" sz="1100">
                          <a:effectLst/>
                          <a:latin typeface="+mn-lt"/>
                          <a:ea typeface="Calibri" panose="020F0502020204030204" pitchFamily="34" charset="0"/>
                          <a:cs typeface="Calibri" panose="020F0502020204030204" pitchFamily="34" charset="0"/>
                        </a:rPr>
                        <a:t> Su </a:t>
                      </a:r>
                      <a:r>
                        <a:rPr lang="es-ES" sz="1100" b="1">
                          <a:effectLst/>
                          <a:latin typeface="+mn-lt"/>
                          <a:ea typeface="Calibri" panose="020F0502020204030204" pitchFamily="34" charset="0"/>
                          <a:cs typeface="Calibri" panose="020F0502020204030204" pitchFamily="34" charset="0"/>
                        </a:rPr>
                        <a:t>Consejo de Administración</a:t>
                      </a:r>
                      <a:r>
                        <a:rPr lang="es-ES" sz="1100">
                          <a:effectLst/>
                          <a:latin typeface="+mn-lt"/>
                          <a:ea typeface="Calibri" panose="020F0502020204030204" pitchFamily="34" charset="0"/>
                          <a:cs typeface="Calibri" panose="020F0502020204030204" pitchFamily="34" charset="0"/>
                        </a:rPr>
                        <a:t> está integrado por el Secretario de Hacienda (presidente), el Secretario de Economía y otros.</a:t>
                      </a:r>
                      <a:endParaRPr lang="es-E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mn-lt"/>
                          <a:ea typeface="Calibri" panose="020F0502020204030204" pitchFamily="34" charset="0"/>
                          <a:cs typeface="Calibri" panose="020F0502020204030204" pitchFamily="34" charset="0"/>
                        </a:rPr>
                        <a:t>Líneas de crédito de segundo piso, garantías, factoring inverso (esquema de cadenas productivas), arrendamiento financiero y fondos de capital emprendedor.</a:t>
                      </a:r>
                      <a:endParaRPr lang="es-E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mn-lt"/>
                          <a:ea typeface="Calibri" panose="020F0502020204030204" pitchFamily="34" charset="0"/>
                          <a:cs typeface="Calibri" panose="020F0502020204030204" pitchFamily="34" charset="0"/>
                        </a:rPr>
                        <a:t>Supervisada por la Comisión Nacional Bancaria y de Valores (CNBV)</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426553"/>
                  </a:ext>
                </a:extLst>
              </a:tr>
              <a:tr h="1219502">
                <a:tc>
                  <a:txBody>
                    <a:bodyPr/>
                    <a:lstStyle/>
                    <a:p>
                      <a:pPr>
                        <a:lnSpc>
                          <a:spcPct val="107000"/>
                        </a:lnSpc>
                        <a:spcAft>
                          <a:spcPts val="0"/>
                        </a:spcAft>
                      </a:pPr>
                      <a:r>
                        <a:rPr lang="es-ES" sz="1100" dirty="0" smtClean="0">
                          <a:solidFill>
                            <a:srgbClr val="FF0000"/>
                          </a:solidFill>
                          <a:effectLst/>
                          <a:latin typeface="+mn-lt"/>
                          <a:ea typeface="Calibri" panose="020F0502020204030204" pitchFamily="34" charset="0"/>
                          <a:cs typeface="Times New Roman" panose="02020603050405020304" pitchFamily="18" charset="0"/>
                        </a:rPr>
                        <a:t>BAN</a:t>
                      </a:r>
                    </a:p>
                    <a:p>
                      <a:pPr>
                        <a:lnSpc>
                          <a:spcPct val="107000"/>
                        </a:lnSpc>
                        <a:spcAft>
                          <a:spcPts val="0"/>
                        </a:spcAft>
                      </a:pPr>
                      <a:r>
                        <a:rPr lang="es-ES" sz="1100" dirty="0" smtClean="0">
                          <a:solidFill>
                            <a:srgbClr val="FF0000"/>
                          </a:solidFill>
                          <a:effectLst/>
                          <a:latin typeface="+mn-lt"/>
                          <a:ea typeface="Calibri" panose="020F0502020204030204" pitchFamily="34" charset="0"/>
                          <a:cs typeface="Times New Roman" panose="02020603050405020304" pitchFamily="18" charset="0"/>
                        </a:rPr>
                        <a:t>OBRAS</a:t>
                      </a:r>
                      <a:endParaRPr lang="es-ES" sz="1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smtClean="0">
                          <a:effectLst/>
                          <a:latin typeface="+mn-lt"/>
                          <a:ea typeface="Calibri" panose="020F0502020204030204" pitchFamily="34" charset="0"/>
                          <a:cs typeface="Times New Roman" panose="02020603050405020304" pitchFamily="18" charset="0"/>
                        </a:rPr>
                        <a:t>Banco</a:t>
                      </a:r>
                      <a:r>
                        <a:rPr lang="es-ES" sz="1100" baseline="0" dirty="0" smtClean="0">
                          <a:effectLst/>
                          <a:latin typeface="+mn-lt"/>
                          <a:ea typeface="Calibri" panose="020F0502020204030204" pitchFamily="34" charset="0"/>
                          <a:cs typeface="Times New Roman" panose="02020603050405020304" pitchFamily="18" charset="0"/>
                        </a:rPr>
                        <a:t> estatal con mandato principal de financiar infraestructura pública (carreteras, transporte, energía, agua, vivienda, gestión de residuos, hospitales, modernización urbana)</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s-ES" sz="1100" b="1" dirty="0" smtClean="0">
                          <a:effectLst/>
                          <a:latin typeface="+mn-lt"/>
                          <a:ea typeface="Calibri" panose="020F0502020204030204" pitchFamily="34" charset="0"/>
                          <a:cs typeface="Calibri" panose="020F0502020204030204" pitchFamily="34" charset="0"/>
                        </a:rPr>
                        <a:t>Emisión de bonos</a:t>
                      </a:r>
                      <a:r>
                        <a:rPr lang="es-ES" sz="1100" b="0" dirty="0" smtClean="0">
                          <a:effectLst/>
                          <a:latin typeface="+mn-lt"/>
                          <a:ea typeface="Calibri" panose="020F0502020204030204" pitchFamily="34" charset="0"/>
                          <a:cs typeface="Calibri" panose="020F0502020204030204" pitchFamily="34" charset="0"/>
                        </a:rPr>
                        <a:t> en mercados nacionales e internacionales. </a:t>
                      </a:r>
                      <a:r>
                        <a:rPr lang="es-ES" sz="1100" b="1" dirty="0" smtClean="0">
                          <a:effectLst/>
                          <a:latin typeface="+mn-lt"/>
                          <a:ea typeface="Calibri" panose="020F0502020204030204" pitchFamily="34" charset="0"/>
                          <a:cs typeface="Calibri" panose="020F0502020204030204" pitchFamily="34" charset="0"/>
                        </a:rPr>
                        <a:t>Créditos de instituciones</a:t>
                      </a:r>
                      <a:r>
                        <a:rPr lang="es-ES" sz="1100" b="0" dirty="0" smtClean="0">
                          <a:effectLst/>
                          <a:latin typeface="+mn-lt"/>
                          <a:ea typeface="Calibri" panose="020F0502020204030204" pitchFamily="34" charset="0"/>
                          <a:cs typeface="Calibri" panose="020F0502020204030204" pitchFamily="34" charset="0"/>
                        </a:rPr>
                        <a:t> </a:t>
                      </a:r>
                      <a:r>
                        <a:rPr lang="es-ES" sz="1100" b="1" dirty="0" smtClean="0">
                          <a:effectLst/>
                          <a:latin typeface="+mn-lt"/>
                          <a:ea typeface="Calibri" panose="020F0502020204030204" pitchFamily="34" charset="0"/>
                          <a:cs typeface="Calibri" panose="020F0502020204030204" pitchFamily="34" charset="0"/>
                        </a:rPr>
                        <a:t>multilaterale</a:t>
                      </a:r>
                      <a:r>
                        <a:rPr lang="es-ES" sz="1100" b="0" dirty="0" smtClean="0">
                          <a:effectLst/>
                          <a:latin typeface="+mn-lt"/>
                          <a:ea typeface="Calibri" panose="020F0502020204030204" pitchFamily="34" charset="0"/>
                          <a:cs typeface="Calibri" panose="020F0502020204030204" pitchFamily="34" charset="0"/>
                        </a:rPr>
                        <a:t>s (BID, CAF, BM);</a:t>
                      </a:r>
                      <a:r>
                        <a:rPr lang="es-ES" sz="1100" b="0" baseline="0" dirty="0" smtClean="0">
                          <a:effectLst/>
                          <a:latin typeface="+mn-lt"/>
                          <a:ea typeface="Calibri" panose="020F0502020204030204" pitchFamily="34" charset="0"/>
                          <a:cs typeface="Calibri" panose="020F0502020204030204" pitchFamily="34" charset="0"/>
                        </a:rPr>
                        <a:t> aportaciones del gobierno y reinversión de utilidades.</a:t>
                      </a:r>
                      <a:endParaRPr lang="es-ES" sz="1100" b="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s-ES" sz="1100" b="1" dirty="0" smtClean="0">
                          <a:effectLst/>
                          <a:latin typeface="+mn-lt"/>
                          <a:ea typeface="Calibri" panose="020F0502020204030204" pitchFamily="34" charset="0"/>
                          <a:cs typeface="Calibri" panose="020F0502020204030204" pitchFamily="34" charset="0"/>
                        </a:rPr>
                        <a:t>Primer Piso </a:t>
                      </a:r>
                      <a:r>
                        <a:rPr lang="es-ES" sz="1100" dirty="0" smtClean="0">
                          <a:effectLst/>
                          <a:latin typeface="+mn-lt"/>
                          <a:ea typeface="Calibri" panose="020F0502020204030204" pitchFamily="34" charset="0"/>
                          <a:cs typeface="Calibri" panose="020F0502020204030204" pitchFamily="34" charset="0"/>
                        </a:rPr>
                        <a:t>( otorga créditos directos y garantías a gobiernos estatales, municipales y empresas públicas/privadas. </a:t>
                      </a:r>
                      <a:r>
                        <a:rPr lang="es-ES" sz="1100" b="1" dirty="0" smtClean="0">
                          <a:effectLst/>
                          <a:latin typeface="+mn-lt"/>
                          <a:ea typeface="Calibri" panose="020F0502020204030204" pitchFamily="34" charset="0"/>
                          <a:cs typeface="Calibri" panose="020F0502020204030204" pitchFamily="34" charset="0"/>
                        </a:rPr>
                        <a:t>Administra y estructura financiamiento</a:t>
                      </a:r>
                      <a:r>
                        <a:rPr lang="es-ES" sz="1100" dirty="0" smtClean="0">
                          <a:effectLst/>
                          <a:latin typeface="+mn-lt"/>
                          <a:ea typeface="Calibri" panose="020F0502020204030204" pitchFamily="34" charset="0"/>
                          <a:cs typeface="Calibri" panose="020F0502020204030204" pitchFamily="34" charset="0"/>
                        </a:rPr>
                        <a:t> para infraestructura con enfoque sostenible. </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s-ES" sz="1100" b="1" dirty="0" smtClean="0">
                          <a:effectLst/>
                          <a:latin typeface="+mn-lt"/>
                          <a:ea typeface="Calibri" panose="020F0502020204030204" pitchFamily="34" charset="0"/>
                          <a:cs typeface="Times New Roman" panose="02020603050405020304" pitchFamily="18" charset="0"/>
                        </a:rPr>
                        <a:t>Consejo de Administración</a:t>
                      </a:r>
                      <a:r>
                        <a:rPr lang="es-ES" sz="1100" dirty="0" smtClean="0">
                          <a:effectLst/>
                          <a:latin typeface="+mn-lt"/>
                          <a:ea typeface="Calibri" panose="020F0502020204030204" pitchFamily="34" charset="0"/>
                          <a:cs typeface="Times New Roman" panose="02020603050405020304" pitchFamily="18" charset="0"/>
                        </a:rPr>
                        <a:t>,</a:t>
                      </a:r>
                      <a:r>
                        <a:rPr lang="es-ES" sz="1100" baseline="0" dirty="0" smtClean="0">
                          <a:effectLst/>
                          <a:latin typeface="+mn-lt"/>
                          <a:ea typeface="Calibri" panose="020F0502020204030204" pitchFamily="34" charset="0"/>
                          <a:cs typeface="Times New Roman" panose="02020603050405020304" pitchFamily="18" charset="0"/>
                        </a:rPr>
                        <a:t> integrado por representantes del gobierno federal.</a:t>
                      </a:r>
                    </a:p>
                    <a:p>
                      <a:pPr>
                        <a:lnSpc>
                          <a:spcPct val="107000"/>
                        </a:lnSpc>
                        <a:spcAft>
                          <a:spcPts val="0"/>
                        </a:spcAft>
                      </a:pPr>
                      <a:r>
                        <a:rPr lang="es-ES" sz="1100" baseline="0" dirty="0" smtClean="0">
                          <a:effectLst/>
                          <a:latin typeface="+mn-lt"/>
                          <a:ea typeface="Calibri" panose="020F0502020204030204" pitchFamily="34" charset="0"/>
                          <a:cs typeface="Times New Roman" panose="02020603050405020304" pitchFamily="18" charset="0"/>
                        </a:rPr>
                        <a:t>Cuenta con áreas técnicas y comités especializados para aprobar proyectos y gestionar riesgos.</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s-ES" sz="1100" dirty="0" smtClean="0">
                          <a:effectLst/>
                          <a:latin typeface="+mn-lt"/>
                          <a:ea typeface="Calibri" panose="020F0502020204030204" pitchFamily="34" charset="0"/>
                          <a:cs typeface="Times New Roman" panose="02020603050405020304" pitchFamily="18" charset="0"/>
                        </a:rPr>
                        <a:t>Créditos directos y sindicados (para infraestructura y servicios públicos); garantías, avales y estructuración de financiamiento mixto;</a:t>
                      </a:r>
                      <a:r>
                        <a:rPr lang="es-ES" sz="1100" baseline="0" dirty="0" smtClean="0">
                          <a:effectLst/>
                          <a:latin typeface="+mn-lt"/>
                          <a:ea typeface="Calibri" panose="020F0502020204030204" pitchFamily="34" charset="0"/>
                          <a:cs typeface="Times New Roman" panose="02020603050405020304" pitchFamily="18" charset="0"/>
                        </a:rPr>
                        <a:t> emisión de bonos, fideicomisos y fondos para PE</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s-ES" sz="1100" dirty="0" smtClean="0">
                          <a:effectLst/>
                          <a:latin typeface="+mn-lt"/>
                          <a:ea typeface="Calibri" panose="020F0502020204030204" pitchFamily="34" charset="0"/>
                          <a:cs typeface="Times New Roman" panose="02020603050405020304" pitchFamily="18" charset="0"/>
                        </a:rPr>
                        <a:t>Supervisado por la Comisión Nacional Bancaria</a:t>
                      </a:r>
                      <a:r>
                        <a:rPr lang="es-ES" sz="1100" baseline="0" dirty="0" smtClean="0">
                          <a:effectLst/>
                          <a:latin typeface="+mn-lt"/>
                          <a:ea typeface="Calibri" panose="020F0502020204030204" pitchFamily="34" charset="0"/>
                          <a:cs typeface="Times New Roman" panose="02020603050405020304" pitchFamily="18" charset="0"/>
                        </a:rPr>
                        <a:t> y de Valores </a:t>
                      </a:r>
                      <a:r>
                        <a:rPr lang="es-ES" sz="1100" dirty="0" smtClean="0">
                          <a:effectLst/>
                          <a:latin typeface="+mn-lt"/>
                          <a:ea typeface="Calibri" panose="020F0502020204030204" pitchFamily="34" charset="0"/>
                          <a:cs typeface="Times New Roman" panose="02020603050405020304" pitchFamily="18" charset="0"/>
                        </a:rPr>
                        <a:t>(CNBV); regulado por leyes mexicanas de banca de desarrollo y la Secretaría de Hacienda.</a:t>
                      </a:r>
                      <a:endParaRPr lang="es-ES"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185866543"/>
                  </a:ext>
                </a:extLst>
              </a:tr>
            </a:tbl>
          </a:graphicData>
        </a:graphic>
      </p:graphicFrame>
    </p:spTree>
    <p:extLst>
      <p:ext uri="{BB962C8B-B14F-4D97-AF65-F5344CB8AC3E}">
        <p14:creationId xmlns:p14="http://schemas.microsoft.com/office/powerpoint/2010/main" val="3991950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50"/>
            <a:ext cx="7475211" cy="6917150"/>
          </a:xfrm>
          <a:prstGeom prst="rect">
            <a:avLst/>
          </a:prstGeom>
        </p:spPr>
      </p:pic>
      <p:sp>
        <p:nvSpPr>
          <p:cNvPr id="9" name="Rectángulo 8"/>
          <p:cNvSpPr/>
          <p:nvPr/>
        </p:nvSpPr>
        <p:spPr>
          <a:xfrm>
            <a:off x="754145" y="1089164"/>
            <a:ext cx="11301508" cy="5824415"/>
          </a:xfrm>
          <a:prstGeom prst="rect">
            <a:avLst/>
          </a:prstGeom>
        </p:spPr>
        <p:txBody>
          <a:bodyPr wrap="square">
            <a:spAutoFit/>
          </a:bodyPr>
          <a:lstStyle/>
          <a:p>
            <a:pPr marL="285750" indent="-285750">
              <a:buFont typeface="Wingdings" panose="05000000000000000000" pitchFamily="2" charset="2"/>
              <a:buChar char="q"/>
            </a:pPr>
            <a:r>
              <a:rPr lang="es-ES" sz="1600" b="1" dirty="0">
                <a:latin typeface="Arial" panose="020B0604020202020204" pitchFamily="34" charset="0"/>
                <a:cs typeface="Arial" panose="020B0604020202020204" pitchFamily="34" charset="0"/>
              </a:rPr>
              <a:t>Bancos multilaterales</a:t>
            </a:r>
            <a:r>
              <a:rPr lang="es-ES" sz="1600" dirty="0">
                <a:latin typeface="Arial" panose="020B0604020202020204" pitchFamily="34" charset="0"/>
                <a:cs typeface="Arial" panose="020B0604020202020204" pitchFamily="34" charset="0"/>
              </a:rPr>
              <a:t>: El Banco de Desarrollo de América Latina y el Caribe(CAF) y el nuevo Banco de Desarrollo de los BRICS (NDB) son modelos de referencia, con programas de apoyo a proyectos productivos, infraestructura y desarrollo sostenible, combinando recursos propios con financiamiento internacional.</a:t>
            </a:r>
          </a:p>
          <a:p>
            <a:pPr marL="285750" lvl="0" indent="-285750">
              <a:buFont typeface="Wingdings" panose="05000000000000000000" pitchFamily="2" charset="2"/>
              <a:buChar char="q"/>
            </a:pPr>
            <a:r>
              <a:rPr lang="es-ES" sz="1600" b="1" dirty="0" smtClean="0">
                <a:latin typeface="Arial" panose="020B0604020202020204" pitchFamily="34" charset="0"/>
                <a:ea typeface="Calibri" panose="020F0502020204030204" pitchFamily="34" charset="0"/>
                <a:cs typeface="Arial" panose="020B0604020202020204" pitchFamily="34" charset="0"/>
              </a:rPr>
              <a:t>Innovación e</a:t>
            </a:r>
            <a:r>
              <a:rPr lang="es-ES" sz="1600" b="1" dirty="0" smtClean="0">
                <a:latin typeface="Arial" panose="020B0604020202020204" pitchFamily="34" charset="0"/>
                <a:cs typeface="Arial" panose="020B0604020202020204" pitchFamily="34" charset="0"/>
              </a:rPr>
              <a:t>n </a:t>
            </a:r>
            <a:r>
              <a:rPr lang="es-ES" sz="1600" b="1" dirty="0">
                <a:latin typeface="Arial" panose="020B0604020202020204" pitchFamily="34" charset="0"/>
                <a:cs typeface="Arial" panose="020B0604020202020204" pitchFamily="34" charset="0"/>
              </a:rPr>
              <a:t>productos y programas sociales</a:t>
            </a:r>
            <a:r>
              <a:rPr lang="es-ES" sz="1600" dirty="0">
                <a:latin typeface="Arial" panose="020B0604020202020204" pitchFamily="34" charset="0"/>
                <a:cs typeface="Arial" panose="020B0604020202020204" pitchFamily="34" charset="0"/>
              </a:rPr>
              <a:t>: La Banca de Desarrollo en América Latina ha innovado con programas específicos de financiamiento para agricultura sostenible, energías renovables, emprendimientos sociales y proyectos ambientales. Estas iniciativas priorizan impacto económico, social y ambiental, con evaluación continua y ajuste de estrategias</a:t>
            </a:r>
            <a:r>
              <a:rPr lang="es-ES" sz="1600" dirty="0" smtClean="0">
                <a:latin typeface="Arial" panose="020B0604020202020204" pitchFamily="34" charset="0"/>
                <a:cs typeface="Arial" panose="020B0604020202020204" pitchFamily="34" charset="0"/>
              </a:rPr>
              <a:t>.</a:t>
            </a:r>
            <a:r>
              <a:rPr lang="es-ES" sz="1600" dirty="0">
                <a:latin typeface="Arial" panose="020B0604020202020204" pitchFamily="34" charset="0"/>
                <a:cs typeface="Arial" panose="020B0604020202020204" pitchFamily="34" charset="0"/>
              </a:rPr>
              <a:t> Banco de Desarrollo Productivo (</a:t>
            </a:r>
            <a:r>
              <a:rPr lang="es-ES" sz="1600" dirty="0" smtClean="0">
                <a:latin typeface="Arial" panose="020B0604020202020204" pitchFamily="34" charset="0"/>
                <a:cs typeface="Arial" panose="020B0604020202020204" pitchFamily="34" charset="0"/>
              </a:rPr>
              <a:t>BDP); el </a:t>
            </a:r>
            <a:r>
              <a:rPr lang="es-ES" sz="1600" dirty="0">
                <a:latin typeface="Arial" panose="020B0604020202020204" pitchFamily="34" charset="0"/>
                <a:cs typeface="Arial" panose="020B0604020202020204" pitchFamily="34" charset="0"/>
              </a:rPr>
              <a:t>Banco de Desarrollo y Exportación (</a:t>
            </a:r>
            <a:r>
              <a:rPr lang="es-ES" sz="1600" dirty="0" smtClean="0">
                <a:latin typeface="Arial" panose="020B0604020202020204" pitchFamily="34" charset="0"/>
                <a:cs typeface="Arial" panose="020B0604020202020204" pitchFamily="34" charset="0"/>
              </a:rPr>
              <a:t>BANDEX) y BANHPROVI </a:t>
            </a:r>
            <a:r>
              <a:rPr lang="es-ES" sz="1600" dirty="0">
                <a:latin typeface="Arial" panose="020B0604020202020204" pitchFamily="34" charset="0"/>
                <a:cs typeface="Arial" panose="020B0604020202020204" pitchFamily="34" charset="0"/>
              </a:rPr>
              <a:t>de Honduras. </a:t>
            </a:r>
          </a:p>
          <a:p>
            <a:pPr marL="342900" indent="-342900" algn="just">
              <a:buFont typeface="Wingdings" panose="05000000000000000000" pitchFamily="2" charset="2"/>
              <a:buChar char="q"/>
            </a:pPr>
            <a:r>
              <a:rPr lang="es-ES" sz="1600" b="1" dirty="0" smtClean="0">
                <a:latin typeface="Arial" panose="020B0604020202020204" pitchFamily="34" charset="0"/>
                <a:cs typeface="Arial" panose="020B0604020202020204" pitchFamily="34" charset="0"/>
              </a:rPr>
              <a:t>Inclusión </a:t>
            </a:r>
            <a:r>
              <a:rPr lang="es-ES" sz="1600" b="1" dirty="0">
                <a:latin typeface="Arial" panose="020B0604020202020204" pitchFamily="34" charset="0"/>
                <a:cs typeface="Arial" panose="020B0604020202020204" pitchFamily="34" charset="0"/>
              </a:rPr>
              <a:t>financiera como herramienta clave</a:t>
            </a:r>
            <a:r>
              <a:rPr lang="es-ES" sz="1600" dirty="0">
                <a:latin typeface="Arial" panose="020B0604020202020204" pitchFamily="34" charset="0"/>
                <a:cs typeface="Arial" panose="020B0604020202020204" pitchFamily="34" charset="0"/>
              </a:rPr>
              <a:t>: Instituciones como el Banco Interamericano de Desarrollo (BID</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KFW Alemana, </a:t>
            </a:r>
            <a:r>
              <a:rPr lang="es-ES" sz="1600" dirty="0" err="1">
                <a:latin typeface="Arial" panose="020B0604020202020204" pitchFamily="34" charset="0"/>
                <a:cs typeface="Arial" panose="020B0604020202020204" pitchFamily="34" charset="0"/>
              </a:rPr>
              <a:t>Bancóldex</a:t>
            </a:r>
            <a:r>
              <a:rPr lang="es-ES" sz="1600" dirty="0">
                <a:latin typeface="Arial" panose="020B0604020202020204" pitchFamily="34" charset="0"/>
                <a:cs typeface="Arial" panose="020B0604020202020204" pitchFamily="34" charset="0"/>
              </a:rPr>
              <a:t> de Colombia y Nacional Financiera NAFIN de México</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promueven la inclusión financiera para llegar a poblaciones vulnerables y sectores no bancarizados. Esto impulsa el acceso a créditos y servicios para MIPYMES, mujeres, jóvenes y economías rurales, con productos adaptados a sus necesidades</a:t>
            </a:r>
            <a:r>
              <a:rPr lang="es-ES" sz="16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es-ES" sz="1600" b="1" dirty="0">
                <a:latin typeface="Arial" panose="020B0604020202020204" pitchFamily="34" charset="0"/>
                <a:cs typeface="Arial" panose="020B0604020202020204" pitchFamily="34" charset="0"/>
              </a:rPr>
              <a:t>Alianzas estratégicas con </a:t>
            </a:r>
            <a:r>
              <a:rPr lang="es-ES" sz="1600" b="1" dirty="0" err="1">
                <a:latin typeface="Arial" panose="020B0604020202020204" pitchFamily="34" charset="0"/>
                <a:cs typeface="Arial" panose="020B0604020202020204" pitchFamily="34" charset="0"/>
              </a:rPr>
              <a:t>fintechs</a:t>
            </a:r>
            <a:r>
              <a:rPr lang="es-ES" sz="1600" dirty="0">
                <a:latin typeface="Arial" panose="020B0604020202020204" pitchFamily="34" charset="0"/>
                <a:cs typeface="Arial" panose="020B0604020202020204" pitchFamily="34" charset="0"/>
              </a:rPr>
              <a:t>: La cooperación entre bancos tradicionales y </a:t>
            </a:r>
            <a:r>
              <a:rPr lang="es-ES" sz="1600" dirty="0" err="1">
                <a:latin typeface="Arial" panose="020B0604020202020204" pitchFamily="34" charset="0"/>
                <a:cs typeface="Arial" panose="020B0604020202020204" pitchFamily="34" charset="0"/>
              </a:rPr>
              <a:t>fintechs</a:t>
            </a:r>
            <a:r>
              <a:rPr lang="es-ES" sz="1600" dirty="0">
                <a:latin typeface="Arial" panose="020B0604020202020204" pitchFamily="34" charset="0"/>
                <a:cs typeface="Arial" panose="020B0604020202020204" pitchFamily="34" charset="0"/>
              </a:rPr>
              <a:t> permite innovar en productos y servicios financieros. Ejemplos en países como Brasil y México muestran que estas alianzas fomentan la digitalización. </a:t>
            </a:r>
            <a:endParaRPr lang="es-ES" sz="16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q"/>
            </a:pPr>
            <a:r>
              <a:rPr lang="es-ES" sz="1600" b="1" dirty="0">
                <a:latin typeface="Arial" panose="020B0604020202020204" pitchFamily="34" charset="0"/>
                <a:cs typeface="Arial" panose="020B0604020202020204" pitchFamily="34" charset="0"/>
              </a:rPr>
              <a:t>Desarrollo de Infraestructura</a:t>
            </a:r>
            <a:r>
              <a:rPr lang="es-ES" sz="1600" dirty="0">
                <a:latin typeface="Arial" panose="020B0604020202020204" pitchFamily="34" charset="0"/>
                <a:cs typeface="Arial" panose="020B0604020202020204" pitchFamily="34" charset="0"/>
              </a:rPr>
              <a:t>: Destacan el BNDES de Brasil y BANOBRAS de México fomentan como principal instrumento el financiamiento a largo plazo para la inversión en Infraestructura, BNDES mayor impacto en la infraestructura agrícola e industrial y en el caso de BANOBRAS, con mayor énfasis en la infraestructura pública (carreteras, transporte, energía, agua, vivienda, gestión de residuos, hospitales, modernización urbana). </a:t>
            </a:r>
          </a:p>
          <a:p>
            <a:pPr marL="285750" indent="-285750" algn="just">
              <a:lnSpc>
                <a:spcPct val="107000"/>
              </a:lnSpc>
              <a:buFont typeface="Wingdings" panose="05000000000000000000" pitchFamily="2" charset="2"/>
              <a:buChar char="q"/>
            </a:pPr>
            <a:r>
              <a:rPr lang="es-ES" sz="1600" b="1" dirty="0" smtClean="0">
                <a:latin typeface="Arial" panose="020B0604020202020204" pitchFamily="34" charset="0"/>
                <a:cs typeface="Arial" panose="020B0604020202020204" pitchFamily="34" charset="0"/>
              </a:rPr>
              <a:t> Financiamiento </a:t>
            </a:r>
            <a:r>
              <a:rPr lang="es-ES" sz="1600" b="1" dirty="0">
                <a:latin typeface="Arial" panose="020B0604020202020204" pitchFamily="34" charset="0"/>
                <a:cs typeface="Arial" panose="020B0604020202020204" pitchFamily="34" charset="0"/>
              </a:rPr>
              <a:t>Verde y Sostenible: </a:t>
            </a:r>
            <a:r>
              <a:rPr lang="es-ES" sz="1600" dirty="0">
                <a:latin typeface="Arial" panose="020B0604020202020204" pitchFamily="34" charset="0"/>
                <a:cs typeface="Arial" panose="020B0604020202020204" pitchFamily="34" charset="0"/>
              </a:rPr>
              <a:t>El CAF - Banco de Desarrollo de América Latina y el Caribe con el programa </a:t>
            </a:r>
            <a:r>
              <a:rPr lang="es-ES" sz="1600" dirty="0" smtClean="0">
                <a:latin typeface="Arial" panose="020B0604020202020204" pitchFamily="34" charset="0"/>
                <a:cs typeface="Arial" panose="020B0604020202020204" pitchFamily="34" charset="0"/>
              </a:rPr>
              <a:t>  Banco </a:t>
            </a:r>
            <a:r>
              <a:rPr lang="es-ES" sz="1600" dirty="0">
                <a:latin typeface="Arial" panose="020B0604020202020204" pitchFamily="34" charset="0"/>
                <a:cs typeface="Arial" panose="020B0604020202020204" pitchFamily="34" charset="0"/>
              </a:rPr>
              <a:t>Futuro LAC, movilizando fondos para proyectos de energías renovables, agricultura sostenible y desarrollo social. Combina financiamiento propio y recursos internacionales con evaluación y seguimiento de impacto ambiental y </a:t>
            </a:r>
            <a:r>
              <a:rPr lang="es-ES" sz="1600" dirty="0" smtClean="0">
                <a:latin typeface="Arial" panose="020B0604020202020204" pitchFamily="34" charset="0"/>
                <a:cs typeface="Arial" panose="020B0604020202020204" pitchFamily="34" charset="0"/>
              </a:rPr>
              <a:t>social.</a:t>
            </a:r>
            <a:endParaRPr lang="es-ES" dirty="0" smtClean="0">
              <a:latin typeface="Arial" panose="020B0604020202020204" pitchFamily="34" charset="0"/>
              <a:cs typeface="Arial" panose="020B0604020202020204" pitchFamily="34" charset="0"/>
            </a:endParaRPr>
          </a:p>
        </p:txBody>
      </p:sp>
      <p:sp>
        <p:nvSpPr>
          <p:cNvPr id="10" name="11 Rectángulo"/>
          <p:cNvSpPr/>
          <p:nvPr/>
        </p:nvSpPr>
        <p:spPr>
          <a:xfrm>
            <a:off x="3364321" y="460770"/>
            <a:ext cx="7860706"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Tendencias </a:t>
            </a: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Globales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de la Banca de Desarrollo</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87447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50"/>
            <a:ext cx="7475211" cy="6917150"/>
          </a:xfrm>
          <a:prstGeom prst="rect">
            <a:avLst/>
          </a:prstGeom>
        </p:spPr>
      </p:pic>
      <p:sp>
        <p:nvSpPr>
          <p:cNvPr id="10" name="11 Rectángulo"/>
          <p:cNvSpPr/>
          <p:nvPr/>
        </p:nvSpPr>
        <p:spPr>
          <a:xfrm>
            <a:off x="2489107" y="528391"/>
            <a:ext cx="7860706"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        Modelo de Banca de Desarrollo para Cuba</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214005275"/>
              </p:ext>
            </p:extLst>
          </p:nvPr>
        </p:nvGraphicFramePr>
        <p:xfrm>
          <a:off x="858416" y="1165855"/>
          <a:ext cx="11122089" cy="5692145"/>
        </p:xfrm>
        <a:graphic>
          <a:graphicData uri="http://schemas.openxmlformats.org/drawingml/2006/table">
            <a:tbl>
              <a:tblPr firstRow="1" firstCol="1" bandRow="1">
                <a:tableStyleId>{5C22544A-7EE6-4342-B048-85BDC9FD1C3A}</a:tableStyleId>
              </a:tblPr>
              <a:tblGrid>
                <a:gridCol w="989045">
                  <a:extLst>
                    <a:ext uri="{9D8B030D-6E8A-4147-A177-3AD203B41FA5}">
                      <a16:colId xmlns:a16="http://schemas.microsoft.com/office/drawing/2014/main" val="288935612"/>
                    </a:ext>
                  </a:extLst>
                </a:gridCol>
                <a:gridCol w="1866123">
                  <a:extLst>
                    <a:ext uri="{9D8B030D-6E8A-4147-A177-3AD203B41FA5}">
                      <a16:colId xmlns:a16="http://schemas.microsoft.com/office/drawing/2014/main" val="2457930718"/>
                    </a:ext>
                  </a:extLst>
                </a:gridCol>
                <a:gridCol w="1455575">
                  <a:extLst>
                    <a:ext uri="{9D8B030D-6E8A-4147-A177-3AD203B41FA5}">
                      <a16:colId xmlns:a16="http://schemas.microsoft.com/office/drawing/2014/main" val="3437054502"/>
                    </a:ext>
                  </a:extLst>
                </a:gridCol>
                <a:gridCol w="1763486">
                  <a:extLst>
                    <a:ext uri="{9D8B030D-6E8A-4147-A177-3AD203B41FA5}">
                      <a16:colId xmlns:a16="http://schemas.microsoft.com/office/drawing/2014/main" val="1501673234"/>
                    </a:ext>
                  </a:extLst>
                </a:gridCol>
                <a:gridCol w="1754155">
                  <a:extLst>
                    <a:ext uri="{9D8B030D-6E8A-4147-A177-3AD203B41FA5}">
                      <a16:colId xmlns:a16="http://schemas.microsoft.com/office/drawing/2014/main" val="2584110423"/>
                    </a:ext>
                  </a:extLst>
                </a:gridCol>
                <a:gridCol w="1810139">
                  <a:extLst>
                    <a:ext uri="{9D8B030D-6E8A-4147-A177-3AD203B41FA5}">
                      <a16:colId xmlns:a16="http://schemas.microsoft.com/office/drawing/2014/main" val="3890546357"/>
                    </a:ext>
                  </a:extLst>
                </a:gridCol>
                <a:gridCol w="1483566">
                  <a:extLst>
                    <a:ext uri="{9D8B030D-6E8A-4147-A177-3AD203B41FA5}">
                      <a16:colId xmlns:a16="http://schemas.microsoft.com/office/drawing/2014/main" val="3189883187"/>
                    </a:ext>
                  </a:extLst>
                </a:gridCol>
              </a:tblGrid>
              <a:tr h="563246">
                <a:tc>
                  <a:txBody>
                    <a:bodyPr/>
                    <a:lstStyle/>
                    <a:p>
                      <a:pPr>
                        <a:lnSpc>
                          <a:spcPct val="107000"/>
                        </a:lnSpc>
                        <a:spcAft>
                          <a:spcPts val="0"/>
                        </a:spcAft>
                      </a:pPr>
                      <a:r>
                        <a:rPr lang="es-ES" sz="1400" dirty="0">
                          <a:effectLst/>
                        </a:rPr>
                        <a:t>Banco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400" dirty="0">
                          <a:effectLst/>
                        </a:rPr>
                        <a:t>Mandato y Foco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400" dirty="0">
                          <a:effectLst/>
                        </a:rPr>
                        <a:t>Fuentes de financiamiento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400" dirty="0">
                          <a:effectLst/>
                        </a:rPr>
                        <a:t>Modelo de operación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400" dirty="0">
                          <a:effectLst/>
                        </a:rPr>
                        <a:t>Mecanismo de Gobierno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nSpc>
                          <a:spcPct val="107000"/>
                        </a:lnSpc>
                        <a:spcAft>
                          <a:spcPts val="0"/>
                        </a:spcAft>
                      </a:pPr>
                      <a:r>
                        <a:rPr lang="es-ES" sz="1400" dirty="0">
                          <a:effectLst/>
                        </a:rPr>
                        <a:t>Instrumentos financieros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tc>
                  <a:txBody>
                    <a:bodyPr/>
                    <a:lstStyle/>
                    <a:p>
                      <a:pPr algn="ctr">
                        <a:lnSpc>
                          <a:spcPct val="107000"/>
                        </a:lnSpc>
                        <a:spcAft>
                          <a:spcPts val="0"/>
                        </a:spcAft>
                      </a:pPr>
                      <a:r>
                        <a:rPr lang="es-ES" sz="1400" dirty="0">
                          <a:effectLst/>
                        </a:rPr>
                        <a:t>Regulación y supervisión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45" marR="26445" marT="0" marB="0"/>
                </a:tc>
                <a:extLst>
                  <a:ext uri="{0D108BD9-81ED-4DB2-BD59-A6C34878D82A}">
                    <a16:rowId xmlns:a16="http://schemas.microsoft.com/office/drawing/2014/main" val="859126224"/>
                  </a:ext>
                </a:extLst>
              </a:tr>
              <a:tr h="5128899">
                <a:tc>
                  <a:txBody>
                    <a:bodyPr/>
                    <a:lstStyle/>
                    <a:p>
                      <a:pPr>
                        <a:lnSpc>
                          <a:spcPct val="107000"/>
                        </a:lnSpc>
                        <a:spcAft>
                          <a:spcPts val="0"/>
                        </a:spcAft>
                      </a:pPr>
                      <a:r>
                        <a:rPr lang="es-E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Modelo Cubano (BND)</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Banco estatal encargado de  </a:t>
                      </a:r>
                      <a:r>
                        <a:rPr lang="es-ES" sz="1600" b="1" dirty="0">
                          <a:effectLst/>
                          <a:latin typeface="Arial" panose="020B0604020202020204" pitchFamily="34" charset="0"/>
                          <a:ea typeface="Calibri" panose="020F0502020204030204" pitchFamily="34" charset="0"/>
                          <a:cs typeface="Arial" panose="020B0604020202020204" pitchFamily="34" charset="0"/>
                        </a:rPr>
                        <a:t>financiar los sectores estratégicos</a:t>
                      </a:r>
                      <a:r>
                        <a:rPr lang="es-ES" sz="1600" dirty="0">
                          <a:effectLst/>
                          <a:latin typeface="Arial" panose="020B0604020202020204" pitchFamily="34" charset="0"/>
                          <a:ea typeface="Calibri" panose="020F0502020204030204" pitchFamily="34" charset="0"/>
                          <a:cs typeface="Arial" panose="020B0604020202020204" pitchFamily="34" charset="0"/>
                        </a:rPr>
                        <a:t> definidos por el Estado Cubano, con fuerte énfasis en la soberanía alimentaria, inversiones de infraestructura, apoyo a las </a:t>
                      </a:r>
                      <a:r>
                        <a:rPr lang="es-ES" sz="1600" dirty="0" err="1">
                          <a:effectLst/>
                          <a:latin typeface="Arial" panose="020B0604020202020204" pitchFamily="34" charset="0"/>
                          <a:ea typeface="Calibri" panose="020F0502020204030204" pitchFamily="34" charset="0"/>
                          <a:cs typeface="Arial" panose="020B0604020202020204" pitchFamily="34" charset="0"/>
                        </a:rPr>
                        <a:t>Mipymes</a:t>
                      </a:r>
                      <a:r>
                        <a:rPr lang="es-ES" sz="1600" dirty="0">
                          <a:effectLst/>
                          <a:latin typeface="Arial" panose="020B0604020202020204" pitchFamily="34" charset="0"/>
                          <a:ea typeface="Calibri" panose="020F0502020204030204" pitchFamily="34" charset="0"/>
                          <a:cs typeface="Arial" panose="020B0604020202020204" pitchFamily="34" charset="0"/>
                        </a:rPr>
                        <a:t>, </a:t>
                      </a:r>
                      <a:r>
                        <a:rPr lang="es-ES" sz="1600" dirty="0" smtClean="0">
                          <a:effectLst/>
                          <a:latin typeface="Arial" panose="020B0604020202020204" pitchFamily="34" charset="0"/>
                          <a:ea typeface="Calibri" panose="020F0502020204030204" pitchFamily="34" charset="0"/>
                          <a:cs typeface="Arial" panose="020B0604020202020204" pitchFamily="34" charset="0"/>
                        </a:rPr>
                        <a:t>vivienda</a:t>
                      </a:r>
                      <a:r>
                        <a:rPr lang="es-ES" sz="1600" dirty="0">
                          <a:effectLst/>
                          <a:latin typeface="Arial" panose="020B0604020202020204" pitchFamily="34" charset="0"/>
                          <a:ea typeface="Calibri" panose="020F0502020204030204" pitchFamily="34" charset="0"/>
                          <a:cs typeface="Arial" panose="020B0604020202020204" pitchFamily="34" charset="0"/>
                        </a:rPr>
                        <a:t>, energía renovable y otras actividades y/o proyectos de </a:t>
                      </a:r>
                      <a:r>
                        <a:rPr lang="es-ES" sz="1600" dirty="0" smtClean="0">
                          <a:effectLst/>
                          <a:latin typeface="Arial" panose="020B0604020202020204" pitchFamily="34" charset="0"/>
                          <a:ea typeface="Calibri" panose="020F0502020204030204" pitchFamily="34" charset="0"/>
                          <a:cs typeface="Arial" panose="020B0604020202020204" pitchFamily="34" charset="0"/>
                        </a:rPr>
                        <a:t>impacto social</a:t>
                      </a:r>
                      <a:r>
                        <a:rPr lang="es-ES" sz="1600" baseline="0" dirty="0" smtClean="0">
                          <a:effectLst/>
                          <a:latin typeface="Arial" panose="020B0604020202020204" pitchFamily="34" charset="0"/>
                          <a:ea typeface="Calibri" panose="020F0502020204030204" pitchFamily="34" charset="0"/>
                          <a:cs typeface="Arial" panose="020B0604020202020204" pitchFamily="34" charset="0"/>
                        </a:rPr>
                        <a:t> y medioambiental.</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600" b="1" dirty="0">
                          <a:effectLst/>
                          <a:latin typeface="Arial" panose="020B0604020202020204" pitchFamily="34" charset="0"/>
                          <a:ea typeface="Calibri" panose="020F0502020204030204" pitchFamily="34" charset="0"/>
                          <a:cs typeface="Arial" panose="020B0604020202020204" pitchFamily="34" charset="0"/>
                        </a:rPr>
                        <a:t>Capital proveniente del Presupuesto del Estado, captación de fondos de organismos multilaterales</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600" b="1" dirty="0">
                          <a:effectLst/>
                          <a:latin typeface="Arial" panose="020B0604020202020204" pitchFamily="34" charset="0"/>
                          <a:ea typeface="Calibri" panose="020F0502020204030204" pitchFamily="34" charset="0"/>
                          <a:cs typeface="Arial" panose="020B0604020202020204" pitchFamily="34" charset="0"/>
                        </a:rPr>
                        <a:t>Segundo Piso. </a:t>
                      </a:r>
                      <a:r>
                        <a:rPr lang="es-ES" sz="1600" dirty="0">
                          <a:effectLst/>
                          <a:latin typeface="Arial" panose="020B0604020202020204" pitchFamily="34" charset="0"/>
                          <a:ea typeface="Calibri" panose="020F0502020204030204" pitchFamily="34" charset="0"/>
                          <a:cs typeface="Arial" panose="020B0604020202020204" pitchFamily="34" charset="0"/>
                        </a:rPr>
                        <a:t>No competencia con la Banca Comercial, sino que les provee líneas de crédito, garantías y otros productos para que ellos financien al cliente final. También podrá realizar algunas colocaciones directas a programas priorizados. (</a:t>
                      </a:r>
                      <a:r>
                        <a:rPr lang="es-ES" sz="1600" b="1" dirty="0">
                          <a:effectLst/>
                          <a:latin typeface="Arial" panose="020B0604020202020204" pitchFamily="34" charset="0"/>
                          <a:ea typeface="Calibri" panose="020F0502020204030204" pitchFamily="34" charset="0"/>
                          <a:cs typeface="Arial" panose="020B0604020202020204" pitchFamily="34" charset="0"/>
                        </a:rPr>
                        <a:t>Primer Piso</a:t>
                      </a:r>
                      <a:r>
                        <a:rPr lang="es-ES" sz="16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nSpc>
                          <a:spcPct val="107000"/>
                        </a:lnSpc>
                        <a:spcAft>
                          <a:spcPts val="0"/>
                        </a:spcAft>
                      </a:pPr>
                      <a:r>
                        <a:rPr lang="es-ES" sz="1600" b="1" dirty="0">
                          <a:effectLst/>
                          <a:latin typeface="Arial" panose="020B0604020202020204" pitchFamily="34" charset="0"/>
                          <a:ea typeface="Calibri" panose="020F0502020204030204" pitchFamily="34" charset="0"/>
                          <a:cs typeface="Arial" panose="020B0604020202020204" pitchFamily="34" charset="0"/>
                        </a:rPr>
                        <a:t>Consejo de Gobierno</a:t>
                      </a:r>
                      <a:r>
                        <a:rPr lang="es-ES" sz="1600" dirty="0">
                          <a:effectLst/>
                          <a:latin typeface="Arial" panose="020B0604020202020204" pitchFamily="34" charset="0"/>
                          <a:ea typeface="Calibri" panose="020F0502020204030204" pitchFamily="34" charset="0"/>
                          <a:cs typeface="Arial" panose="020B0604020202020204" pitchFamily="34" charset="0"/>
                        </a:rPr>
                        <a:t> integrado por los Ministros de Economía y Planificación, Ministro de Finanzas y Precios y Ministra del BCC.</a:t>
                      </a:r>
                    </a:p>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Un </a:t>
                      </a:r>
                      <a:r>
                        <a:rPr lang="es-ES" sz="1600" b="1" dirty="0">
                          <a:effectLst/>
                          <a:latin typeface="Arial" panose="020B0604020202020204" pitchFamily="34" charset="0"/>
                          <a:ea typeface="Calibri" panose="020F0502020204030204" pitchFamily="34" charset="0"/>
                          <a:cs typeface="Arial" panose="020B0604020202020204" pitchFamily="34" charset="0"/>
                        </a:rPr>
                        <a:t>Consejo de Dirección encabezado por un Presidente </a:t>
                      </a:r>
                      <a:r>
                        <a:rPr lang="es-ES" sz="1600" dirty="0">
                          <a:effectLst/>
                          <a:latin typeface="Arial" panose="020B0604020202020204" pitchFamily="34" charset="0"/>
                          <a:ea typeface="Calibri" panose="020F0502020204030204" pitchFamily="34" charset="0"/>
                          <a:cs typeface="Arial" panose="020B0604020202020204" pitchFamily="34" charset="0"/>
                        </a:rPr>
                        <a:t>para</a:t>
                      </a:r>
                      <a:r>
                        <a:rPr lang="es-ES" sz="1600" b="1" dirty="0">
                          <a:effectLst/>
                          <a:latin typeface="Arial" panose="020B0604020202020204" pitchFamily="34" charset="0"/>
                          <a:ea typeface="Calibri" panose="020F0502020204030204" pitchFamily="34" charset="0"/>
                          <a:cs typeface="Arial" panose="020B0604020202020204" pitchFamily="34" charset="0"/>
                        </a:rPr>
                        <a:t> </a:t>
                      </a:r>
                      <a:r>
                        <a:rPr lang="es-ES" sz="1600" dirty="0">
                          <a:effectLst/>
                          <a:latin typeface="Arial" panose="020B0604020202020204" pitchFamily="34" charset="0"/>
                          <a:ea typeface="Calibri" panose="020F0502020204030204" pitchFamily="34" charset="0"/>
                          <a:cs typeface="Arial" panose="020B0604020202020204" pitchFamily="34" charset="0"/>
                        </a:rPr>
                        <a:t>la operación y estrategia.</a:t>
                      </a:r>
                    </a:p>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Líneas de crédito de segundo piso, garantías, cofinanciación,etc</a:t>
                      </a:r>
                    </a:p>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Préstamos directos para proyectos de inversión priorizadas.</a:t>
                      </a:r>
                    </a:p>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Otros productos </a:t>
                      </a:r>
                      <a:r>
                        <a:rPr lang="es-ES" sz="1600" dirty="0" smtClean="0">
                          <a:effectLst/>
                          <a:latin typeface="Arial" panose="020B0604020202020204" pitchFamily="34" charset="0"/>
                          <a:ea typeface="Calibri" panose="020F0502020204030204" pitchFamily="34" charset="0"/>
                          <a:cs typeface="Arial" panose="020B0604020202020204" pitchFamily="34" charset="0"/>
                        </a:rPr>
                        <a:t>innovadores</a:t>
                      </a:r>
                      <a:r>
                        <a:rPr lang="es-ES" sz="1600" baseline="0" dirty="0" smtClean="0">
                          <a:effectLst/>
                          <a:latin typeface="Arial" panose="020B0604020202020204" pitchFamily="34" charset="0"/>
                          <a:ea typeface="Calibri" panose="020F0502020204030204" pitchFamily="34" charset="0"/>
                          <a:cs typeface="Arial" panose="020B0604020202020204" pitchFamily="34" charset="0"/>
                        </a:rPr>
                        <a:t> (Bonos temáticos, créditos de carbono, </a:t>
                      </a:r>
                      <a:r>
                        <a:rPr lang="es-ES" sz="1600" baseline="0" dirty="0" err="1" smtClean="0">
                          <a:effectLst/>
                          <a:latin typeface="Arial" panose="020B0604020202020204" pitchFamily="34" charset="0"/>
                          <a:ea typeface="Calibri" panose="020F0502020204030204" pitchFamily="34" charset="0"/>
                          <a:cs typeface="Arial" panose="020B0604020202020204" pitchFamily="34" charset="0"/>
                        </a:rPr>
                        <a:t>etc</a:t>
                      </a:r>
                      <a:r>
                        <a:rPr lang="es-ES" sz="1600" baseline="0" dirty="0" smtClean="0">
                          <a:effectLst/>
                          <a:latin typeface="Arial" panose="020B0604020202020204" pitchFamily="34" charset="0"/>
                          <a:ea typeface="Calibri" panose="020F0502020204030204" pitchFamily="34" charset="0"/>
                          <a:cs typeface="Arial" panose="020B0604020202020204" pitchFamily="34" charset="0"/>
                        </a:rPr>
                        <a:t>)</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600" dirty="0">
                          <a:effectLst/>
                          <a:latin typeface="Arial" panose="020B0604020202020204" pitchFamily="34" charset="0"/>
                          <a:ea typeface="Calibri" panose="020F0502020204030204" pitchFamily="34" charset="0"/>
                          <a:cs typeface="Arial" panose="020B0604020202020204" pitchFamily="34" charset="0"/>
                        </a:rPr>
                        <a:t>Superintendencia del BCC</a:t>
                      </a:r>
                    </a:p>
                  </a:txBody>
                  <a:tcPr marL="68580" marR="68580" marT="0" marB="0"/>
                </a:tc>
                <a:extLst>
                  <a:ext uri="{0D108BD9-81ED-4DB2-BD59-A6C34878D82A}">
                    <a16:rowId xmlns:a16="http://schemas.microsoft.com/office/drawing/2014/main" val="2339527152"/>
                  </a:ext>
                </a:extLst>
              </a:tr>
            </a:tbl>
          </a:graphicData>
        </a:graphic>
      </p:graphicFrame>
    </p:spTree>
    <p:extLst>
      <p:ext uri="{BB962C8B-B14F-4D97-AF65-F5344CB8AC3E}">
        <p14:creationId xmlns:p14="http://schemas.microsoft.com/office/powerpoint/2010/main" val="169423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42732" cy="6898681"/>
          </a:xfrm>
          <a:prstGeom prst="rect">
            <a:avLst/>
          </a:prstGeom>
        </p:spPr>
      </p:pic>
      <p:sp>
        <p:nvSpPr>
          <p:cNvPr id="10" name="11 Rectángulo"/>
          <p:cNvSpPr/>
          <p:nvPr/>
        </p:nvSpPr>
        <p:spPr>
          <a:xfrm>
            <a:off x="2596356" y="808085"/>
            <a:ext cx="6114922"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Principales FODA</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82557741"/>
              </p:ext>
            </p:extLst>
          </p:nvPr>
        </p:nvGraphicFramePr>
        <p:xfrm>
          <a:off x="1356249" y="1487404"/>
          <a:ext cx="9849816" cy="5117592"/>
        </p:xfrm>
        <a:graphic>
          <a:graphicData uri="http://schemas.openxmlformats.org/drawingml/2006/table">
            <a:tbl>
              <a:tblPr firstRow="1" firstCol="1" bandRow="1"/>
              <a:tblGrid>
                <a:gridCol w="4913922">
                  <a:extLst>
                    <a:ext uri="{9D8B030D-6E8A-4147-A177-3AD203B41FA5}">
                      <a16:colId xmlns:a16="http://schemas.microsoft.com/office/drawing/2014/main" val="800596237"/>
                    </a:ext>
                  </a:extLst>
                </a:gridCol>
                <a:gridCol w="4935894">
                  <a:extLst>
                    <a:ext uri="{9D8B030D-6E8A-4147-A177-3AD203B41FA5}">
                      <a16:colId xmlns:a16="http://schemas.microsoft.com/office/drawing/2014/main" val="980510316"/>
                    </a:ext>
                  </a:extLst>
                </a:gridCol>
              </a:tblGrid>
              <a:tr h="2028758">
                <a:tc>
                  <a:txBody>
                    <a:bodyPr/>
                    <a:lstStyle/>
                    <a:p>
                      <a:pPr algn="l">
                        <a:lnSpc>
                          <a:spcPct val="115000"/>
                        </a:lnSpc>
                        <a:spcAft>
                          <a:spcPts val="0"/>
                        </a:spcAft>
                      </a:pPr>
                      <a:r>
                        <a:rPr lang="es-ES"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Fortalezas</a:t>
                      </a:r>
                      <a:endParaRPr lang="es-ES" sz="18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0"/>
                        </a:spcAft>
                        <a:buFont typeface="Symbol" panose="05050102010706020507" pitchFamily="18" charset="2"/>
                        <a:buChar char=""/>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Sistema Bancario regulado por BCC y con sólida integración de todas sus instituciones.</a:t>
                      </a:r>
                      <a:endParaRPr lang="es-ES" sz="1600" dirty="0">
                        <a:solidFill>
                          <a:srgbClr val="000000"/>
                        </a:solidFill>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Vocación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social del SBFN.</a:t>
                      </a:r>
                      <a:endParaRPr lang="es-ES" sz="1600" dirty="0">
                        <a:solidFill>
                          <a:srgbClr val="000000"/>
                        </a:solidFill>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Avances en Informatización y Bancarización.</a:t>
                      </a:r>
                      <a:endParaRPr lang="es-ES" sz="1600" dirty="0">
                        <a:solidFill>
                          <a:srgbClr val="000000"/>
                        </a:solidFill>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Existencia del CNSB.</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Avances para certificación de Banca Verde.</a:t>
                      </a:r>
                      <a:endParaRPr lang="es-ES" sz="16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just">
                        <a:lnSpc>
                          <a:spcPct val="115000"/>
                        </a:lnSpc>
                        <a:spcAft>
                          <a:spcPts val="0"/>
                        </a:spcAft>
                      </a:pPr>
                      <a:r>
                        <a:rPr lang="es-ES_tradnl"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Debilidades</a:t>
                      </a:r>
                      <a:endParaRPr lang="es-ES"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Alta centralización estatal.</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Infraestructura tecnológica insuficiente.</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smtClean="0">
                          <a:effectLst/>
                          <a:latin typeface="Arial" panose="020B0604020202020204" pitchFamily="34" charset="0"/>
                          <a:cs typeface="Arial" panose="020B0604020202020204" pitchFamily="34" charset="0"/>
                        </a:rPr>
                        <a:t>Poco uso </a:t>
                      </a:r>
                      <a:r>
                        <a:rPr lang="es-ES_tradnl" sz="1600" dirty="0">
                          <a:effectLst/>
                          <a:latin typeface="Arial" panose="020B0604020202020204" pitchFamily="34" charset="0"/>
                          <a:cs typeface="Arial" panose="020B0604020202020204" pitchFamily="34" charset="0"/>
                        </a:rPr>
                        <a:t>de instrumentos </a:t>
                      </a:r>
                      <a:r>
                        <a:rPr lang="es-ES_tradnl" sz="1600" dirty="0" smtClean="0">
                          <a:effectLst/>
                          <a:latin typeface="Arial" panose="020B0604020202020204" pitchFamily="34" charset="0"/>
                          <a:cs typeface="Arial" panose="020B0604020202020204" pitchFamily="34" charset="0"/>
                        </a:rPr>
                        <a:t>financieros innovadores.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Insuficiente experiencia técnica.</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Desequilibrios financieros.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Limitado acceso </a:t>
                      </a:r>
                      <a:r>
                        <a:rPr lang="es-ES_tradnl" sz="1600" dirty="0" smtClean="0">
                          <a:effectLst/>
                          <a:latin typeface="Arial" panose="020B0604020202020204" pitchFamily="34" charset="0"/>
                          <a:cs typeface="Arial" panose="020B0604020202020204" pitchFamily="34" charset="0"/>
                        </a:rPr>
                        <a:t>a crédito </a:t>
                      </a:r>
                      <a:r>
                        <a:rPr lang="es-ES_tradnl" sz="1600" dirty="0">
                          <a:effectLst/>
                          <a:latin typeface="Arial" panose="020B0604020202020204" pitchFamily="34" charset="0"/>
                          <a:cs typeface="Arial" panose="020B0604020202020204" pitchFamily="34" charset="0"/>
                        </a:rPr>
                        <a:t>externo.</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Limitaciones para el crédito a largo plazo.</a:t>
                      </a:r>
                      <a:endParaRPr lang="es-ES" sz="16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77579309"/>
                  </a:ext>
                </a:extLst>
              </a:tr>
              <a:tr h="2523577">
                <a:tc>
                  <a:txBody>
                    <a:bodyPr/>
                    <a:lstStyle/>
                    <a:p>
                      <a:pPr algn="just">
                        <a:lnSpc>
                          <a:spcPct val="115000"/>
                        </a:lnSpc>
                        <a:spcAft>
                          <a:spcPts val="0"/>
                        </a:spcAft>
                      </a:pPr>
                      <a:r>
                        <a:rPr lang="es-ES_tradnl" sz="1800" b="1" dirty="0">
                          <a:effectLst/>
                          <a:latin typeface="Arial" panose="020B0604020202020204" pitchFamily="34" charset="0"/>
                          <a:ea typeface="Calibri" panose="020F0502020204030204" pitchFamily="34" charset="0"/>
                          <a:cs typeface="Arial" panose="020B0604020202020204" pitchFamily="34" charset="0"/>
                        </a:rPr>
                        <a:t>Oportunidades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Alianzas con bancos multilaterales.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Cuba socio de los BRICS.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Acuerdos bilaterales con Vietnam, Rusia y China.</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Apertura a nuevas ofertas financieras, con enfoques medioambientales.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Apertura para financiamiento a </a:t>
                      </a:r>
                      <a:r>
                        <a:rPr lang="es-ES_tradnl" sz="1600" dirty="0" err="1">
                          <a:effectLst/>
                          <a:latin typeface="Arial" panose="020B0604020202020204" pitchFamily="34" charset="0"/>
                          <a:cs typeface="Arial" panose="020B0604020202020204" pitchFamily="34" charset="0"/>
                        </a:rPr>
                        <a:t>Mipymes</a:t>
                      </a:r>
                      <a:r>
                        <a:rPr lang="es-ES_tradnl" sz="1600" dirty="0">
                          <a:effectLst/>
                          <a:latin typeface="Arial" panose="020B0604020202020204" pitchFamily="34" charset="0"/>
                          <a:cs typeface="Arial" panose="020B0604020202020204" pitchFamily="34" charset="0"/>
                        </a:rPr>
                        <a:t>.</a:t>
                      </a:r>
                      <a:endParaRPr lang="es-ES" sz="16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just">
                        <a:lnSpc>
                          <a:spcPct val="115000"/>
                        </a:lnSpc>
                        <a:spcAft>
                          <a:spcPts val="0"/>
                        </a:spcAft>
                      </a:pPr>
                      <a:r>
                        <a:rPr lang="es-ES_tradnl"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Amenazas</a:t>
                      </a:r>
                      <a:endParaRPr lang="es-ES"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Sanciones económicas internacionales.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Retos económicos </a:t>
                      </a:r>
                      <a:r>
                        <a:rPr lang="es-ES_tradnl" sz="1600" dirty="0" smtClean="0">
                          <a:effectLst/>
                          <a:latin typeface="Arial" panose="020B0604020202020204" pitchFamily="34" charset="0"/>
                          <a:cs typeface="Arial" panose="020B0604020202020204" pitchFamily="34" charset="0"/>
                        </a:rPr>
                        <a:t>internos, </a:t>
                      </a:r>
                      <a:r>
                        <a:rPr lang="es-ES_tradnl" sz="1600" dirty="0">
                          <a:effectLst/>
                          <a:latin typeface="Arial" panose="020B0604020202020204" pitchFamily="34" charset="0"/>
                          <a:cs typeface="Arial" panose="020B0604020202020204" pitchFamily="34" charset="0"/>
                        </a:rPr>
                        <a:t>tales como desequilibrios fiscales y monetarios.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Poca experiencia en financiamiento para el desarrollo y gestión de riesgos.</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Cambios políticos y económicos que afecten.</a:t>
                      </a:r>
                      <a:endParaRPr lang="es-ES" sz="16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_tradnl" sz="1600" dirty="0">
                          <a:effectLst/>
                          <a:latin typeface="Arial" panose="020B0604020202020204" pitchFamily="34" charset="0"/>
                          <a:cs typeface="Arial" panose="020B0604020202020204" pitchFamily="34" charset="0"/>
                        </a:rPr>
                        <a:t>Resistencia a implementar nuevas instituciones financieras. </a:t>
                      </a:r>
                      <a:endParaRPr lang="es-ES" sz="16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42878390"/>
                  </a:ext>
                </a:extLst>
              </a:tr>
            </a:tbl>
          </a:graphicData>
        </a:graphic>
      </p:graphicFrame>
    </p:spTree>
    <p:extLst>
      <p:ext uri="{BB962C8B-B14F-4D97-AF65-F5344CB8AC3E}">
        <p14:creationId xmlns:p14="http://schemas.microsoft.com/office/powerpoint/2010/main" val="3089107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 y="0"/>
            <a:ext cx="7526925" cy="6858000"/>
          </a:xfrm>
          <a:prstGeom prst="rect">
            <a:avLst/>
          </a:prstGeom>
        </p:spPr>
      </p:pic>
      <p:sp>
        <p:nvSpPr>
          <p:cNvPr id="61" name="TextBox 20">
            <a:extLst>
              <a:ext uri="{FF2B5EF4-FFF2-40B4-BE49-F238E27FC236}">
                <a16:creationId xmlns:a16="http://schemas.microsoft.com/office/drawing/2014/main" id="{EC6FD269-B6A7-4413-A19E-282E5866CD44}"/>
              </a:ext>
            </a:extLst>
          </p:cNvPr>
          <p:cNvSpPr txBox="1"/>
          <p:nvPr/>
        </p:nvSpPr>
        <p:spPr>
          <a:xfrm>
            <a:off x="2820509" y="301097"/>
            <a:ext cx="7252485" cy="584775"/>
          </a:xfrm>
          <a:prstGeom prst="rect">
            <a:avLst/>
          </a:prstGeom>
          <a:noFill/>
        </p:spPr>
        <p:txBody>
          <a:bodyPr wrap="square" lIns="0" rIns="0" rtlCol="0" anchor="ctr">
            <a:spAutoFit/>
          </a:bodyPr>
          <a:lstStyle/>
          <a:p>
            <a:pPr lvl="0" algn="ctr" defTabSz="1218987"/>
            <a:r>
              <a:rPr lang="es-ES" sz="3200" b="1" dirty="0" smtClean="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rPr>
              <a:t>Contexto</a:t>
            </a:r>
            <a:endParaRPr lang="es-ES" sz="3200" b="1" dirty="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endParaRPr>
          </a:p>
        </p:txBody>
      </p:sp>
      <p:sp>
        <p:nvSpPr>
          <p:cNvPr id="36" name="1 Rectángulo"/>
          <p:cNvSpPr/>
          <p:nvPr/>
        </p:nvSpPr>
        <p:spPr>
          <a:xfrm>
            <a:off x="902287" y="1228397"/>
            <a:ext cx="11088931" cy="4401205"/>
          </a:xfrm>
          <a:prstGeom prst="rect">
            <a:avLst/>
          </a:prstGeom>
          <a:solidFill>
            <a:schemeClr val="accent2">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nchor="ctr">
            <a:spAutoFit/>
          </a:bodyPr>
          <a:lstStyle/>
          <a:p>
            <a:pPr algn="just"/>
            <a:r>
              <a:rPr lang="es-ES" sz="2400" b="1" dirty="0">
                <a:solidFill>
                  <a:schemeClr val="bg2">
                    <a:lumMod val="10000"/>
                  </a:schemeClr>
                </a:solidFill>
              </a:rPr>
              <a:t>La economía cubana atraviesa en la actualidad un escenario complejo y multifacético, caracterizado por restricciones financieras externas, un entorno macroeconómico desfavorable, limitaciones estructurales internas y la urgente necesidad de dinamizar la inversión, mejorar la eficiencia de la asignación de recursos y fomentar la innovación productiva para lograr un crecimiento económico sostenible y equitativo. </a:t>
            </a:r>
            <a:endParaRPr lang="es-ES" sz="2400" b="1" dirty="0" smtClean="0">
              <a:solidFill>
                <a:schemeClr val="bg2">
                  <a:lumMod val="10000"/>
                </a:schemeClr>
              </a:solidFill>
            </a:endParaRPr>
          </a:p>
          <a:p>
            <a:pPr algn="just"/>
            <a:endParaRPr lang="es-ES" sz="2400" b="1" dirty="0">
              <a:solidFill>
                <a:schemeClr val="bg2">
                  <a:lumMod val="10000"/>
                </a:schemeClr>
              </a:solidFill>
            </a:endParaRPr>
          </a:p>
          <a:p>
            <a:pPr algn="just"/>
            <a:r>
              <a:rPr lang="es-ES" sz="2400" b="1" dirty="0" smtClean="0">
                <a:solidFill>
                  <a:schemeClr val="bg2">
                    <a:lumMod val="10000"/>
                  </a:schemeClr>
                </a:solidFill>
              </a:rPr>
              <a:t>La </a:t>
            </a:r>
            <a:r>
              <a:rPr lang="es-ES" sz="2400" b="1" dirty="0">
                <a:solidFill>
                  <a:schemeClr val="bg2">
                    <a:lumMod val="10000"/>
                  </a:schemeClr>
                </a:solidFill>
              </a:rPr>
              <a:t>actual crisis económica global y las sanciones internacionales complican la recuperación y diversificación económica. En este contexto, la capacidad del sistema bancario y financiero para apoyar el desarrollo productivo y estratégico resulta </a:t>
            </a:r>
            <a:r>
              <a:rPr lang="es-ES" sz="2400" b="1" dirty="0" smtClean="0">
                <a:solidFill>
                  <a:schemeClr val="bg2">
                    <a:lumMod val="10000"/>
                  </a:schemeClr>
                </a:solidFill>
              </a:rPr>
              <a:t>fundamental.</a:t>
            </a:r>
          </a:p>
          <a:p>
            <a:pPr algn="just"/>
            <a:endParaRPr lang="es-ES" sz="2000" b="1" dirty="0">
              <a:solidFill>
                <a:schemeClr val="bg2">
                  <a:lumMod val="10000"/>
                </a:schemeClr>
              </a:solidFill>
              <a:latin typeface="Arial" panose="020B0604020202020204" pitchFamily="34" charset="0"/>
              <a:cs typeface="Arial" panose="020B0604020202020204" pitchFamily="34" charset="0"/>
            </a:endParaRPr>
          </a:p>
          <a:p>
            <a:pPr algn="just"/>
            <a:endParaRPr lang="es-ES" sz="20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10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86"/>
            <a:ext cx="8142732" cy="6858000"/>
          </a:xfrm>
          <a:prstGeom prst="rect">
            <a:avLst/>
          </a:prstGeom>
        </p:spPr>
      </p:pic>
      <p:sp>
        <p:nvSpPr>
          <p:cNvPr id="10" name="11 Rectángulo"/>
          <p:cNvSpPr/>
          <p:nvPr/>
        </p:nvSpPr>
        <p:spPr>
          <a:xfrm>
            <a:off x="2335097" y="733440"/>
            <a:ext cx="8926951" cy="830989"/>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IMPACTO DEL NUEVO BANCO  EN EL DESARROLLO INTEGRAL URBANO SOSTENIBLE</a:t>
            </a:r>
            <a:endPar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p:nvSpPr>
          <p:cNvPr id="5" name="Rectángulo 4"/>
          <p:cNvSpPr/>
          <p:nvPr/>
        </p:nvSpPr>
        <p:spPr>
          <a:xfrm>
            <a:off x="961053" y="1694516"/>
            <a:ext cx="10692882" cy="4834144"/>
          </a:xfrm>
          <a:prstGeom prst="rect">
            <a:avLst/>
          </a:prstGeom>
        </p:spPr>
        <p:txBody>
          <a:bodyPr wrap="square">
            <a:spAutoFit/>
          </a:bodyPr>
          <a:lstStyle/>
          <a:p>
            <a:pPr marL="285750" lvl="0" indent="-285750" algn="just">
              <a:lnSpc>
                <a:spcPct val="107000"/>
              </a:lnSpc>
              <a:spcAft>
                <a:spcPts val="0"/>
              </a:spcAft>
              <a:buFont typeface="Wingdings" panose="05000000000000000000" pitchFamily="2" charset="2"/>
              <a:buChar char="q"/>
            </a:pPr>
            <a:r>
              <a:rPr lang="es-ES" b="1" dirty="0" smtClean="0">
                <a:latin typeface="Arial" panose="020B0604020202020204" pitchFamily="34" charset="0"/>
                <a:ea typeface="Calibri" panose="020F0502020204030204" pitchFamily="34" charset="0"/>
                <a:cs typeface="Arial" panose="020B0604020202020204" pitchFamily="34" charset="0"/>
              </a:rPr>
              <a:t>Acceso a Fuentes e instrumentos innovadores</a:t>
            </a:r>
            <a:r>
              <a:rPr lang="es-ES" dirty="0" smtClean="0">
                <a:latin typeface="Arial" panose="020B0604020202020204" pitchFamily="34" charset="0"/>
                <a:ea typeface="Calibri" panose="020F0502020204030204" pitchFamily="34" charset="0"/>
                <a:cs typeface="Arial" panose="020B0604020202020204" pitchFamily="34" charset="0"/>
              </a:rPr>
              <a:t>: Canalizaría recursos de organismos multilaterales (CAF</a:t>
            </a:r>
            <a:r>
              <a:rPr lang="es-ES" dirty="0">
                <a:latin typeface="Arial" panose="020B0604020202020204" pitchFamily="34" charset="0"/>
                <a:ea typeface="Calibri" panose="020F0502020204030204" pitchFamily="34" charset="0"/>
                <a:cs typeface="Arial" panose="020B0604020202020204" pitchFamily="34" charset="0"/>
              </a:rPr>
              <a:t>, </a:t>
            </a:r>
            <a:r>
              <a:rPr lang="es-ES" dirty="0" smtClean="0">
                <a:latin typeface="Arial" panose="020B0604020202020204" pitchFamily="34" charset="0"/>
                <a:ea typeface="Calibri" panose="020F0502020204030204" pitchFamily="34" charset="0"/>
                <a:cs typeface="Arial" panose="020B0604020202020204" pitchFamily="34" charset="0"/>
              </a:rPr>
              <a:t>BCIE, NDB, Fondo Verde Clima), ampliando la capacidad de captar fondos internacionales para proyectos urbanos resilientes, infraestructura, vivienda, movilidad sostenible y regeneración de espacios públicos. También podría emitir bonos verdes y estructurar fondos mixtos, facilitando las inversiones que contribuyan al desarrollo urbano.</a:t>
            </a:r>
          </a:p>
          <a:p>
            <a:pPr marL="285750" lvl="0" indent="-285750" algn="just">
              <a:lnSpc>
                <a:spcPct val="107000"/>
              </a:lnSpc>
              <a:spcAft>
                <a:spcPts val="0"/>
              </a:spcAft>
              <a:buFont typeface="Wingdings" panose="05000000000000000000" pitchFamily="2" charset="2"/>
              <a:buChar char="q"/>
            </a:pPr>
            <a:endParaRPr lang="es-ES"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Aft>
                <a:spcPts val="0"/>
              </a:spcAft>
              <a:buFont typeface="Wingdings" panose="05000000000000000000" pitchFamily="2" charset="2"/>
              <a:buChar char="q"/>
            </a:pPr>
            <a:r>
              <a:rPr lang="es-ES" b="1" dirty="0" smtClean="0">
                <a:latin typeface="Arial" panose="020B0604020202020204" pitchFamily="34" charset="0"/>
                <a:ea typeface="Calibri" panose="020F0502020204030204" pitchFamily="34" charset="0"/>
                <a:cs typeface="Arial" panose="020B0604020202020204" pitchFamily="34" charset="0"/>
              </a:rPr>
              <a:t>Mejor diseño y ejecución de proyectos urbanos</a:t>
            </a:r>
            <a:r>
              <a:rPr lang="es-ES" dirty="0" smtClean="0">
                <a:latin typeface="Arial" panose="020B0604020202020204" pitchFamily="34" charset="0"/>
                <a:ea typeface="Calibri" panose="020F0502020204030204" pitchFamily="34" charset="0"/>
                <a:cs typeface="Arial" panose="020B0604020202020204" pitchFamily="34" charset="0"/>
              </a:rPr>
              <a:t>: Facilitaría estudios, asistencia técnica y acompañamiento institucional para preparar proyectos bancables y alineados a estándares internacionales, permitiendo mejorar la calidad, viabilidad y atractivo de estos proyectos hacia financistas e inversores externos.</a:t>
            </a:r>
          </a:p>
          <a:p>
            <a:pPr marL="285750" lvl="0" indent="-285750" algn="just">
              <a:lnSpc>
                <a:spcPct val="107000"/>
              </a:lnSpc>
              <a:spcAft>
                <a:spcPts val="0"/>
              </a:spcAft>
              <a:buFont typeface="Wingdings" panose="05000000000000000000" pitchFamily="2" charset="2"/>
              <a:buChar char="q"/>
            </a:pPr>
            <a:endParaRPr lang="es-ES"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Aft>
                <a:spcPts val="0"/>
              </a:spcAft>
              <a:buFont typeface="Wingdings" panose="05000000000000000000" pitchFamily="2" charset="2"/>
              <a:buChar char="q"/>
            </a:pPr>
            <a:r>
              <a:rPr lang="es-ES" b="1" dirty="0" smtClean="0">
                <a:latin typeface="Arial" panose="020B0604020202020204" pitchFamily="34" charset="0"/>
                <a:ea typeface="Calibri" panose="020F0502020204030204" pitchFamily="34" charset="0"/>
                <a:cs typeface="Arial" panose="020B0604020202020204" pitchFamily="34" charset="0"/>
              </a:rPr>
              <a:t>Impactos directos y estructurales: </a:t>
            </a:r>
            <a:r>
              <a:rPr lang="es-ES" dirty="0" smtClean="0">
                <a:latin typeface="Arial" panose="020B0604020202020204" pitchFamily="34" charset="0"/>
                <a:ea typeface="Calibri" panose="020F0502020204030204" pitchFamily="34" charset="0"/>
                <a:cs typeface="Arial" panose="020B0604020202020204" pitchFamily="34" charset="0"/>
              </a:rPr>
              <a:t>Permitiría ejecutar políticas urbanas de largo plazo, mejoras en la planificación y gobernanza local, y reducir brechas de infraestructura, servicios y vivienda. También podría servir de instrumento </a:t>
            </a:r>
            <a:r>
              <a:rPr lang="es-ES" dirty="0" err="1" smtClean="0">
                <a:latin typeface="Arial" panose="020B0604020202020204" pitchFamily="34" charset="0"/>
                <a:ea typeface="Calibri" panose="020F0502020204030204" pitchFamily="34" charset="0"/>
                <a:cs typeface="Arial" panose="020B0604020202020204" pitchFamily="34" charset="0"/>
              </a:rPr>
              <a:t>contracíclico</a:t>
            </a:r>
            <a:r>
              <a:rPr lang="es-ES" dirty="0" smtClean="0">
                <a:latin typeface="Arial" panose="020B0604020202020204" pitchFamily="34" charset="0"/>
                <a:ea typeface="Calibri" panose="020F0502020204030204" pitchFamily="34" charset="0"/>
                <a:cs typeface="Arial" panose="020B0604020202020204" pitchFamily="34" charset="0"/>
              </a:rPr>
              <a:t>, sosteniendo la inversión pública y privada aún en contextos de crisis económica. Generaría empleos, inclusión social, dinamismo económico y mayor resiliencia climática, al articular esfuerzos del Estado con actores locales e internacionales.</a:t>
            </a:r>
            <a:endParaRPr lang="es-E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0300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86"/>
            <a:ext cx="8142732" cy="6858000"/>
          </a:xfrm>
          <a:prstGeom prst="rect">
            <a:avLst/>
          </a:prstGeom>
        </p:spPr>
      </p:pic>
      <p:sp>
        <p:nvSpPr>
          <p:cNvPr id="10" name="11 Rectángulo"/>
          <p:cNvSpPr/>
          <p:nvPr/>
        </p:nvSpPr>
        <p:spPr>
          <a:xfrm>
            <a:off x="2335097" y="733440"/>
            <a:ext cx="8926951" cy="46165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p>
        </p:txBody>
      </p:sp>
      <p:sp>
        <p:nvSpPr>
          <p:cNvPr id="5" name="Rectángulo 4"/>
          <p:cNvSpPr/>
          <p:nvPr/>
        </p:nvSpPr>
        <p:spPr>
          <a:xfrm>
            <a:off x="970992" y="1428196"/>
            <a:ext cx="10692882" cy="3945054"/>
          </a:xfrm>
          <a:prstGeom prst="rect">
            <a:avLst/>
          </a:prstGeom>
        </p:spPr>
        <p:txBody>
          <a:bodyPr wrap="square">
            <a:spAutoFit/>
          </a:bodyPr>
          <a:lstStyle/>
          <a:p>
            <a:pPr marL="285750" lvl="0" indent="-285750" algn="just">
              <a:lnSpc>
                <a:spcPct val="107000"/>
              </a:lnSpc>
              <a:spcAft>
                <a:spcPts val="0"/>
              </a:spcAft>
              <a:buFont typeface="Wingdings" panose="05000000000000000000" pitchFamily="2" charset="2"/>
              <a:buChar char="q"/>
            </a:pPr>
            <a:r>
              <a:rPr lang="es-ES" b="1" dirty="0">
                <a:latin typeface="Arial" panose="020B0604020202020204" pitchFamily="34" charset="0"/>
                <a:cs typeface="Arial" panose="020B0604020202020204" pitchFamily="34" charset="0"/>
              </a:rPr>
              <a:t>Criterios de elegibilidad:</a:t>
            </a:r>
            <a:r>
              <a:rPr lang="es-ES" dirty="0">
                <a:latin typeface="Arial" panose="020B0604020202020204" pitchFamily="34" charset="0"/>
                <a:cs typeface="Arial" panose="020B0604020202020204" pitchFamily="34" charset="0"/>
              </a:rPr>
              <a:t> Los criterios para priorizar, en la gestión del banco, los proyectos urbanos sostenibles, van más allá de la rentabilidad financiera inmediata, sino que se trata de integrar impactos sociales, ambientales, alineación política, viabilidad y capacidad para multiplicar beneficios. </a:t>
            </a:r>
            <a:endParaRPr lang="es-ES"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es-ES"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a:p>
            <a:pPr algn="just">
              <a:lnSpc>
                <a:spcPct val="107000"/>
              </a:lnSpc>
            </a:pPr>
            <a:endParaRPr lang="es-ES"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a:p>
            <a:pPr algn="just">
              <a:lnSpc>
                <a:spcPct val="107000"/>
              </a:lnSpc>
            </a:pPr>
            <a:r>
              <a:rPr lang="es-ES"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CONCLUSIONES</a:t>
            </a:r>
            <a:endParaRPr lang="es-ES"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a:p>
            <a:pPr lvl="0" algn="just">
              <a:lnSpc>
                <a:spcPct val="107000"/>
              </a:lnSpc>
              <a:spcAft>
                <a:spcPts val="0"/>
              </a:spcAft>
            </a:pPr>
            <a:endParaRPr lang="es-ES"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buFont typeface="Wingdings" panose="05000000000000000000" pitchFamily="2" charset="2"/>
              <a:buChar char="Ø"/>
            </a:pPr>
            <a:r>
              <a:rPr lang="es-ES" dirty="0" smtClean="0">
                <a:latin typeface="Arial" panose="020B0604020202020204" pitchFamily="34" charset="0"/>
                <a:ea typeface="Calibri" panose="020F0502020204030204" pitchFamily="34" charset="0"/>
                <a:cs typeface="Arial" panose="020B0604020202020204" pitchFamily="34" charset="0"/>
              </a:rPr>
              <a:t>Un </a:t>
            </a:r>
            <a:r>
              <a:rPr lang="es-ES" dirty="0">
                <a:latin typeface="Arial" panose="020B0604020202020204" pitchFamily="34" charset="0"/>
                <a:ea typeface="Calibri" panose="020F0502020204030204" pitchFamily="34" charset="0"/>
                <a:cs typeface="Arial" panose="020B0604020202020204" pitchFamily="34" charset="0"/>
              </a:rPr>
              <a:t>Banco de Desarrollo es la herramienta fundamental para movilizar recursos, mejorar la gestión y multiplicar impactos, conectando la capital con redes globales de financiamiento urbano sostenible y facilitando transiciones hacia una ciudad más inclusiva, moderna y </a:t>
            </a:r>
            <a:r>
              <a:rPr lang="es-ES" dirty="0" err="1">
                <a:latin typeface="Arial" panose="020B0604020202020204" pitchFamily="34" charset="0"/>
                <a:ea typeface="Calibri" panose="020F0502020204030204" pitchFamily="34" charset="0"/>
                <a:cs typeface="Arial" panose="020B0604020202020204" pitchFamily="34" charset="0"/>
              </a:rPr>
              <a:t>resiliente</a:t>
            </a:r>
            <a:r>
              <a:rPr lang="es-ES" dirty="0">
                <a:latin typeface="Arial" panose="020B0604020202020204" pitchFamily="34" charset="0"/>
                <a:ea typeface="Calibri" panose="020F0502020204030204" pitchFamily="34" charset="0"/>
                <a:cs typeface="Arial" panose="020B0604020202020204" pitchFamily="34" charset="0"/>
              </a:rPr>
              <a:t>, aun en contextos de restricción fiscal y económica.</a:t>
            </a:r>
          </a:p>
          <a:p>
            <a:pPr lvl="0" algn="just">
              <a:lnSpc>
                <a:spcPct val="107000"/>
              </a:lnSpc>
              <a:spcAft>
                <a:spcPts val="0"/>
              </a:spcAft>
            </a:pPr>
            <a:endParaRPr lang="es-E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44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42732" cy="6858000"/>
          </a:xfrm>
          <a:prstGeom prst="rect">
            <a:avLst/>
          </a:prstGeom>
        </p:spPr>
      </p:pic>
      <p:sp>
        <p:nvSpPr>
          <p:cNvPr id="6" name="Text Box 3"/>
          <p:cNvSpPr txBox="1">
            <a:spLocks noChangeArrowheads="1"/>
          </p:cNvSpPr>
          <p:nvPr/>
        </p:nvSpPr>
        <p:spPr bwMode="auto">
          <a:xfrm>
            <a:off x="2112419" y="2771315"/>
            <a:ext cx="82089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spcBef>
                <a:spcPct val="50000"/>
              </a:spcBef>
            </a:pPr>
            <a:r>
              <a:rPr lang="es-ES" altLang="es-ES" sz="2800" dirty="0">
                <a:solidFill>
                  <a:srgbClr val="452898"/>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“El hombre debe transformarse al mismo tiempo que la producción progresa; no realizaríamos una tarea adecuada si fuéramos tan sólo productores de artículos, de materias primas y no fuéramos al mismo tiempo productores de hombres”</a:t>
            </a:r>
          </a:p>
        </p:txBody>
      </p:sp>
      <p:pic>
        <p:nvPicPr>
          <p:cNvPr id="8" name="Picture 2" descr="CHECLA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035" y="613185"/>
            <a:ext cx="3136490" cy="227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0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 y="0"/>
            <a:ext cx="7526925" cy="6858000"/>
          </a:xfrm>
          <a:prstGeom prst="rect">
            <a:avLst/>
          </a:prstGeom>
        </p:spPr>
      </p:pic>
      <p:grpSp>
        <p:nvGrpSpPr>
          <p:cNvPr id="2" name="Group 1"/>
          <p:cNvGrpSpPr/>
          <p:nvPr/>
        </p:nvGrpSpPr>
        <p:grpSpPr>
          <a:xfrm>
            <a:off x="819216" y="3839793"/>
            <a:ext cx="5273673" cy="1497372"/>
            <a:chOff x="399186" y="2891665"/>
            <a:chExt cx="5540980" cy="1881612"/>
          </a:xfrm>
        </p:grpSpPr>
        <p:grpSp>
          <p:nvGrpSpPr>
            <p:cNvPr id="26" name="Grupo 25"/>
            <p:cNvGrpSpPr/>
            <p:nvPr/>
          </p:nvGrpSpPr>
          <p:grpSpPr>
            <a:xfrm>
              <a:off x="399186" y="2891665"/>
              <a:ext cx="5540980" cy="1881612"/>
              <a:chOff x="399187" y="2891665"/>
              <a:chExt cx="4731748" cy="1881612"/>
            </a:xfrm>
          </p:grpSpPr>
          <p:grpSp>
            <p:nvGrpSpPr>
              <p:cNvPr id="8" name="Grupo 7"/>
              <p:cNvGrpSpPr/>
              <p:nvPr/>
            </p:nvGrpSpPr>
            <p:grpSpPr>
              <a:xfrm>
                <a:off x="399187" y="2891665"/>
                <a:ext cx="4731748" cy="1743936"/>
                <a:chOff x="411481" y="3031261"/>
                <a:chExt cx="4731748" cy="1743936"/>
              </a:xfrm>
            </p:grpSpPr>
            <p:sp>
              <p:nvSpPr>
                <p:cNvPr id="47" name="Rounded Rectangle 46"/>
                <p:cNvSpPr/>
                <p:nvPr/>
              </p:nvSpPr>
              <p:spPr>
                <a:xfrm>
                  <a:off x="411481" y="3186579"/>
                  <a:ext cx="4731748" cy="158861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_tradnl"/>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84" y="3435074"/>
                  <a:ext cx="1038346" cy="483417"/>
                </a:xfrm>
                <a:prstGeom prst="rect">
                  <a:avLst/>
                </a:prstGeom>
              </p:spPr>
            </p:pic>
            <p:sp>
              <p:nvSpPr>
                <p:cNvPr id="54" name="TextBox 53"/>
                <p:cNvSpPr txBox="1"/>
                <p:nvPr/>
              </p:nvSpPr>
              <p:spPr>
                <a:xfrm>
                  <a:off x="1221287" y="3031261"/>
                  <a:ext cx="3478669" cy="307777"/>
                </a:xfrm>
                <a:prstGeom prst="rect">
                  <a:avLst/>
                </a:prstGeom>
                <a:solidFill>
                  <a:schemeClr val="bg1"/>
                </a:solidFill>
              </p:spPr>
              <p:txBody>
                <a:bodyPr wrap="square" rtlCol="0">
                  <a:spAutoFit/>
                </a:bodyPr>
                <a:lstStyle/>
                <a:p>
                  <a:r>
                    <a:rPr lang="es-ES_tradnl" sz="1400" b="1" dirty="0" smtClean="0">
                      <a:solidFill>
                        <a:schemeClr val="accent2"/>
                      </a:solidFill>
                    </a:rPr>
                    <a:t>INSTITUCIONES FINANCIERAS NO BANCARIAS</a:t>
                  </a:r>
                  <a:endParaRPr lang="es-ES_tradnl" sz="1400" b="1" dirty="0">
                    <a:solidFill>
                      <a:schemeClr val="accent2"/>
                    </a:solidFill>
                  </a:endParaRPr>
                </a:p>
              </p:txBody>
            </p:sp>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5246" y="3629536"/>
                  <a:ext cx="1034480" cy="957786"/>
                </a:xfrm>
                <a:prstGeom prst="rect">
                  <a:avLst/>
                </a:prstGeom>
              </p:spPr>
            </p:pic>
            <p:pic>
              <p:nvPicPr>
                <p:cNvPr id="113" name="Picture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8161" y="3378359"/>
                  <a:ext cx="778381" cy="749473"/>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3099" y="3386299"/>
                  <a:ext cx="927804" cy="595738"/>
                </a:xfrm>
                <a:prstGeom prst="rect">
                  <a:avLst/>
                </a:prstGeom>
              </p:spPr>
            </p:pic>
          </p:grpSp>
          <p:sp>
            <p:nvSpPr>
              <p:cNvPr id="50" name="TextBox 53"/>
              <p:cNvSpPr txBox="1"/>
              <p:nvPr/>
            </p:nvSpPr>
            <p:spPr>
              <a:xfrm>
                <a:off x="1524854" y="4465500"/>
                <a:ext cx="3119119" cy="307777"/>
              </a:xfrm>
              <a:prstGeom prst="rect">
                <a:avLst/>
              </a:prstGeom>
              <a:solidFill>
                <a:schemeClr val="bg1"/>
              </a:solidFill>
            </p:spPr>
            <p:txBody>
              <a:bodyPr wrap="square" rtlCol="0">
                <a:spAutoFit/>
              </a:bodyPr>
              <a:lstStyle/>
              <a:p>
                <a:r>
                  <a:rPr lang="es-ES_tradnl" sz="1400" b="1" dirty="0" smtClean="0">
                    <a:solidFill>
                      <a:schemeClr val="accent2"/>
                    </a:solidFill>
                  </a:rPr>
                  <a:t>PERTENECIENTES A BANCOS CUBANOS</a:t>
                </a:r>
                <a:endParaRPr lang="es-ES_tradnl" sz="1400" b="1" dirty="0">
                  <a:solidFill>
                    <a:schemeClr val="accent2"/>
                  </a:solidFill>
                </a:endParaRPr>
              </a:p>
            </p:txBody>
          </p:sp>
        </p:grpSp>
        <p:pic>
          <p:nvPicPr>
            <p:cNvPr id="59" name="Imagen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2152" y="3876688"/>
              <a:ext cx="1144720" cy="686832"/>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037" y="3857635"/>
              <a:ext cx="1041063" cy="516629"/>
            </a:xfrm>
            <a:prstGeom prst="rect">
              <a:avLst/>
            </a:prstGeom>
          </p:spPr>
        </p:pic>
      </p:grpSp>
      <p:grpSp>
        <p:nvGrpSpPr>
          <p:cNvPr id="29" name="Group 28"/>
          <p:cNvGrpSpPr/>
          <p:nvPr/>
        </p:nvGrpSpPr>
        <p:grpSpPr>
          <a:xfrm>
            <a:off x="819216" y="2775282"/>
            <a:ext cx="8478621" cy="1038416"/>
            <a:chOff x="399186" y="1385003"/>
            <a:chExt cx="11420856" cy="1366718"/>
          </a:xfrm>
        </p:grpSpPr>
        <p:sp>
          <p:nvSpPr>
            <p:cNvPr id="37" name="Rounded Rectangle 36"/>
            <p:cNvSpPr/>
            <p:nvPr/>
          </p:nvSpPr>
          <p:spPr>
            <a:xfrm>
              <a:off x="399186" y="1592283"/>
              <a:ext cx="11420856" cy="1159438"/>
            </a:xfrm>
            <a:prstGeom prst="roundRect">
              <a:avLst/>
            </a:prstGeom>
            <a:ln w="57150">
              <a:solidFill>
                <a:srgbClr val="9B6C0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20100" y="2067384"/>
              <a:ext cx="1380865" cy="315986"/>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04558" y="1933391"/>
              <a:ext cx="1635416" cy="567888"/>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11753" y="1976543"/>
              <a:ext cx="1158866" cy="572800"/>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63995" y="2045153"/>
              <a:ext cx="1183262" cy="390513"/>
            </a:xfrm>
            <a:prstGeom prst="rect">
              <a:avLst/>
            </a:prstGeom>
          </p:spPr>
        </p:pic>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29840" y="2007382"/>
              <a:ext cx="708059" cy="604717"/>
            </a:xfrm>
            <a:prstGeom prst="rect">
              <a:avLst/>
            </a:prstGeom>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7406" y="1990397"/>
              <a:ext cx="1091698" cy="574765"/>
            </a:xfrm>
            <a:prstGeom prst="rect">
              <a:avLst/>
            </a:prstGeom>
          </p:spPr>
        </p:pic>
        <p:pic>
          <p:nvPicPr>
            <p:cNvPr id="41" name="Imagen 5" descr="Untitled-3"/>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1632" y="1918123"/>
              <a:ext cx="1159366" cy="586573"/>
            </a:xfrm>
            <a:prstGeom prst="rect">
              <a:avLst/>
            </a:prstGeom>
            <a:noFill/>
          </p:spPr>
        </p:pic>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48269" y="1984438"/>
              <a:ext cx="1029707" cy="586681"/>
            </a:xfrm>
            <a:prstGeom prst="rect">
              <a:avLst/>
            </a:prstGeom>
          </p:spPr>
        </p:pic>
        <p:sp>
          <p:nvSpPr>
            <p:cNvPr id="48" name="TextBox 47"/>
            <p:cNvSpPr txBox="1"/>
            <p:nvPr/>
          </p:nvSpPr>
          <p:spPr>
            <a:xfrm>
              <a:off x="5402407" y="1385003"/>
              <a:ext cx="1496726" cy="526607"/>
            </a:xfrm>
            <a:prstGeom prst="rect">
              <a:avLst/>
            </a:prstGeom>
            <a:solidFill>
              <a:schemeClr val="bg1"/>
            </a:solidFill>
          </p:spPr>
          <p:txBody>
            <a:bodyPr wrap="square" rtlCol="0">
              <a:spAutoFit/>
            </a:bodyPr>
            <a:lstStyle/>
            <a:p>
              <a:r>
                <a:rPr lang="es-ES_tradnl" sz="2000" b="1" dirty="0" smtClean="0">
                  <a:solidFill>
                    <a:srgbClr val="9B6C0D"/>
                  </a:solidFill>
                </a:rPr>
                <a:t>BANCOS</a:t>
              </a:r>
              <a:endParaRPr lang="es-ES_tradnl" sz="2000" b="1" dirty="0">
                <a:solidFill>
                  <a:srgbClr val="9B6C0D"/>
                </a:solidFill>
              </a:endParaRPr>
            </a:p>
          </p:txBody>
        </p:sp>
        <p:cxnSp>
          <p:nvCxnSpPr>
            <p:cNvPr id="53" name="Straight Connector 52"/>
            <p:cNvCxnSpPr/>
            <p:nvPr/>
          </p:nvCxnSpPr>
          <p:spPr>
            <a:xfrm flipH="1">
              <a:off x="10402715" y="1690844"/>
              <a:ext cx="1442" cy="993985"/>
            </a:xfrm>
            <a:prstGeom prst="line">
              <a:avLst/>
            </a:prstGeom>
            <a:ln>
              <a:solidFill>
                <a:srgbClr val="9B6C0D"/>
              </a:solidFill>
              <a:prstDash val="lgDash"/>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88607" y="1776893"/>
              <a:ext cx="1246986" cy="312974"/>
            </a:xfrm>
            <a:prstGeom prst="rect">
              <a:avLst/>
            </a:prstGeom>
          </p:spPr>
        </p:pic>
      </p:grpSp>
      <p:pic>
        <p:nvPicPr>
          <p:cNvPr id="1026" name="Picture 2" descr="image0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10909" y="4732918"/>
            <a:ext cx="1400871" cy="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20">
            <a:extLst>
              <a:ext uri="{FF2B5EF4-FFF2-40B4-BE49-F238E27FC236}">
                <a16:creationId xmlns:a16="http://schemas.microsoft.com/office/drawing/2014/main" id="{EC6FD269-B6A7-4413-A19E-282E5866CD44}"/>
              </a:ext>
            </a:extLst>
          </p:cNvPr>
          <p:cNvSpPr txBox="1"/>
          <p:nvPr/>
        </p:nvSpPr>
        <p:spPr>
          <a:xfrm>
            <a:off x="3660308" y="142476"/>
            <a:ext cx="7252485" cy="584775"/>
          </a:xfrm>
          <a:prstGeom prst="rect">
            <a:avLst/>
          </a:prstGeom>
          <a:noFill/>
        </p:spPr>
        <p:txBody>
          <a:bodyPr wrap="square" lIns="0" rIns="0" rtlCol="0" anchor="ctr">
            <a:spAutoFit/>
          </a:bodyPr>
          <a:lstStyle/>
          <a:p>
            <a:pPr lvl="0" algn="r" defTabSz="1218987"/>
            <a:r>
              <a:rPr lang="es-ES" sz="3200" b="1" dirty="0" smtClean="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rPr>
              <a:t>Caracterización del SBFN</a:t>
            </a:r>
            <a:endParaRPr lang="es-ES" sz="3200" b="1" dirty="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endParaRPr>
          </a:p>
        </p:txBody>
      </p:sp>
      <p:pic>
        <p:nvPicPr>
          <p:cNvPr id="4" name="Imagen 3"/>
          <p:cNvPicPr>
            <a:picLocks noChangeAspect="1"/>
          </p:cNvPicPr>
          <p:nvPr/>
        </p:nvPicPr>
        <p:blipFill>
          <a:blip r:embed="rId20"/>
          <a:stretch>
            <a:fillRect/>
          </a:stretch>
        </p:blipFill>
        <p:spPr>
          <a:xfrm>
            <a:off x="8401533" y="3409490"/>
            <a:ext cx="760129" cy="318845"/>
          </a:xfrm>
          <a:prstGeom prst="rect">
            <a:avLst/>
          </a:prstGeom>
        </p:spPr>
      </p:pic>
      <p:sp>
        <p:nvSpPr>
          <p:cNvPr id="43" name="Rectangle 1"/>
          <p:cNvSpPr>
            <a:spLocks noChangeArrowheads="1"/>
          </p:cNvSpPr>
          <p:nvPr/>
        </p:nvSpPr>
        <p:spPr bwMode="auto">
          <a:xfrm>
            <a:off x="6437753" y="853236"/>
            <a:ext cx="447503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US" b="1" dirty="0">
                <a:solidFill>
                  <a:srgbClr val="C00000"/>
                </a:solidFill>
                <a:cs typeface="Arial" panose="020B0604020202020204" pitchFamily="34" charset="0"/>
              </a:rPr>
              <a:t>El Banco Central de Cuba</a:t>
            </a:r>
            <a:r>
              <a:rPr lang="es-US" dirty="0"/>
              <a:t>, creado por el Decreto Ley No. 172 “Del Banco Central de Cuba” de 28 de mayo de 1997, es el Banco Central del </a:t>
            </a:r>
            <a:r>
              <a:rPr lang="es-US" dirty="0" smtClean="0"/>
              <a:t>Estado. </a:t>
            </a:r>
            <a:r>
              <a:rPr lang="es-US" dirty="0"/>
              <a:t>Su sede es en calle Aguiar número 411, entre Lamparilla y Obrapia, La Habana Vieja. </a:t>
            </a:r>
            <a:endParaRPr lang="es-ES" dirty="0">
              <a:solidFill>
                <a:prstClr val="black"/>
              </a:solidFill>
              <a:latin typeface="Arial" pitchFamily="34" charset="0"/>
              <a:cs typeface="Arial" pitchFamily="34" charset="0"/>
            </a:endParaRPr>
          </a:p>
        </p:txBody>
      </p:sp>
      <p:pic>
        <p:nvPicPr>
          <p:cNvPr id="3" name="Imagen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41032" y="698630"/>
            <a:ext cx="1826666" cy="2046615"/>
          </a:xfrm>
          <a:prstGeom prst="rect">
            <a:avLst/>
          </a:prstGeom>
        </p:spPr>
      </p:pic>
      <p:pic>
        <p:nvPicPr>
          <p:cNvPr id="5" name="Imagen 4"/>
          <p:cNvPicPr>
            <a:picLocks noChangeAspect="1"/>
          </p:cNvPicPr>
          <p:nvPr/>
        </p:nvPicPr>
        <p:blipFill>
          <a:blip r:embed="rId22"/>
          <a:stretch>
            <a:fillRect/>
          </a:stretch>
        </p:blipFill>
        <p:spPr>
          <a:xfrm>
            <a:off x="6346796" y="3890353"/>
            <a:ext cx="5363122" cy="1387811"/>
          </a:xfrm>
          <a:prstGeom prst="rect">
            <a:avLst/>
          </a:prstGeom>
        </p:spPr>
      </p:pic>
      <p:pic>
        <p:nvPicPr>
          <p:cNvPr id="6" name="Imagen 5"/>
          <p:cNvPicPr>
            <a:picLocks noChangeAspect="1"/>
          </p:cNvPicPr>
          <p:nvPr/>
        </p:nvPicPr>
        <p:blipFill>
          <a:blip r:embed="rId23"/>
          <a:stretch>
            <a:fillRect/>
          </a:stretch>
        </p:blipFill>
        <p:spPr>
          <a:xfrm>
            <a:off x="870948" y="5529701"/>
            <a:ext cx="6639119" cy="1106156"/>
          </a:xfrm>
          <a:prstGeom prst="rect">
            <a:avLst/>
          </a:prstGeom>
        </p:spPr>
      </p:pic>
      <p:pic>
        <p:nvPicPr>
          <p:cNvPr id="7" name="Imagen 6"/>
          <p:cNvPicPr>
            <a:picLocks noChangeAspect="1"/>
          </p:cNvPicPr>
          <p:nvPr/>
        </p:nvPicPr>
        <p:blipFill>
          <a:blip r:embed="rId24"/>
          <a:stretch>
            <a:fillRect/>
          </a:stretch>
        </p:blipFill>
        <p:spPr>
          <a:xfrm>
            <a:off x="7536144" y="5529701"/>
            <a:ext cx="4248419" cy="1106156"/>
          </a:xfrm>
          <a:prstGeom prst="rect">
            <a:avLst/>
          </a:prstGeom>
        </p:spPr>
      </p:pic>
    </p:spTree>
    <p:extLst>
      <p:ext uri="{BB962C8B-B14F-4D97-AF65-F5344CB8AC3E}">
        <p14:creationId xmlns:p14="http://schemas.microsoft.com/office/powerpoint/2010/main" val="140390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42732" cy="6858000"/>
          </a:xfrm>
          <a:prstGeom prst="rect">
            <a:avLst/>
          </a:prstGeom>
        </p:spPr>
      </p:pic>
      <p:sp>
        <p:nvSpPr>
          <p:cNvPr id="4" name="Rectangle 1"/>
          <p:cNvSpPr>
            <a:spLocks noChangeArrowheads="1"/>
          </p:cNvSpPr>
          <p:nvPr/>
        </p:nvSpPr>
        <p:spPr bwMode="auto">
          <a:xfrm>
            <a:off x="2435552" y="1693845"/>
            <a:ext cx="13789635" cy="50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0" name="TextBox 20">
            <a:extLst>
              <a:ext uri="{FF2B5EF4-FFF2-40B4-BE49-F238E27FC236}">
                <a16:creationId xmlns:a16="http://schemas.microsoft.com/office/drawing/2014/main" id="{EC6FD269-B6A7-4413-A19E-282E5866CD44}"/>
              </a:ext>
            </a:extLst>
          </p:cNvPr>
          <p:cNvSpPr txBox="1"/>
          <p:nvPr/>
        </p:nvSpPr>
        <p:spPr>
          <a:xfrm>
            <a:off x="4870534" y="494694"/>
            <a:ext cx="3503508" cy="584775"/>
          </a:xfrm>
          <a:prstGeom prst="rect">
            <a:avLst/>
          </a:prstGeom>
          <a:noFill/>
        </p:spPr>
        <p:txBody>
          <a:bodyPr wrap="square" lIns="0" rIns="0" rtlCol="0" anchor="ctr">
            <a:spAutoFit/>
          </a:bodyPr>
          <a:lstStyle/>
          <a:p>
            <a:pPr lvl="0" defTabSz="1218987"/>
            <a:r>
              <a:rPr lang="es-ES" sz="3200" b="1" dirty="0" smtClean="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rPr>
              <a:t>Base Normativa</a:t>
            </a:r>
            <a:endParaRPr lang="es-ES" sz="3200" b="1" dirty="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endParaRPr>
          </a:p>
        </p:txBody>
      </p:sp>
      <p:sp>
        <p:nvSpPr>
          <p:cNvPr id="15" name="Rectangle 19"/>
          <p:cNvSpPr/>
          <p:nvPr/>
        </p:nvSpPr>
        <p:spPr>
          <a:xfrm>
            <a:off x="938985" y="1532364"/>
            <a:ext cx="3093860" cy="480131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s-E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Decreto- Ley </a:t>
            </a:r>
            <a:r>
              <a:rPr lang="es-ES" sz="20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361/2018 </a:t>
            </a:r>
          </a:p>
          <a:p>
            <a:pPr algn="just"/>
            <a:r>
              <a:rPr lang="es-ES" dirty="0" smtClean="0">
                <a:latin typeface="Arial" panose="020B0604020202020204" pitchFamily="34" charset="0"/>
                <a:cs typeface="Arial" panose="020B0604020202020204" pitchFamily="34" charset="0"/>
              </a:rPr>
              <a:t>MISIÓN</a:t>
            </a:r>
            <a:r>
              <a:rPr lang="es-ES" dirty="0">
                <a:latin typeface="Arial" panose="020B0604020202020204" pitchFamily="34" charset="0"/>
                <a:cs typeface="Arial" panose="020B0604020202020204" pitchFamily="34" charset="0"/>
              </a:rPr>
              <a:t>, FUNCIONES Y FACULTADES DEL BANCO CENTRAL DE CUBA, entre ellas</a:t>
            </a:r>
            <a:r>
              <a:rPr lang="es-ES"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autorizar, mediante el otorgamiento de la licencia correspondiente, la creación de instituciones financieras y el establecimiento de oficinas de representación de instituciones financieras extranjeras; suspender las operaciones que autorice; modificar o cancelar las licencias que conceda e intervenir </a:t>
            </a:r>
            <a:r>
              <a:rPr lang="es-ES" dirty="0" smtClean="0">
                <a:latin typeface="Arial" panose="020B0604020202020204" pitchFamily="34" charset="0"/>
                <a:cs typeface="Arial" panose="020B0604020202020204" pitchFamily="34" charset="0"/>
              </a:rPr>
              <a:t>en las </a:t>
            </a:r>
            <a:r>
              <a:rPr lang="es-ES" dirty="0">
                <a:latin typeface="Arial" panose="020B0604020202020204" pitchFamily="34" charset="0"/>
                <a:cs typeface="Arial" panose="020B0604020202020204" pitchFamily="34" charset="0"/>
              </a:rPr>
              <a:t>instituciones </a:t>
            </a:r>
            <a:r>
              <a:rPr lang="es-ES" dirty="0" smtClean="0">
                <a:latin typeface="Arial" panose="020B0604020202020204" pitchFamily="34" charset="0"/>
                <a:cs typeface="Arial" panose="020B0604020202020204" pitchFamily="34" charset="0"/>
              </a:rPr>
              <a:t>financieras.</a:t>
            </a:r>
            <a:endParaRPr lang="es-ES" b="1" dirty="0"/>
          </a:p>
        </p:txBody>
      </p:sp>
      <p:sp>
        <p:nvSpPr>
          <p:cNvPr id="16" name="Rectangle 19"/>
          <p:cNvSpPr/>
          <p:nvPr/>
        </p:nvSpPr>
        <p:spPr>
          <a:xfrm>
            <a:off x="4870534" y="1532364"/>
            <a:ext cx="3212200" cy="4801314"/>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Decreto- Ley </a:t>
            </a:r>
            <a:r>
              <a:rPr lang="es-ES" sz="20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362/2018 </a:t>
            </a:r>
            <a:r>
              <a:rPr lang="es-ES" dirty="0">
                <a:latin typeface="Arial" panose="020B0604020202020204" pitchFamily="34" charset="0"/>
                <a:cs typeface="Arial" panose="020B0604020202020204" pitchFamily="34" charset="0"/>
              </a:rPr>
              <a:t>DE LA CONSTITUCIÓN DE LAS INSTITUCIONES FINANCIERAS Y OFICINAS DE REPRESENTACIÓN, los tipos de institución financiera que pueden ser autorizadas mediante licencia del Banco Central de Cuba son:  Banco Universal; Banco Corporativo; </a:t>
            </a:r>
            <a:r>
              <a:rPr lang="es-ES" b="1" dirty="0">
                <a:latin typeface="Arial" panose="020B0604020202020204" pitchFamily="34" charset="0"/>
                <a:cs typeface="Arial" panose="020B0604020202020204" pitchFamily="34" charset="0"/>
              </a:rPr>
              <a:t>Banco de Segundo Piso</a:t>
            </a:r>
            <a:r>
              <a:rPr lang="es-ES" dirty="0">
                <a:latin typeface="Arial" panose="020B0604020202020204" pitchFamily="34" charset="0"/>
                <a:cs typeface="Arial" panose="020B0604020202020204" pitchFamily="34" charset="0"/>
              </a:rPr>
              <a:t>; Banco de Inversión; Institución Financiera no Bancaria; Casas de Cambio; Sociedades Administradoras de Fondos de Inversión</a:t>
            </a:r>
            <a:r>
              <a:rPr lang="es-ES" dirty="0" smtClean="0">
                <a:latin typeface="Arial" panose="020B0604020202020204" pitchFamily="34" charset="0"/>
                <a:cs typeface="Arial" panose="020B0604020202020204" pitchFamily="34" charset="0"/>
              </a:rPr>
              <a:t>.</a:t>
            </a:r>
            <a:endParaRPr lang="es-ES" b="1" dirty="0"/>
          </a:p>
        </p:txBody>
      </p:sp>
      <p:cxnSp>
        <p:nvCxnSpPr>
          <p:cNvPr id="18" name="Straight Arrow Connector 18"/>
          <p:cNvCxnSpPr>
            <a:stCxn id="15" idx="3"/>
          </p:cNvCxnSpPr>
          <p:nvPr/>
        </p:nvCxnSpPr>
        <p:spPr>
          <a:xfrm>
            <a:off x="4032845" y="3933021"/>
            <a:ext cx="837689" cy="10329"/>
          </a:xfrm>
          <a:prstGeom prst="straightConnector1">
            <a:avLst/>
          </a:prstGeom>
          <a:noFill/>
          <a:ln w="76200" cap="flat" cmpd="sng" algn="ctr">
            <a:solidFill>
              <a:srgbClr val="C00000"/>
            </a:solidFill>
            <a:prstDash val="solid"/>
            <a:miter lim="800000"/>
            <a:headEnd type="triangle"/>
            <a:tailEnd type="triangle"/>
          </a:ln>
          <a:effectLst/>
        </p:spPr>
      </p:cxnSp>
      <p:pic>
        <p:nvPicPr>
          <p:cNvPr id="11" name="Imagen 10"/>
          <p:cNvPicPr>
            <a:picLocks noChangeAspect="1"/>
          </p:cNvPicPr>
          <p:nvPr/>
        </p:nvPicPr>
        <p:blipFill>
          <a:blip r:embed="rId3"/>
          <a:stretch>
            <a:fillRect/>
          </a:stretch>
        </p:blipFill>
        <p:spPr>
          <a:xfrm>
            <a:off x="7945584" y="3692208"/>
            <a:ext cx="1034837" cy="481626"/>
          </a:xfrm>
          <a:prstGeom prst="rect">
            <a:avLst/>
          </a:prstGeom>
        </p:spPr>
      </p:pic>
      <p:sp>
        <p:nvSpPr>
          <p:cNvPr id="17" name="Rectangle 19"/>
          <p:cNvSpPr/>
          <p:nvPr/>
        </p:nvSpPr>
        <p:spPr>
          <a:xfrm>
            <a:off x="8829675" y="1532364"/>
            <a:ext cx="3225796" cy="4832092"/>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s-E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Decreto- Ley </a:t>
            </a:r>
            <a:r>
              <a:rPr lang="es-ES" sz="20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363/2018 </a:t>
            </a:r>
          </a:p>
          <a:p>
            <a:pPr algn="just"/>
            <a:r>
              <a:rPr lang="es-ES" dirty="0" smtClean="0">
                <a:latin typeface="Arial" panose="020B0604020202020204" pitchFamily="34" charset="0"/>
                <a:cs typeface="Arial" panose="020B0604020202020204" pitchFamily="34" charset="0"/>
              </a:rPr>
              <a:t>ESTABLECE </a:t>
            </a:r>
            <a:r>
              <a:rPr lang="es-ES" dirty="0">
                <a:latin typeface="Arial" panose="020B0604020202020204" pitchFamily="34" charset="0"/>
                <a:cs typeface="Arial" panose="020B0604020202020204" pitchFamily="34" charset="0"/>
              </a:rPr>
              <a:t>LAS INFRACCIONES ADMINISTRATIVAS DE LAS DISPOSICIONES EN MATERIA BANCARIA, FINANCIERA Y </a:t>
            </a:r>
            <a:r>
              <a:rPr lang="es-ES" dirty="0" smtClean="0">
                <a:latin typeface="Arial" panose="020B0604020202020204" pitchFamily="34" charset="0"/>
                <a:cs typeface="Arial" panose="020B0604020202020204" pitchFamily="34" charset="0"/>
              </a:rPr>
              <a:t>CAMBIARIA,</a:t>
            </a:r>
          </a:p>
          <a:p>
            <a:pPr algn="just"/>
            <a:r>
              <a:rPr lang="es-ES" dirty="0" smtClean="0">
                <a:latin typeface="Arial" panose="020B0604020202020204" pitchFamily="34" charset="0"/>
                <a:cs typeface="Arial" panose="020B0604020202020204" pitchFamily="34" charset="0"/>
              </a:rPr>
              <a:t>aplicable a todas </a:t>
            </a:r>
            <a:r>
              <a:rPr lang="es-ES" dirty="0">
                <a:latin typeface="Arial" panose="020B0604020202020204" pitchFamily="34" charset="0"/>
                <a:cs typeface="Arial" panose="020B0604020202020204" pitchFamily="34" charset="0"/>
              </a:rPr>
              <a:t>las instituciones financieras, </a:t>
            </a:r>
            <a:r>
              <a:rPr lang="es-ES" dirty="0" smtClean="0">
                <a:latin typeface="Arial" panose="020B0604020202020204" pitchFamily="34" charset="0"/>
                <a:cs typeface="Arial" panose="020B0604020202020204" pitchFamily="34" charset="0"/>
              </a:rPr>
              <a:t>no </a:t>
            </a:r>
          </a:p>
          <a:p>
            <a:pPr algn="just"/>
            <a:r>
              <a:rPr lang="es-ES" dirty="0" smtClean="0">
                <a:latin typeface="Arial" panose="020B0604020202020204" pitchFamily="34" charset="0"/>
                <a:cs typeface="Arial" panose="020B0604020202020204" pitchFamily="34" charset="0"/>
              </a:rPr>
              <a:t>financieras y oficinas de representación, </a:t>
            </a:r>
            <a:r>
              <a:rPr lang="es-ES" dirty="0">
                <a:latin typeface="Arial" panose="020B0604020202020204" pitchFamily="34" charset="0"/>
                <a:cs typeface="Arial" panose="020B0604020202020204" pitchFamily="34" charset="0"/>
              </a:rPr>
              <a:t>así como a las personas naturales o jurídicas que incurran en las infracciones dispuestas en esta norma</a:t>
            </a:r>
            <a:r>
              <a:rPr lang="es-ES" dirty="0" smtClean="0">
                <a:latin typeface="Arial" panose="020B0604020202020204" pitchFamily="34" charset="0"/>
                <a:cs typeface="Arial" panose="020B0604020202020204" pitchFamily="34" charset="0"/>
              </a:rPr>
              <a:t>.</a:t>
            </a:r>
            <a:endParaRPr lang="es-ES" b="1" dirty="0" smtClean="0">
              <a:latin typeface="Arial" panose="020B0604020202020204" pitchFamily="34" charset="0"/>
              <a:cs typeface="Arial" panose="020B0604020202020204" pitchFamily="34" charset="0"/>
            </a:endParaRPr>
          </a:p>
          <a:p>
            <a:pPr algn="just"/>
            <a:endParaRPr lang="es-ES" b="1" dirty="0">
              <a:latin typeface="Arial" panose="020B0604020202020204" pitchFamily="34" charset="0"/>
              <a:cs typeface="Arial" panose="020B0604020202020204" pitchFamily="34" charset="0"/>
            </a:endParaRPr>
          </a:p>
          <a:p>
            <a:pPr algn="just"/>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16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929563" cy="6814209"/>
          </a:xfrm>
          <a:prstGeom prst="rect">
            <a:avLst/>
          </a:prstGeom>
        </p:spPr>
      </p:pic>
      <p:sp>
        <p:nvSpPr>
          <p:cNvPr id="19" name="Rectángulo 18"/>
          <p:cNvSpPr/>
          <p:nvPr/>
        </p:nvSpPr>
        <p:spPr>
          <a:xfrm>
            <a:off x="1818646" y="1836266"/>
            <a:ext cx="10373354" cy="523220"/>
          </a:xfrm>
          <a:prstGeom prst="rect">
            <a:avLst/>
          </a:prstGeom>
          <a:solidFill>
            <a:schemeClr val="bg1"/>
          </a:solidFill>
        </p:spPr>
        <p:txBody>
          <a:bodyPr wrap="none" lIns="91440" tIns="45720" rIns="91440" bIns="45720">
            <a:spAutoFit/>
          </a:bodyPr>
          <a:lstStyle/>
          <a:p>
            <a:pPr algn="ctr"/>
            <a:r>
              <a:rPr lang="es-ES" sz="2800" b="0"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+ 500 Bancos de Desarrollo, presencia en todos los continentes</a:t>
            </a:r>
            <a:endParaRPr lang="es-ES" sz="2800" b="0"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TextBox 20">
            <a:extLst>
              <a:ext uri="{FF2B5EF4-FFF2-40B4-BE49-F238E27FC236}">
                <a16:creationId xmlns:a16="http://schemas.microsoft.com/office/drawing/2014/main" id="{EC6FD269-B6A7-4413-A19E-282E5866CD44}"/>
              </a:ext>
            </a:extLst>
          </p:cNvPr>
          <p:cNvSpPr txBox="1"/>
          <p:nvPr/>
        </p:nvSpPr>
        <p:spPr>
          <a:xfrm>
            <a:off x="4498494" y="491024"/>
            <a:ext cx="3015489" cy="584775"/>
          </a:xfrm>
          <a:prstGeom prst="rect">
            <a:avLst/>
          </a:prstGeom>
          <a:noFill/>
        </p:spPr>
        <p:txBody>
          <a:bodyPr wrap="square" lIns="0" rIns="0" rtlCol="0" anchor="ctr">
            <a:spAutoFit/>
          </a:bodyPr>
          <a:lstStyle/>
          <a:p>
            <a:pPr lvl="0" defTabSz="1218987"/>
            <a:r>
              <a:rPr lang="es-ES" sz="3200" b="1" dirty="0" smtClean="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rPr>
              <a:t>Antecedentes </a:t>
            </a:r>
            <a:endParaRPr lang="es-ES" sz="3200" b="1" dirty="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endParaRPr>
          </a:p>
        </p:txBody>
      </p:sp>
      <p:pic>
        <p:nvPicPr>
          <p:cNvPr id="3" name="Imagen 2"/>
          <p:cNvPicPr>
            <a:picLocks noChangeAspect="1"/>
          </p:cNvPicPr>
          <p:nvPr/>
        </p:nvPicPr>
        <p:blipFill>
          <a:blip r:embed="rId3"/>
          <a:stretch>
            <a:fillRect/>
          </a:stretch>
        </p:blipFill>
        <p:spPr>
          <a:xfrm>
            <a:off x="540977" y="1717347"/>
            <a:ext cx="1377619" cy="731860"/>
          </a:xfrm>
          <a:prstGeom prst="rect">
            <a:avLst/>
          </a:prstGeom>
        </p:spPr>
      </p:pic>
      <p:pic>
        <p:nvPicPr>
          <p:cNvPr id="4" name="Imagen 3"/>
          <p:cNvPicPr>
            <a:picLocks noChangeAspect="1"/>
          </p:cNvPicPr>
          <p:nvPr/>
        </p:nvPicPr>
        <p:blipFill>
          <a:blip r:embed="rId4"/>
          <a:stretch>
            <a:fillRect/>
          </a:stretch>
        </p:blipFill>
        <p:spPr>
          <a:xfrm>
            <a:off x="856282" y="3119953"/>
            <a:ext cx="1062313" cy="1284096"/>
          </a:xfrm>
          <a:prstGeom prst="rect">
            <a:avLst/>
          </a:prstGeom>
        </p:spPr>
      </p:pic>
      <p:sp>
        <p:nvSpPr>
          <p:cNvPr id="12" name="Rectángulo 11"/>
          <p:cNvSpPr/>
          <p:nvPr/>
        </p:nvSpPr>
        <p:spPr>
          <a:xfrm>
            <a:off x="1918595" y="3413331"/>
            <a:ext cx="9886041" cy="523220"/>
          </a:xfrm>
          <a:prstGeom prst="rect">
            <a:avLst/>
          </a:prstGeom>
          <a:solidFill>
            <a:schemeClr val="bg1"/>
          </a:solidFill>
        </p:spPr>
        <p:txBody>
          <a:bodyPr wrap="none" lIns="91440" tIns="45720" rIns="91440" bIns="45720">
            <a:spAutoFit/>
          </a:bodyPr>
          <a:lstStyle/>
          <a:p>
            <a:pPr algn="ctr"/>
            <a:r>
              <a:rPr lang="es-ES" sz="2800" b="0"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85 Instituciones Financieras de Desarrollo, en nuestra región</a:t>
            </a:r>
            <a:endParaRPr lang="es-ES" sz="2800" b="0"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5"/>
          <a:stretch>
            <a:fillRect/>
          </a:stretch>
        </p:blipFill>
        <p:spPr>
          <a:xfrm>
            <a:off x="856282" y="4896992"/>
            <a:ext cx="1439048" cy="781480"/>
          </a:xfrm>
          <a:prstGeom prst="rect">
            <a:avLst/>
          </a:prstGeom>
        </p:spPr>
      </p:pic>
      <p:sp>
        <p:nvSpPr>
          <p:cNvPr id="10" name="Rectángulo 9"/>
          <p:cNvSpPr/>
          <p:nvPr/>
        </p:nvSpPr>
        <p:spPr>
          <a:xfrm>
            <a:off x="2295330" y="4810678"/>
            <a:ext cx="9610533" cy="1815882"/>
          </a:xfrm>
          <a:prstGeom prst="rect">
            <a:avLst/>
          </a:prstGeom>
          <a:solidFill>
            <a:schemeClr val="bg1"/>
          </a:solidFill>
        </p:spPr>
        <p:txBody>
          <a:bodyPr wrap="square" lIns="91440" tIns="45720" rIns="91440" bIns="45720">
            <a:spAutoFit/>
          </a:bodyPr>
          <a:lstStyle/>
          <a:p>
            <a:r>
              <a:rPr lang="es-ES" sz="2800" b="0" cap="none" spc="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BANFAIC ( Banco de Fomento Agrícola e Industrial)</a:t>
            </a:r>
          </a:p>
          <a:p>
            <a:r>
              <a:rPr lang="es-ES" sz="280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BANDES (</a:t>
            </a:r>
            <a:r>
              <a:rPr lang="es-ES" sz="28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Banco de </a:t>
            </a:r>
            <a:r>
              <a:rPr lang="es-ES" sz="2800"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Desarrollo Económico y Social)</a:t>
            </a:r>
          </a:p>
          <a:p>
            <a:r>
              <a:rPr lang="es-ES" sz="2800" b="0" cap="none" spc="0" dirty="0" smtClean="0">
                <a:ln w="0"/>
                <a:solidFill>
                  <a:schemeClr val="bg2">
                    <a:lumMod val="1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Nacionalizados, y sus operaciones fueron asumidas por la banca revolucionaria.</a:t>
            </a:r>
            <a:endParaRPr lang="es-ES" sz="2800" b="0" cap="none" spc="0" dirty="0">
              <a:ln w="0"/>
              <a:solidFill>
                <a:schemeClr val="bg2">
                  <a:lumMod val="1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40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929563" cy="6858000"/>
          </a:xfrm>
          <a:prstGeom prst="rect">
            <a:avLst/>
          </a:prstGeom>
        </p:spPr>
      </p:pic>
      <p:sp>
        <p:nvSpPr>
          <p:cNvPr id="19" name="Rectángulo 18"/>
          <p:cNvSpPr/>
          <p:nvPr/>
        </p:nvSpPr>
        <p:spPr>
          <a:xfrm>
            <a:off x="876692" y="1244338"/>
            <a:ext cx="11197961" cy="5632311"/>
          </a:xfrm>
          <a:prstGeom prst="rect">
            <a:avLst/>
          </a:prstGeom>
          <a:solidFill>
            <a:schemeClr val="bg1"/>
          </a:solidFill>
        </p:spPr>
        <p:txBody>
          <a:bodyPr wrap="square" lIns="91440" tIns="45720" rIns="91440" bIns="45720">
            <a:spAutoFit/>
          </a:bodyPr>
          <a:lstStyle/>
          <a:p>
            <a:pPr algn="just"/>
            <a:r>
              <a:rPr lang="es-ES" b="1" dirty="0">
                <a:latin typeface="Arial" panose="020B0604020202020204" pitchFamily="34" charset="0"/>
                <a:cs typeface="Arial" panose="020B0604020202020204" pitchFamily="34" charset="0"/>
              </a:rPr>
              <a:t>Objetivos de Desarrollo Sostenible (ODS) de la ONU </a:t>
            </a:r>
            <a:r>
              <a:rPr lang="es-ES" b="1" dirty="0" smtClean="0">
                <a:latin typeface="Arial" panose="020B0604020202020204" pitchFamily="34" charset="0"/>
                <a:cs typeface="Arial" panose="020B0604020202020204" pitchFamily="34" charset="0"/>
              </a:rPr>
              <a:t>Agenda 2030</a:t>
            </a:r>
          </a:p>
          <a:p>
            <a:pPr algn="just"/>
            <a:endParaRPr lang="es-ES" dirty="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¨Escalar </a:t>
            </a:r>
            <a:r>
              <a:rPr lang="es-ES" dirty="0">
                <a:latin typeface="Arial" panose="020B0604020202020204" pitchFamily="34" charset="0"/>
                <a:cs typeface="Arial" panose="020B0604020202020204" pitchFamily="34" charset="0"/>
              </a:rPr>
              <a:t>masivamente el financiamiento a largo plazo para el desarrollo a tasas de interés razonables, especialmente a través de los bancos públicos de desarrollo, incluyendo los bancos multilaterales de desarrollo y alineando los flujos financieros con los ODS</a:t>
            </a:r>
            <a:r>
              <a:rPr lang="es-ES" dirty="0" smtClean="0">
                <a:latin typeface="Arial" panose="020B0604020202020204" pitchFamily="34" charset="0"/>
                <a:cs typeface="Arial" panose="020B0604020202020204" pitchFamily="34" charset="0"/>
              </a:rPr>
              <a:t>¨</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Entre las definiciones más generalizadas de </a:t>
            </a:r>
            <a:r>
              <a:rPr lang="es-ES" dirty="0" smtClean="0">
                <a:latin typeface="Arial" panose="020B0604020202020204" pitchFamily="34" charset="0"/>
                <a:cs typeface="Arial" panose="020B0604020202020204" pitchFamily="34" charset="0"/>
              </a:rPr>
              <a:t>bancos </a:t>
            </a:r>
            <a:r>
              <a:rPr lang="es-ES" dirty="0">
                <a:latin typeface="Arial" panose="020B0604020202020204" pitchFamily="34" charset="0"/>
                <a:cs typeface="Arial" panose="020B0604020202020204" pitchFamily="34" charset="0"/>
              </a:rPr>
              <a:t>de desarrollo se encuentran las siguientes:</a:t>
            </a:r>
          </a:p>
          <a:p>
            <a:pPr algn="just"/>
            <a:r>
              <a:rPr lang="es-ES" dirty="0">
                <a:latin typeface="Arial" panose="020B0604020202020204" pitchFamily="34" charset="0"/>
                <a:cs typeface="Arial" panose="020B0604020202020204" pitchFamily="34" charset="0"/>
              </a:rPr>
              <a:t> </a:t>
            </a:r>
          </a:p>
          <a:p>
            <a:pPr lvl="0" algn="just"/>
            <a:r>
              <a:rPr lang="es-ES" dirty="0">
                <a:latin typeface="Arial" panose="020B0604020202020204" pitchFamily="34" charset="0"/>
                <a:cs typeface="Arial" panose="020B0604020202020204" pitchFamily="34" charset="0"/>
              </a:rPr>
              <a:t>Son propiedad del gobierno y tienen como misión principal promover el desarrollo económico y social, en correspondencia con las políticas públicas. Estas instituciones usan recursos provenientes, fundamentalmente, de asignaciones presupuestarias del Estado; además de líneas de redescuento del banco central, préstamos de organismos internacionales y la recuperación de su propia cartera</a:t>
            </a:r>
            <a:r>
              <a:rPr lang="es-ES" dirty="0" smtClean="0">
                <a:latin typeface="Arial" panose="020B0604020202020204" pitchFamily="34" charset="0"/>
                <a:cs typeface="Arial" panose="020B0604020202020204" pitchFamily="34" charset="0"/>
              </a:rPr>
              <a:t>. </a:t>
            </a:r>
          </a:p>
          <a:p>
            <a:pPr lvl="0" algn="just"/>
            <a:endParaRPr lang="es-ES" dirty="0">
              <a:latin typeface="Arial" panose="020B0604020202020204" pitchFamily="34" charset="0"/>
              <a:cs typeface="Arial" panose="020B0604020202020204" pitchFamily="34" charset="0"/>
            </a:endParaRPr>
          </a:p>
          <a:p>
            <a:pPr lvl="0" algn="just"/>
            <a:r>
              <a:rPr lang="es-ES" dirty="0" smtClean="0">
                <a:latin typeface="Arial" panose="020B0604020202020204" pitchFamily="34" charset="0"/>
                <a:cs typeface="Arial" panose="020B0604020202020204" pitchFamily="34" charset="0"/>
              </a:rPr>
              <a:t>Realizan </a:t>
            </a:r>
            <a:r>
              <a:rPr lang="es-ES" dirty="0">
                <a:latin typeface="Arial" panose="020B0604020202020204" pitchFamily="34" charset="0"/>
                <a:cs typeface="Arial" panose="020B0604020202020204" pitchFamily="34" charset="0"/>
              </a:rPr>
              <a:t>la actividad de intermediación financiera con términos y condiciones más favorables para la atención de la demanda de crédito y otros servicios financieros en comparación con los bancos comerciales</a:t>
            </a:r>
            <a:r>
              <a:rPr lang="es-ES" dirty="0" smtClean="0">
                <a:latin typeface="Arial" panose="020B0604020202020204" pitchFamily="34" charset="0"/>
                <a:cs typeface="Arial" panose="020B0604020202020204" pitchFamily="34" charset="0"/>
              </a:rPr>
              <a:t>. </a:t>
            </a:r>
          </a:p>
          <a:p>
            <a:pPr lvl="0" algn="just"/>
            <a:endParaRPr lang="es-ES" dirty="0">
              <a:ln w="0"/>
              <a:solidFill>
                <a:schemeClr val="bg2">
                  <a:lumMod val="10000"/>
                </a:schemeClr>
              </a:solidFill>
              <a:latin typeface="Arial" panose="020B0604020202020204" pitchFamily="34" charset="0"/>
              <a:cs typeface="Arial" panose="020B0604020202020204" pitchFamily="34" charset="0"/>
            </a:endParaRPr>
          </a:p>
          <a:p>
            <a:pPr lvl="0" algn="just"/>
            <a:r>
              <a:rPr lang="es-ES" dirty="0" smtClean="0">
                <a:ln w="0"/>
                <a:solidFill>
                  <a:schemeClr val="bg2">
                    <a:lumMod val="10000"/>
                  </a:schemeClr>
                </a:solidFill>
                <a:latin typeface="Arial" panose="020B0604020202020204" pitchFamily="34" charset="0"/>
                <a:cs typeface="Arial" panose="020B0604020202020204" pitchFamily="34" charset="0"/>
              </a:rPr>
              <a:t>¿</a:t>
            </a:r>
            <a:r>
              <a:rPr lang="es-ES" dirty="0">
                <a:ln w="0"/>
                <a:solidFill>
                  <a:schemeClr val="bg2">
                    <a:lumMod val="10000"/>
                  </a:schemeClr>
                </a:solidFill>
                <a:latin typeface="Arial" panose="020B0604020202020204" pitchFamily="34" charset="0"/>
                <a:cs typeface="Arial" panose="020B0604020202020204" pitchFamily="34" charset="0"/>
              </a:rPr>
              <a:t>Qué los diferencia de la Banca Comercial?. Mientras la banca comercial busca maximizar utilidades, mediante servicios financieros a clientes solventes, la banca de desarrollo tiene mandato público, financia actividades de alto impacto, pero mayor riesgo o bajo retorno inmediato, prestando apoyo técnico para fomentar inclusión, infraestructura y sectores desatendidos</a:t>
            </a:r>
            <a:r>
              <a:rPr lang="es-ES" dirty="0" smtClean="0">
                <a:ln w="0"/>
                <a:solidFill>
                  <a:schemeClr val="bg2">
                    <a:lumMod val="10000"/>
                  </a:schemeClr>
                </a:solidFill>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34" name="TextBox 20">
            <a:extLst>
              <a:ext uri="{FF2B5EF4-FFF2-40B4-BE49-F238E27FC236}">
                <a16:creationId xmlns:a16="http://schemas.microsoft.com/office/drawing/2014/main" id="{EC6FD269-B6A7-4413-A19E-282E5866CD44}"/>
              </a:ext>
            </a:extLst>
          </p:cNvPr>
          <p:cNvSpPr txBox="1"/>
          <p:nvPr/>
        </p:nvSpPr>
        <p:spPr>
          <a:xfrm>
            <a:off x="4498494" y="491024"/>
            <a:ext cx="3891362" cy="584775"/>
          </a:xfrm>
          <a:prstGeom prst="rect">
            <a:avLst/>
          </a:prstGeom>
          <a:noFill/>
        </p:spPr>
        <p:txBody>
          <a:bodyPr wrap="square" lIns="0" rIns="0" rtlCol="0" anchor="ctr">
            <a:spAutoFit/>
          </a:bodyPr>
          <a:lstStyle/>
          <a:p>
            <a:pPr lvl="0" defTabSz="1218987"/>
            <a:r>
              <a:rPr lang="es-ES" sz="3200" b="1" dirty="0" smtClean="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rPr>
              <a:t>Conceptualización</a:t>
            </a:r>
            <a:endParaRPr lang="es-ES" sz="3200" b="1" dirty="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endParaRPr>
          </a:p>
        </p:txBody>
      </p:sp>
      <p:pic>
        <p:nvPicPr>
          <p:cNvPr id="3" name="Imagen 2"/>
          <p:cNvPicPr>
            <a:picLocks noChangeAspect="1"/>
          </p:cNvPicPr>
          <p:nvPr/>
        </p:nvPicPr>
        <p:blipFill>
          <a:blip r:embed="rId3"/>
          <a:stretch>
            <a:fillRect/>
          </a:stretch>
        </p:blipFill>
        <p:spPr>
          <a:xfrm>
            <a:off x="10185335" y="231675"/>
            <a:ext cx="1316850" cy="1103472"/>
          </a:xfrm>
          <a:prstGeom prst="rect">
            <a:avLst/>
          </a:prstGeom>
        </p:spPr>
      </p:pic>
    </p:spTree>
    <p:extLst>
      <p:ext uri="{BB962C8B-B14F-4D97-AF65-F5344CB8AC3E}">
        <p14:creationId xmlns:p14="http://schemas.microsoft.com/office/powerpoint/2010/main" val="2458765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929563" cy="6858000"/>
          </a:xfrm>
          <a:prstGeom prst="rect">
            <a:avLst/>
          </a:prstGeom>
        </p:spPr>
      </p:pic>
      <p:sp>
        <p:nvSpPr>
          <p:cNvPr id="19" name="Rectángulo 18"/>
          <p:cNvSpPr/>
          <p:nvPr/>
        </p:nvSpPr>
        <p:spPr>
          <a:xfrm>
            <a:off x="1081549" y="1170039"/>
            <a:ext cx="10933470" cy="4678204"/>
          </a:xfrm>
          <a:prstGeom prst="rect">
            <a:avLst/>
          </a:prstGeom>
          <a:solidFill>
            <a:schemeClr val="bg1"/>
          </a:solidFill>
        </p:spPr>
        <p:txBody>
          <a:bodyPr wrap="square" lIns="91440" tIns="45720" rIns="91440" bIns="45720">
            <a:spAutoFit/>
          </a:bodyPr>
          <a:lstStyle/>
          <a:p>
            <a:pPr algn="just"/>
            <a:endParaRPr lang="es-ES" dirty="0" smtClean="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producción de alimentos es un importante sector de la economía y cuenta con el apoyo de carácter priorizado por parte de la dirección del país. Por esa razón, desde el año 2020 se inició la evaluación para incorporar términos y condiciones de banca de fomento agropecuario en la práctica bancaria nacional, como elementos de fortalecimiento y apoyo financiero al sector.</a:t>
            </a:r>
          </a:p>
          <a:p>
            <a:pPr algn="just"/>
            <a:r>
              <a:rPr lang="es-ES" dirty="0">
                <a:latin typeface="Arial" panose="020B0604020202020204" pitchFamily="34" charset="0"/>
                <a:cs typeface="Arial" panose="020B0604020202020204" pitchFamily="34" charset="0"/>
              </a:rPr>
              <a:t> </a:t>
            </a:r>
          </a:p>
          <a:p>
            <a:pPr algn="just"/>
            <a:r>
              <a:rPr lang="es-ES" dirty="0">
                <a:latin typeface="Arial" panose="020B0604020202020204" pitchFamily="34" charset="0"/>
                <a:cs typeface="Arial" panose="020B0604020202020204" pitchFamily="34" charset="0"/>
              </a:rPr>
              <a:t>En los últimos cuatro años se ha desarrollado la experiencia de la Banca de Fomento Agrícola. En </a:t>
            </a:r>
            <a:r>
              <a:rPr lang="es-ES" dirty="0" smtClean="0">
                <a:latin typeface="Arial" panose="020B0604020202020204" pitchFamily="34" charset="0"/>
                <a:cs typeface="Arial" panose="020B0604020202020204" pitchFamily="34" charset="0"/>
              </a:rPr>
              <a:t>septiembre/2021 </a:t>
            </a:r>
            <a:r>
              <a:rPr lang="es-ES" dirty="0">
                <a:latin typeface="Arial" panose="020B0604020202020204" pitchFamily="34" charset="0"/>
                <a:cs typeface="Arial" panose="020B0604020202020204" pitchFamily="34" charset="0"/>
              </a:rPr>
              <a:t>comenzó a operar esta banca, la que se centraliza en </a:t>
            </a:r>
            <a:r>
              <a:rPr lang="es-ES" dirty="0" smtClean="0">
                <a:latin typeface="Arial" panose="020B0604020202020204" pitchFamily="34" charset="0"/>
                <a:cs typeface="Arial" panose="020B0604020202020204" pitchFamily="34" charset="0"/>
              </a:rPr>
              <a:t>el BANDEC, participan el BPA </a:t>
            </a:r>
            <a:r>
              <a:rPr lang="es-ES" dirty="0">
                <a:latin typeface="Arial" panose="020B0604020202020204" pitchFamily="34" charset="0"/>
                <a:cs typeface="Arial" panose="020B0604020202020204" pitchFamily="34" charset="0"/>
              </a:rPr>
              <a:t>y el </a:t>
            </a:r>
            <a:r>
              <a:rPr lang="es-ES" dirty="0" smtClean="0">
                <a:latin typeface="Arial" panose="020B0604020202020204" pitchFamily="34" charset="0"/>
                <a:cs typeface="Arial" panose="020B0604020202020204" pitchFamily="34" charset="0"/>
              </a:rPr>
              <a:t>BANMET </a:t>
            </a:r>
            <a:r>
              <a:rPr lang="es-ES" dirty="0">
                <a:latin typeface="Arial" panose="020B0604020202020204" pitchFamily="34" charset="0"/>
                <a:cs typeface="Arial" panose="020B0604020202020204" pitchFamily="34" charset="0"/>
              </a:rPr>
              <a:t>para extender los beneficios </a:t>
            </a:r>
            <a:r>
              <a:rPr lang="es-ES" dirty="0" smtClean="0">
                <a:latin typeface="Arial" panose="020B0604020202020204" pitchFamily="34" charset="0"/>
                <a:cs typeface="Arial" panose="020B0604020202020204" pitchFamily="34" charset="0"/>
              </a:rPr>
              <a:t>a sus clientes. </a:t>
            </a:r>
            <a:r>
              <a:rPr lang="es-ES" dirty="0">
                <a:latin typeface="Arial" panose="020B0604020202020204" pitchFamily="34" charset="0"/>
                <a:cs typeface="Arial" panose="020B0604020202020204" pitchFamily="34" charset="0"/>
              </a:rPr>
              <a:t>En </a:t>
            </a:r>
            <a:r>
              <a:rPr lang="es-ES" dirty="0" smtClean="0">
                <a:latin typeface="Arial" panose="020B0604020202020204" pitchFamily="34" charset="0"/>
                <a:cs typeface="Arial" panose="020B0604020202020204" pitchFamily="34" charset="0"/>
              </a:rPr>
              <a:t>diciembre/2021 como parte de las medidas aprobadas en la </a:t>
            </a:r>
            <a:r>
              <a:rPr lang="es-ES" dirty="0">
                <a:latin typeface="Arial" panose="020B0604020202020204" pitchFamily="34" charset="0"/>
                <a:cs typeface="Arial" panose="020B0604020202020204" pitchFamily="34" charset="0"/>
              </a:rPr>
              <a:t>agroindustria azucarera, </a:t>
            </a: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incluyó el financiamiento de la siembra de caña a través de los mecanismos de la Banca de Fomento. </a:t>
            </a:r>
          </a:p>
          <a:p>
            <a:pPr algn="just"/>
            <a:r>
              <a:rPr lang="es-ES" dirty="0">
                <a:latin typeface="Arial" panose="020B0604020202020204" pitchFamily="34" charset="0"/>
                <a:cs typeface="Arial" panose="020B0604020202020204" pitchFamily="34" charset="0"/>
              </a:rPr>
              <a:t> </a:t>
            </a:r>
          </a:p>
          <a:p>
            <a:pPr algn="just"/>
            <a:r>
              <a:rPr lang="es-ES" dirty="0">
                <a:latin typeface="Arial" panose="020B0604020202020204" pitchFamily="34" charset="0"/>
                <a:cs typeface="Arial" panose="020B0604020202020204" pitchFamily="34" charset="0"/>
              </a:rPr>
              <a:t>La experiencia aportada </a:t>
            </a:r>
            <a:r>
              <a:rPr lang="es-ES" dirty="0" smtClean="0">
                <a:latin typeface="Arial" panose="020B0604020202020204" pitchFamily="34" charset="0"/>
                <a:cs typeface="Arial" panose="020B0604020202020204" pitchFamily="34" charset="0"/>
              </a:rPr>
              <a:t>por la </a:t>
            </a:r>
            <a:r>
              <a:rPr lang="es-ES" dirty="0">
                <a:latin typeface="Arial" panose="020B0604020202020204" pitchFamily="34" charset="0"/>
                <a:cs typeface="Arial" panose="020B0604020202020204" pitchFamily="34" charset="0"/>
              </a:rPr>
              <a:t>Banca de Fomento Agrícola, indica que se requiere una transformación e institucionalidad de la actividad, bajo una mirada integral de apoyo al desarrollo de la economía en todos los sectores productivos, de servicios, la promoción de la innovación y las tecnologías de la información</a:t>
            </a:r>
            <a:r>
              <a:rPr lang="es-ES" dirty="0" smtClean="0">
                <a:latin typeface="Arial" panose="020B0604020202020204" pitchFamily="34" charset="0"/>
                <a:cs typeface="Arial" panose="020B0604020202020204" pitchFamily="34" charset="0"/>
              </a:rPr>
              <a:t>.</a:t>
            </a:r>
          </a:p>
          <a:p>
            <a:pPr algn="just"/>
            <a:endParaRPr lang="es-ES" sz="2800" b="0" cap="none" spc="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TextBox 20">
            <a:extLst>
              <a:ext uri="{FF2B5EF4-FFF2-40B4-BE49-F238E27FC236}">
                <a16:creationId xmlns:a16="http://schemas.microsoft.com/office/drawing/2014/main" id="{EC6FD269-B6A7-4413-A19E-282E5866CD44}"/>
              </a:ext>
            </a:extLst>
          </p:cNvPr>
          <p:cNvSpPr txBox="1"/>
          <p:nvPr/>
        </p:nvSpPr>
        <p:spPr>
          <a:xfrm>
            <a:off x="4498494" y="491024"/>
            <a:ext cx="3259158" cy="584775"/>
          </a:xfrm>
          <a:prstGeom prst="rect">
            <a:avLst/>
          </a:prstGeom>
          <a:noFill/>
        </p:spPr>
        <p:txBody>
          <a:bodyPr wrap="square" lIns="0" rIns="0" rtlCol="0" anchor="ctr">
            <a:spAutoFit/>
          </a:bodyPr>
          <a:lstStyle/>
          <a:p>
            <a:pPr lvl="0" defTabSz="1218987"/>
            <a:r>
              <a:rPr lang="es-ES" sz="3200" b="1" dirty="0" smtClean="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rPr>
              <a:t>Antecedentes</a:t>
            </a:r>
            <a:endParaRPr lang="es-ES" sz="3200" b="1" dirty="0">
              <a:ln>
                <a:solidFill>
                  <a:schemeClr val="tx1">
                    <a:lumMod val="75000"/>
                  </a:schemeClr>
                </a:solidFill>
              </a:ln>
              <a:solidFill>
                <a:srgbClr val="E35A35"/>
              </a:solidFill>
              <a:latin typeface="Rockwell" panose="020606030202050204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768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094483" y="1282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4"/>
          <p:cNvSpPr>
            <a:spLocks noChangeArrowheads="1"/>
          </p:cNvSpPr>
          <p:nvPr/>
        </p:nvSpPr>
        <p:spPr bwMode="auto">
          <a:xfrm>
            <a:off x="105104"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344" y="1048927"/>
            <a:ext cx="3127050" cy="223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9482778" y="2451535"/>
            <a:ext cx="517262" cy="587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a:stretch>
            <a:fillRect/>
          </a:stretch>
        </p:blipFill>
        <p:spPr>
          <a:xfrm>
            <a:off x="0" y="4137267"/>
            <a:ext cx="2040219" cy="2635164"/>
          </a:xfrm>
          <a:prstGeom prst="rect">
            <a:avLst/>
          </a:prstGeom>
        </p:spPr>
      </p:pic>
      <p:pic>
        <p:nvPicPr>
          <p:cNvPr id="6" name="Imagen 5"/>
          <p:cNvPicPr>
            <a:picLocks noChangeAspect="1"/>
          </p:cNvPicPr>
          <p:nvPr/>
        </p:nvPicPr>
        <p:blipFill>
          <a:blip r:embed="rId4"/>
          <a:stretch>
            <a:fillRect/>
          </a:stretch>
        </p:blipFill>
        <p:spPr>
          <a:xfrm>
            <a:off x="994515" y="2562881"/>
            <a:ext cx="1621677" cy="1560711"/>
          </a:xfrm>
          <a:prstGeom prst="rect">
            <a:avLst/>
          </a:prstGeom>
        </p:spPr>
      </p:pic>
      <p:pic>
        <p:nvPicPr>
          <p:cNvPr id="12" name="Imagen 11"/>
          <p:cNvPicPr>
            <a:picLocks noChangeAspect="1"/>
          </p:cNvPicPr>
          <p:nvPr/>
        </p:nvPicPr>
        <p:blipFill>
          <a:blip r:embed="rId5"/>
          <a:stretch>
            <a:fillRect/>
          </a:stretch>
        </p:blipFill>
        <p:spPr>
          <a:xfrm>
            <a:off x="2586783" y="2922884"/>
            <a:ext cx="1335140" cy="713294"/>
          </a:xfrm>
          <a:prstGeom prst="rect">
            <a:avLst/>
          </a:prstGeom>
        </p:spPr>
      </p:pic>
      <p:pic>
        <p:nvPicPr>
          <p:cNvPr id="15" name="Imagen 14"/>
          <p:cNvPicPr>
            <a:picLocks noChangeAspect="1"/>
          </p:cNvPicPr>
          <p:nvPr/>
        </p:nvPicPr>
        <p:blipFill>
          <a:blip r:embed="rId6"/>
          <a:stretch>
            <a:fillRect/>
          </a:stretch>
        </p:blipFill>
        <p:spPr>
          <a:xfrm>
            <a:off x="2359573" y="3663150"/>
            <a:ext cx="1816773" cy="1408298"/>
          </a:xfrm>
          <a:prstGeom prst="rect">
            <a:avLst/>
          </a:prstGeom>
        </p:spPr>
      </p:pic>
      <p:pic>
        <p:nvPicPr>
          <p:cNvPr id="17" name="Imagen 16"/>
          <p:cNvPicPr>
            <a:picLocks noChangeAspect="1"/>
          </p:cNvPicPr>
          <p:nvPr/>
        </p:nvPicPr>
        <p:blipFill>
          <a:blip r:embed="rId7"/>
          <a:stretch>
            <a:fillRect/>
          </a:stretch>
        </p:blipFill>
        <p:spPr>
          <a:xfrm>
            <a:off x="3853777" y="2066366"/>
            <a:ext cx="1530229" cy="1268078"/>
          </a:xfrm>
          <a:prstGeom prst="rect">
            <a:avLst/>
          </a:prstGeom>
        </p:spPr>
      </p:pic>
      <p:pic>
        <p:nvPicPr>
          <p:cNvPr id="18" name="Imagen 17"/>
          <p:cNvPicPr>
            <a:picLocks noChangeAspect="1"/>
          </p:cNvPicPr>
          <p:nvPr/>
        </p:nvPicPr>
        <p:blipFill>
          <a:blip r:embed="rId8"/>
          <a:stretch>
            <a:fillRect/>
          </a:stretch>
        </p:blipFill>
        <p:spPr>
          <a:xfrm>
            <a:off x="5341914" y="2340710"/>
            <a:ext cx="1329043" cy="719390"/>
          </a:xfrm>
          <a:prstGeom prst="rect">
            <a:avLst/>
          </a:prstGeom>
        </p:spPr>
      </p:pic>
      <p:pic>
        <p:nvPicPr>
          <p:cNvPr id="19" name="Imagen 18"/>
          <p:cNvPicPr>
            <a:picLocks noChangeAspect="1"/>
          </p:cNvPicPr>
          <p:nvPr/>
        </p:nvPicPr>
        <p:blipFill>
          <a:blip r:embed="rId9"/>
          <a:stretch>
            <a:fillRect/>
          </a:stretch>
        </p:blipFill>
        <p:spPr>
          <a:xfrm>
            <a:off x="5021845" y="3060100"/>
            <a:ext cx="1889924" cy="1406392"/>
          </a:xfrm>
          <a:prstGeom prst="rect">
            <a:avLst/>
          </a:prstGeom>
        </p:spPr>
      </p:pic>
      <p:pic>
        <p:nvPicPr>
          <p:cNvPr id="20" name="Imagen 19"/>
          <p:cNvPicPr>
            <a:picLocks noChangeAspect="1"/>
          </p:cNvPicPr>
          <p:nvPr/>
        </p:nvPicPr>
        <p:blipFill>
          <a:blip r:embed="rId10"/>
          <a:stretch>
            <a:fillRect/>
          </a:stretch>
        </p:blipFill>
        <p:spPr>
          <a:xfrm>
            <a:off x="5159508" y="3283318"/>
            <a:ext cx="1554615" cy="1012024"/>
          </a:xfrm>
          <a:prstGeom prst="rect">
            <a:avLst/>
          </a:prstGeom>
        </p:spPr>
      </p:pic>
      <p:pic>
        <p:nvPicPr>
          <p:cNvPr id="21" name="Imagen 20"/>
          <p:cNvPicPr>
            <a:picLocks noChangeAspect="1"/>
          </p:cNvPicPr>
          <p:nvPr/>
        </p:nvPicPr>
        <p:blipFill>
          <a:blip r:embed="rId11"/>
          <a:stretch>
            <a:fillRect/>
          </a:stretch>
        </p:blipFill>
        <p:spPr>
          <a:xfrm>
            <a:off x="6296020" y="1671845"/>
            <a:ext cx="1231499" cy="701101"/>
          </a:xfrm>
          <a:prstGeom prst="rect">
            <a:avLst/>
          </a:prstGeom>
        </p:spPr>
      </p:pic>
      <p:pic>
        <p:nvPicPr>
          <p:cNvPr id="22" name="Imagen 21"/>
          <p:cNvPicPr>
            <a:picLocks noChangeAspect="1"/>
          </p:cNvPicPr>
          <p:nvPr/>
        </p:nvPicPr>
        <p:blipFill>
          <a:blip r:embed="rId12"/>
          <a:stretch>
            <a:fillRect/>
          </a:stretch>
        </p:blipFill>
        <p:spPr>
          <a:xfrm>
            <a:off x="7487299" y="1773997"/>
            <a:ext cx="1188823" cy="658425"/>
          </a:xfrm>
          <a:prstGeom prst="rect">
            <a:avLst/>
          </a:prstGeom>
        </p:spPr>
      </p:pic>
      <p:pic>
        <p:nvPicPr>
          <p:cNvPr id="23" name="Imagen 22"/>
          <p:cNvPicPr>
            <a:picLocks noChangeAspect="1"/>
          </p:cNvPicPr>
          <p:nvPr/>
        </p:nvPicPr>
        <p:blipFill>
          <a:blip r:embed="rId13"/>
          <a:stretch>
            <a:fillRect/>
          </a:stretch>
        </p:blipFill>
        <p:spPr>
          <a:xfrm>
            <a:off x="7156939" y="2838804"/>
            <a:ext cx="1696916" cy="1487553"/>
          </a:xfrm>
          <a:prstGeom prst="rect">
            <a:avLst/>
          </a:prstGeom>
        </p:spPr>
      </p:pic>
      <p:pic>
        <p:nvPicPr>
          <p:cNvPr id="24" name="Imagen 23"/>
          <p:cNvPicPr>
            <a:picLocks noChangeAspect="1"/>
          </p:cNvPicPr>
          <p:nvPr/>
        </p:nvPicPr>
        <p:blipFill>
          <a:blip r:embed="rId14"/>
          <a:stretch>
            <a:fillRect/>
          </a:stretch>
        </p:blipFill>
        <p:spPr>
          <a:xfrm>
            <a:off x="7156939" y="4326357"/>
            <a:ext cx="1696916" cy="1283135"/>
          </a:xfrm>
          <a:prstGeom prst="rect">
            <a:avLst/>
          </a:prstGeom>
        </p:spPr>
      </p:pic>
      <p:pic>
        <p:nvPicPr>
          <p:cNvPr id="26" name="Imagen 25"/>
          <p:cNvPicPr>
            <a:picLocks noChangeAspect="1"/>
          </p:cNvPicPr>
          <p:nvPr/>
        </p:nvPicPr>
        <p:blipFill>
          <a:blip r:embed="rId15"/>
          <a:stretch>
            <a:fillRect/>
          </a:stretch>
        </p:blipFill>
        <p:spPr>
          <a:xfrm>
            <a:off x="7247079" y="4293714"/>
            <a:ext cx="1606776" cy="1206781"/>
          </a:xfrm>
          <a:prstGeom prst="rect">
            <a:avLst/>
          </a:prstGeom>
        </p:spPr>
      </p:pic>
      <p:pic>
        <p:nvPicPr>
          <p:cNvPr id="28" name="Imagen 27"/>
          <p:cNvPicPr>
            <a:picLocks noChangeAspect="1"/>
          </p:cNvPicPr>
          <p:nvPr/>
        </p:nvPicPr>
        <p:blipFill>
          <a:blip r:embed="rId16"/>
          <a:stretch>
            <a:fillRect/>
          </a:stretch>
        </p:blipFill>
        <p:spPr>
          <a:xfrm>
            <a:off x="7247079" y="2862862"/>
            <a:ext cx="1527171" cy="1450974"/>
          </a:xfrm>
          <a:prstGeom prst="rect">
            <a:avLst/>
          </a:prstGeom>
        </p:spPr>
      </p:pic>
      <p:pic>
        <p:nvPicPr>
          <p:cNvPr id="29" name="Imagen 28"/>
          <p:cNvPicPr>
            <a:picLocks noChangeAspect="1"/>
          </p:cNvPicPr>
          <p:nvPr/>
        </p:nvPicPr>
        <p:blipFill>
          <a:blip r:embed="rId17"/>
          <a:stretch>
            <a:fillRect/>
          </a:stretch>
        </p:blipFill>
        <p:spPr>
          <a:xfrm>
            <a:off x="7156939" y="5642135"/>
            <a:ext cx="1696917" cy="1116622"/>
          </a:xfrm>
          <a:prstGeom prst="rect">
            <a:avLst/>
          </a:prstGeom>
        </p:spPr>
      </p:pic>
      <p:pic>
        <p:nvPicPr>
          <p:cNvPr id="30" name="Imagen 29"/>
          <p:cNvPicPr>
            <a:picLocks noChangeAspect="1"/>
          </p:cNvPicPr>
          <p:nvPr/>
        </p:nvPicPr>
        <p:blipFill>
          <a:blip r:embed="rId18"/>
          <a:stretch>
            <a:fillRect/>
          </a:stretch>
        </p:blipFill>
        <p:spPr>
          <a:xfrm>
            <a:off x="7253409" y="5744688"/>
            <a:ext cx="1520841" cy="1006577"/>
          </a:xfrm>
          <a:prstGeom prst="rect">
            <a:avLst/>
          </a:prstGeom>
        </p:spPr>
      </p:pic>
      <p:sp>
        <p:nvSpPr>
          <p:cNvPr id="31" name="Flecha abajo 30"/>
          <p:cNvSpPr/>
          <p:nvPr/>
        </p:nvSpPr>
        <p:spPr>
          <a:xfrm>
            <a:off x="7862236" y="2294418"/>
            <a:ext cx="350943" cy="56844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11 Rectángulo"/>
          <p:cNvSpPr/>
          <p:nvPr/>
        </p:nvSpPr>
        <p:spPr>
          <a:xfrm>
            <a:off x="1528818" y="417611"/>
            <a:ext cx="8772178" cy="58476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3200" b="1" dirty="0" smtClean="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rPr>
              <a:t>Vínculo con los Lineamientos 2021-2026</a:t>
            </a:r>
            <a:endParaRPr lang="es-ES" sz="3200" b="1" dirty="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endParaRPr>
          </a:p>
        </p:txBody>
      </p:sp>
      <p:sp>
        <p:nvSpPr>
          <p:cNvPr id="36" name="Text Box 21"/>
          <p:cNvSpPr txBox="1">
            <a:spLocks noChangeArrowheads="1"/>
          </p:cNvSpPr>
          <p:nvPr/>
        </p:nvSpPr>
        <p:spPr bwMode="auto">
          <a:xfrm>
            <a:off x="9247073" y="3350268"/>
            <a:ext cx="28024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defTabSz="914309"/>
            <a:r>
              <a:rPr lang="es-ES" altLang="es-ES" sz="1600" b="1" i="1" dirty="0" smtClean="0">
                <a:solidFill>
                  <a:prstClr val="black">
                    <a:lumMod val="95000"/>
                    <a:lumOff val="5000"/>
                  </a:prstClr>
                </a:solidFill>
                <a:latin typeface="Arial" panose="020B0604020202020204" pitchFamily="34" charset="0"/>
                <a:cs typeface="Arial" panose="020B0604020202020204" pitchFamily="34" charset="0"/>
              </a:rPr>
              <a:t>Principios y Límites </a:t>
            </a:r>
            <a:r>
              <a:rPr lang="es-ES" sz="1200" dirty="0"/>
              <a:t>dentro de los cuales la Banca de Desarrollo debe estructurarse y funcionar</a:t>
            </a:r>
            <a:endParaRPr lang="es-ES" altLang="es-ES" sz="1200" b="1" i="1" dirty="0">
              <a:solidFill>
                <a:prstClr val="black">
                  <a:lumMod val="95000"/>
                  <a:lumOff val="5000"/>
                </a:prstClr>
              </a:solidFill>
              <a:latin typeface="Arial" panose="020B0604020202020204" pitchFamily="34" charset="0"/>
              <a:cs typeface="Arial" panose="020B0604020202020204" pitchFamily="34" charset="0"/>
            </a:endParaRPr>
          </a:p>
        </p:txBody>
      </p:sp>
      <p:sp>
        <p:nvSpPr>
          <p:cNvPr id="37" name="Text Box 21"/>
          <p:cNvSpPr txBox="1">
            <a:spLocks noChangeArrowheads="1"/>
          </p:cNvSpPr>
          <p:nvPr/>
        </p:nvSpPr>
        <p:spPr bwMode="auto">
          <a:xfrm>
            <a:off x="9348161" y="4247316"/>
            <a:ext cx="26003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es-ES" sz="1600" b="1" dirty="0"/>
              <a:t>38.</a:t>
            </a:r>
            <a:r>
              <a:rPr lang="es-ES" sz="1600" dirty="0"/>
              <a:t> Dinamizar el crédito, como mecanismo de impulso a la actividad económica del país y el fortalecimiento del mercado interno.</a:t>
            </a:r>
          </a:p>
        </p:txBody>
      </p:sp>
      <p:sp>
        <p:nvSpPr>
          <p:cNvPr id="38" name="Text Box 21"/>
          <p:cNvSpPr txBox="1">
            <a:spLocks noChangeArrowheads="1"/>
          </p:cNvSpPr>
          <p:nvPr/>
        </p:nvSpPr>
        <p:spPr bwMode="auto">
          <a:xfrm>
            <a:off x="9291265" y="5868473"/>
            <a:ext cx="24883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defTabSz="914309"/>
            <a:r>
              <a:rPr lang="es-ES" sz="1200" dirty="0" smtClean="0"/>
              <a:t>127. Garantizar </a:t>
            </a:r>
            <a:r>
              <a:rPr lang="es-ES" sz="1200" dirty="0"/>
              <a:t>nuevos servicios bancarios de financiamiento al sector agropecuario </a:t>
            </a:r>
            <a:r>
              <a:rPr lang="es-ES" sz="1200" dirty="0" smtClean="0"/>
              <a:t>creando un </a:t>
            </a:r>
            <a:r>
              <a:rPr lang="es-ES" sz="1200" dirty="0"/>
              <a:t>fondo con </a:t>
            </a:r>
            <a:r>
              <a:rPr lang="es-ES" sz="1200" dirty="0" smtClean="0"/>
              <a:t>una </a:t>
            </a:r>
            <a:r>
              <a:rPr lang="es-ES" sz="1200" dirty="0"/>
              <a:t>visión de fomento de la actividad.</a:t>
            </a:r>
            <a:endParaRPr lang="es-ES" altLang="es-ES" sz="1200" b="1" i="1" dirty="0">
              <a:solidFill>
                <a:prstClr val="black">
                  <a:lumMod val="95000"/>
                  <a:lumOff val="5000"/>
                </a:prstClr>
              </a:solidFill>
              <a:latin typeface="Calibri"/>
            </a:endParaRPr>
          </a:p>
        </p:txBody>
      </p:sp>
      <p:cxnSp>
        <p:nvCxnSpPr>
          <p:cNvPr id="33" name="Conector recto de flecha 32"/>
          <p:cNvCxnSpPr>
            <a:stCxn id="23" idx="3"/>
          </p:cNvCxnSpPr>
          <p:nvPr/>
        </p:nvCxnSpPr>
        <p:spPr>
          <a:xfrm flipV="1">
            <a:off x="8853855" y="3581908"/>
            <a:ext cx="485982" cy="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Imagen 40"/>
          <p:cNvPicPr>
            <a:picLocks noChangeAspect="1"/>
          </p:cNvPicPr>
          <p:nvPr/>
        </p:nvPicPr>
        <p:blipFill>
          <a:blip r:embed="rId19"/>
          <a:stretch>
            <a:fillRect/>
          </a:stretch>
        </p:blipFill>
        <p:spPr>
          <a:xfrm>
            <a:off x="8853855" y="4827736"/>
            <a:ext cx="668214" cy="193998"/>
          </a:xfrm>
          <a:prstGeom prst="rect">
            <a:avLst/>
          </a:prstGeom>
        </p:spPr>
      </p:pic>
      <p:pic>
        <p:nvPicPr>
          <p:cNvPr id="44" name="Imagen 43"/>
          <p:cNvPicPr>
            <a:picLocks noChangeAspect="1"/>
          </p:cNvPicPr>
          <p:nvPr/>
        </p:nvPicPr>
        <p:blipFill>
          <a:blip r:embed="rId19"/>
          <a:stretch>
            <a:fillRect/>
          </a:stretch>
        </p:blipFill>
        <p:spPr>
          <a:xfrm>
            <a:off x="8814564" y="6125478"/>
            <a:ext cx="668214" cy="193998"/>
          </a:xfrm>
          <a:prstGeom prst="rect">
            <a:avLst/>
          </a:prstGeom>
        </p:spPr>
      </p:pic>
      <p:pic>
        <p:nvPicPr>
          <p:cNvPr id="32" name="Imagen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035" y="-40681"/>
            <a:ext cx="6448353" cy="4164273"/>
          </a:xfrm>
          <a:prstGeom prst="rect">
            <a:avLst/>
          </a:prstGeom>
        </p:spPr>
      </p:pic>
    </p:spTree>
    <p:extLst>
      <p:ext uri="{BB962C8B-B14F-4D97-AF65-F5344CB8AC3E}">
        <p14:creationId xmlns:p14="http://schemas.microsoft.com/office/powerpoint/2010/main" val="2820212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 y="0"/>
            <a:ext cx="8142732" cy="6858000"/>
          </a:xfrm>
          <a:prstGeom prst="rect">
            <a:avLst/>
          </a:prstGeom>
        </p:spPr>
      </p:pic>
      <p:sp>
        <p:nvSpPr>
          <p:cNvPr id="7" name="11 Rectángulo"/>
          <p:cNvSpPr/>
          <p:nvPr/>
        </p:nvSpPr>
        <p:spPr>
          <a:xfrm>
            <a:off x="3256384" y="601632"/>
            <a:ext cx="7296538" cy="584767"/>
          </a:xfrm>
          <a:prstGeom prst="rect">
            <a:avLst/>
          </a:prstGeom>
          <a:noFill/>
          <a:effectLst>
            <a:outerShdw blurRad="50800" dist="38100" dir="2700000" algn="tl" rotWithShape="0">
              <a:prstClr val="black">
                <a:alpha val="40000"/>
              </a:prstClr>
            </a:outerShdw>
          </a:effectLst>
        </p:spPr>
        <p:txBody>
          <a:bodyPr wrap="square" lIns="91431" tIns="45716" rIns="91431"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s-ES"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rPr>
              <a:t> </a:t>
            </a:r>
            <a:r>
              <a:rPr lang="es-ES" sz="3200" b="1" dirty="0" smtClean="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rPr>
              <a:t>Vínculo con los Macroprogramas</a:t>
            </a:r>
            <a:endParaRPr lang="es-ES" sz="3200" b="1" dirty="0">
              <a:ln w="11430"/>
              <a:solidFill>
                <a:srgbClr val="C00000"/>
              </a:solidFill>
              <a:effectLst>
                <a:outerShdw blurRad="50800" dist="39000" dir="5460000" algn="tl">
                  <a:srgbClr val="000000">
                    <a:alpha val="38000"/>
                  </a:srgbClr>
                </a:outerShdw>
              </a:effectLst>
              <a:latin typeface="Rockwell" panose="02060603020205020403" pitchFamily="18" charset="0"/>
              <a:cs typeface="Arial" pitchFamily="34" charset="0"/>
            </a:endParaRPr>
          </a:p>
        </p:txBody>
      </p:sp>
      <p:pic>
        <p:nvPicPr>
          <p:cNvPr id="8" name="Imagen 7"/>
          <p:cNvPicPr>
            <a:picLocks noChangeAspect="1"/>
          </p:cNvPicPr>
          <p:nvPr/>
        </p:nvPicPr>
        <p:blipFill>
          <a:blip r:embed="rId4"/>
          <a:stretch>
            <a:fillRect/>
          </a:stretch>
        </p:blipFill>
        <p:spPr>
          <a:xfrm>
            <a:off x="8793846" y="1063289"/>
            <a:ext cx="3321953" cy="2098965"/>
          </a:xfrm>
          <a:prstGeom prst="rect">
            <a:avLst/>
          </a:prstGeom>
        </p:spPr>
      </p:pic>
      <p:pic>
        <p:nvPicPr>
          <p:cNvPr id="9" name="Imagen 8"/>
          <p:cNvPicPr>
            <a:picLocks noChangeAspect="1"/>
          </p:cNvPicPr>
          <p:nvPr/>
        </p:nvPicPr>
        <p:blipFill>
          <a:blip r:embed="rId5"/>
          <a:stretch>
            <a:fillRect/>
          </a:stretch>
        </p:blipFill>
        <p:spPr>
          <a:xfrm>
            <a:off x="9632486" y="2397525"/>
            <a:ext cx="1038834" cy="728047"/>
          </a:xfrm>
          <a:prstGeom prst="rect">
            <a:avLst/>
          </a:prstGeom>
          <a:ln w="19050">
            <a:solidFill>
              <a:schemeClr val="tx1"/>
            </a:solidFill>
          </a:ln>
        </p:spPr>
      </p:pic>
      <p:pic>
        <p:nvPicPr>
          <p:cNvPr id="10" name="Imagen 9" descr="cid:image001.png@01D5CA1D.12131340">
            <a:extLst>
              <a:ext uri="{FF2B5EF4-FFF2-40B4-BE49-F238E27FC236}">
                <a16:creationId xmlns:a16="http://schemas.microsoft.com/office/drawing/2014/main" id="{3CC20260-D874-F25B-8295-9747B8AF4F21}"/>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l="13297" t="25359" r="16068" b="26488"/>
          <a:stretch>
            <a:fillRect/>
          </a:stretch>
        </p:blipFill>
        <p:spPr bwMode="auto">
          <a:xfrm>
            <a:off x="849799" y="5176950"/>
            <a:ext cx="1491141" cy="977964"/>
          </a:xfrm>
          <a:prstGeom prst="rect">
            <a:avLst/>
          </a:prstGeom>
          <a:solidFill>
            <a:srgbClr val="FFFFFF"/>
          </a:solidFill>
          <a:ln>
            <a:noFill/>
          </a:ln>
        </p:spPr>
      </p:pic>
      <p:sp>
        <p:nvSpPr>
          <p:cNvPr id="11" name="Freeform 12"/>
          <p:cNvSpPr>
            <a:spLocks/>
          </p:cNvSpPr>
          <p:nvPr/>
        </p:nvSpPr>
        <p:spPr bwMode="gray">
          <a:xfrm rot="21226133">
            <a:off x="1508035" y="3494723"/>
            <a:ext cx="1527959" cy="1572412"/>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C000"/>
              </a:gs>
              <a:gs pos="45000">
                <a:srgbClr val="FF7A00"/>
              </a:gs>
              <a:gs pos="70000">
                <a:srgbClr val="FF0300"/>
              </a:gs>
              <a:gs pos="100000">
                <a:srgbClr val="4D0808"/>
              </a:gs>
            </a:gsLst>
            <a:lin ang="5400000"/>
          </a:gradFill>
          <a:ln>
            <a:noFill/>
          </a:ln>
          <a:extLst/>
        </p:spPr>
        <p:txBody>
          <a:bodyPr/>
          <a:lstStyle/>
          <a:p>
            <a:endParaRPr lang="es-ES" dirty="0"/>
          </a:p>
        </p:txBody>
      </p:sp>
      <p:sp>
        <p:nvSpPr>
          <p:cNvPr id="12" name="AutoShape 5"/>
          <p:cNvSpPr>
            <a:spLocks noChangeArrowheads="1"/>
          </p:cNvSpPr>
          <p:nvPr/>
        </p:nvSpPr>
        <p:spPr bwMode="gray">
          <a:xfrm>
            <a:off x="3023812" y="3819950"/>
            <a:ext cx="1223962" cy="601663"/>
          </a:xfrm>
          <a:prstGeom prst="roundRect">
            <a:avLst>
              <a:gd name="adj" fmla="val 50000"/>
            </a:avLst>
          </a:prstGeom>
          <a:gradFill>
            <a:gsLst>
              <a:gs pos="0">
                <a:srgbClr val="FF0000"/>
              </a:gs>
              <a:gs pos="50000">
                <a:schemeClr val="accent3">
                  <a:satMod val="110000"/>
                  <a:lumMod val="100000"/>
                  <a:shade val="100000"/>
                </a:schemeClr>
              </a:gs>
              <a:gs pos="100000">
                <a:schemeClr val="accent3">
                  <a:lumMod val="99000"/>
                  <a:satMod val="120000"/>
                  <a:shade val="78000"/>
                </a:schemeClr>
              </a:gs>
            </a:gsLs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defTabSz="449263" eaLnBrk="1" fontAlgn="auto" hangingPunct="1">
              <a:spcBef>
                <a:spcPts val="0"/>
              </a:spcBef>
              <a:spcAft>
                <a:spcPts val="0"/>
              </a:spcAft>
              <a:defRPr/>
            </a:pPr>
            <a:r>
              <a:rPr lang="es-ES" sz="2000" b="1" kern="0" dirty="0" smtClean="0">
                <a:solidFill>
                  <a:schemeClr val="tx1"/>
                </a:solidFill>
                <a:cs typeface="Arial" charset="0"/>
              </a:rPr>
              <a:t>6</a:t>
            </a:r>
            <a:endParaRPr lang="es-ES" sz="2000" b="1" kern="0" dirty="0">
              <a:solidFill>
                <a:schemeClr val="tx1"/>
              </a:solidFill>
              <a:cs typeface="Arial" charset="0"/>
            </a:endParaRPr>
          </a:p>
        </p:txBody>
      </p:sp>
      <p:grpSp>
        <p:nvGrpSpPr>
          <p:cNvPr id="13" name="Group 15"/>
          <p:cNvGrpSpPr>
            <a:grpSpLocks/>
          </p:cNvGrpSpPr>
          <p:nvPr/>
        </p:nvGrpSpPr>
        <p:grpSpPr bwMode="auto">
          <a:xfrm>
            <a:off x="2538715" y="4648147"/>
            <a:ext cx="2679591" cy="994531"/>
            <a:chOff x="557" y="2363"/>
            <a:chExt cx="1411" cy="1290"/>
          </a:xfrm>
        </p:grpSpPr>
        <p:sp>
          <p:nvSpPr>
            <p:cNvPr id="14" name="AutoShape 16"/>
            <p:cNvSpPr>
              <a:spLocks noChangeArrowheads="1"/>
            </p:cNvSpPr>
            <p:nvPr/>
          </p:nvSpPr>
          <p:spPr bwMode="auto">
            <a:xfrm>
              <a:off x="576" y="2363"/>
              <a:ext cx="1392" cy="1290"/>
            </a:xfrm>
            <a:prstGeom prst="roundRect">
              <a:avLst>
                <a:gd name="adj" fmla="val 4690"/>
              </a:avLst>
            </a:prstGeom>
            <a:solidFill>
              <a:srgbClr val="92D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s-ES" altLang="es-ES" dirty="0"/>
            </a:p>
          </p:txBody>
        </p:sp>
        <p:sp>
          <p:nvSpPr>
            <p:cNvPr id="15" name="Text Box 21"/>
            <p:cNvSpPr txBox="1">
              <a:spLocks noChangeArrowheads="1"/>
            </p:cNvSpPr>
            <p:nvPr/>
          </p:nvSpPr>
          <p:spPr bwMode="auto">
            <a:xfrm>
              <a:off x="557" y="2402"/>
              <a:ext cx="1285"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s-ES" altLang="es-ES" sz="2400" b="1" i="1" dirty="0" smtClean="0">
                  <a:solidFill>
                    <a:schemeClr val="tx1">
                      <a:lumMod val="95000"/>
                      <a:lumOff val="5000"/>
                    </a:schemeClr>
                  </a:solidFill>
                  <a:latin typeface="+mn-lt"/>
                </a:rPr>
                <a:t> 6 </a:t>
              </a:r>
              <a:endParaRPr lang="es-ES" altLang="es-ES" sz="2400" b="1" i="1" dirty="0">
                <a:solidFill>
                  <a:schemeClr val="tx1">
                    <a:lumMod val="95000"/>
                    <a:lumOff val="5000"/>
                  </a:schemeClr>
                </a:solidFill>
                <a:latin typeface="+mn-lt"/>
              </a:endParaRPr>
            </a:p>
            <a:p>
              <a:pPr algn="ctr"/>
              <a:r>
                <a:rPr lang="es-ES" altLang="es-ES" sz="2400" b="1" i="1" dirty="0" smtClean="0">
                  <a:solidFill>
                    <a:schemeClr val="tx1">
                      <a:lumMod val="95000"/>
                      <a:lumOff val="5000"/>
                    </a:schemeClr>
                  </a:solidFill>
                  <a:latin typeface="+mn-lt"/>
                </a:rPr>
                <a:t>Macroprogramas</a:t>
              </a:r>
              <a:endParaRPr lang="es-ES" altLang="es-ES" sz="2400" b="1" i="1" dirty="0">
                <a:solidFill>
                  <a:schemeClr val="tx1">
                    <a:lumMod val="95000"/>
                    <a:lumOff val="5000"/>
                  </a:schemeClr>
                </a:solidFill>
                <a:latin typeface="+mn-lt"/>
              </a:endParaRPr>
            </a:p>
          </p:txBody>
        </p:sp>
      </p:grpSp>
      <p:sp>
        <p:nvSpPr>
          <p:cNvPr id="16" name="Freeform 12"/>
          <p:cNvSpPr>
            <a:spLocks/>
          </p:cNvSpPr>
          <p:nvPr/>
        </p:nvSpPr>
        <p:spPr bwMode="gray">
          <a:xfrm>
            <a:off x="3994175" y="2554912"/>
            <a:ext cx="1498894" cy="1279381"/>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C000"/>
              </a:gs>
              <a:gs pos="45000">
                <a:srgbClr val="FF7A00"/>
              </a:gs>
              <a:gs pos="70000">
                <a:srgbClr val="FF0300"/>
              </a:gs>
              <a:gs pos="100000">
                <a:srgbClr val="4D0808"/>
              </a:gs>
            </a:gsLst>
            <a:lin ang="5400000"/>
          </a:gradFill>
          <a:ln>
            <a:noFill/>
          </a:ln>
          <a:extLst/>
        </p:spPr>
        <p:txBody>
          <a:bodyPr/>
          <a:lstStyle/>
          <a:p>
            <a:endParaRPr lang="es-ES" dirty="0"/>
          </a:p>
        </p:txBody>
      </p:sp>
      <p:sp>
        <p:nvSpPr>
          <p:cNvPr id="19" name="AutoShape 5"/>
          <p:cNvSpPr>
            <a:spLocks noChangeArrowheads="1"/>
          </p:cNvSpPr>
          <p:nvPr/>
        </p:nvSpPr>
        <p:spPr bwMode="gray">
          <a:xfrm>
            <a:off x="5517604" y="2861276"/>
            <a:ext cx="1223962" cy="601663"/>
          </a:xfrm>
          <a:prstGeom prst="roundRect">
            <a:avLst>
              <a:gd name="adj" fmla="val 50000"/>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449263" eaLnBrk="1" fontAlgn="auto" hangingPunct="1">
              <a:spcBef>
                <a:spcPts val="0"/>
              </a:spcBef>
              <a:spcAft>
                <a:spcPts val="0"/>
              </a:spcAft>
              <a:defRPr/>
            </a:pPr>
            <a:r>
              <a:rPr lang="es-ES" sz="2000" b="1" kern="0" dirty="0" smtClean="0">
                <a:solidFill>
                  <a:schemeClr val="tx1"/>
                </a:solidFill>
                <a:cs typeface="Arial" charset="0"/>
              </a:rPr>
              <a:t>108</a:t>
            </a:r>
            <a:endParaRPr lang="es-ES" sz="2000" b="1" kern="0" dirty="0">
              <a:solidFill>
                <a:schemeClr val="tx1"/>
              </a:solidFill>
              <a:cs typeface="Arial" charset="0"/>
            </a:endParaRPr>
          </a:p>
        </p:txBody>
      </p:sp>
      <p:sp>
        <p:nvSpPr>
          <p:cNvPr id="20" name="AutoShape 4"/>
          <p:cNvSpPr>
            <a:spLocks noChangeArrowheads="1"/>
          </p:cNvSpPr>
          <p:nvPr/>
        </p:nvSpPr>
        <p:spPr bwMode="auto">
          <a:xfrm>
            <a:off x="5197562" y="3528681"/>
            <a:ext cx="1791368" cy="1119466"/>
          </a:xfrm>
          <a:prstGeom prst="roundRect">
            <a:avLst>
              <a:gd name="adj" fmla="val 4690"/>
            </a:avLst>
          </a:prstGeom>
          <a:solidFill>
            <a:schemeClr val="accent1">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s-ES" altLang="es-ES" dirty="0"/>
          </a:p>
        </p:txBody>
      </p:sp>
      <p:sp>
        <p:nvSpPr>
          <p:cNvPr id="21" name="Text Box 21"/>
          <p:cNvSpPr txBox="1">
            <a:spLocks noChangeArrowheads="1"/>
          </p:cNvSpPr>
          <p:nvPr/>
        </p:nvSpPr>
        <p:spPr bwMode="auto">
          <a:xfrm flipH="1">
            <a:off x="5310955" y="3656130"/>
            <a:ext cx="1547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s-ES" altLang="es-ES" sz="2400" b="1" i="1" dirty="0">
                <a:solidFill>
                  <a:schemeClr val="tx1">
                    <a:lumMod val="95000"/>
                    <a:lumOff val="5000"/>
                  </a:schemeClr>
                </a:solidFill>
                <a:latin typeface="+mn-lt"/>
              </a:rPr>
              <a:t>Impactan</a:t>
            </a:r>
          </a:p>
          <a:p>
            <a:pPr algn="ctr"/>
            <a:r>
              <a:rPr lang="es-ES" altLang="es-ES" sz="2400" b="1" i="1" dirty="0">
                <a:solidFill>
                  <a:schemeClr val="tx1">
                    <a:lumMod val="95000"/>
                    <a:lumOff val="5000"/>
                  </a:schemeClr>
                </a:solidFill>
                <a:latin typeface="+mn-lt"/>
              </a:rPr>
              <a:t> </a:t>
            </a:r>
            <a:r>
              <a:rPr lang="es-ES" altLang="es-ES" sz="2400" b="1" i="1" dirty="0" smtClean="0">
                <a:solidFill>
                  <a:schemeClr val="tx1">
                    <a:lumMod val="95000"/>
                    <a:lumOff val="5000"/>
                  </a:schemeClr>
                </a:solidFill>
                <a:latin typeface="+mn-lt"/>
              </a:rPr>
              <a:t>61</a:t>
            </a:r>
            <a:endParaRPr lang="es-ES" altLang="es-ES" sz="2400" b="1" i="1" dirty="0">
              <a:solidFill>
                <a:schemeClr val="tx1">
                  <a:lumMod val="95000"/>
                  <a:lumOff val="5000"/>
                </a:schemeClr>
              </a:solidFill>
              <a:latin typeface="+mn-lt"/>
            </a:endParaRPr>
          </a:p>
        </p:txBody>
      </p:sp>
      <p:sp>
        <p:nvSpPr>
          <p:cNvPr id="22" name="AutoShape 9"/>
          <p:cNvSpPr>
            <a:spLocks noChangeArrowheads="1"/>
          </p:cNvSpPr>
          <p:nvPr/>
        </p:nvSpPr>
        <p:spPr bwMode="gray">
          <a:xfrm>
            <a:off x="7405028" y="2306468"/>
            <a:ext cx="1388818" cy="496888"/>
          </a:xfrm>
          <a:prstGeom prst="roundRect">
            <a:avLst>
              <a:gd name="adj" fmla="val 50000"/>
            </a:avLst>
          </a:prstGeom>
          <a:solidFill>
            <a:schemeClr val="accent2"/>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ES" sz="2000" b="1" dirty="0" smtClean="0">
                <a:solidFill>
                  <a:schemeClr val="tx1"/>
                </a:solidFill>
                <a:cs typeface="Arial" charset="0"/>
              </a:rPr>
              <a:t>56%</a:t>
            </a:r>
            <a:endParaRPr lang="es-ES" sz="2000" b="1" dirty="0">
              <a:solidFill>
                <a:schemeClr val="tx1"/>
              </a:solidFill>
              <a:cs typeface="Arial" charset="0"/>
            </a:endParaRPr>
          </a:p>
        </p:txBody>
      </p:sp>
      <p:sp>
        <p:nvSpPr>
          <p:cNvPr id="24" name="Freeform 12"/>
          <p:cNvSpPr>
            <a:spLocks/>
          </p:cNvSpPr>
          <p:nvPr/>
        </p:nvSpPr>
        <p:spPr bwMode="gray">
          <a:xfrm>
            <a:off x="6590234" y="2235801"/>
            <a:ext cx="802412" cy="703262"/>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F200"/>
              </a:gs>
              <a:gs pos="45000">
                <a:srgbClr val="FF7A00"/>
              </a:gs>
              <a:gs pos="70000">
                <a:srgbClr val="FF0300"/>
              </a:gs>
              <a:gs pos="100000">
                <a:srgbClr val="4D0808"/>
              </a:gs>
            </a:gsLst>
            <a:lin ang="5400000"/>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s-ES" dirty="0"/>
          </a:p>
        </p:txBody>
      </p:sp>
      <p:sp>
        <p:nvSpPr>
          <p:cNvPr id="25" name="AutoShape 8"/>
          <p:cNvSpPr>
            <a:spLocks noChangeArrowheads="1"/>
          </p:cNvSpPr>
          <p:nvPr/>
        </p:nvSpPr>
        <p:spPr bwMode="auto">
          <a:xfrm>
            <a:off x="7131458" y="3242923"/>
            <a:ext cx="2871383" cy="1165008"/>
          </a:xfrm>
          <a:prstGeom prst="roundRect">
            <a:avLst>
              <a:gd name="adj" fmla="val 4690"/>
            </a:avLst>
          </a:prstGeom>
          <a:solidFill>
            <a:srgbClr val="0070C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s-ES" altLang="es-ES" dirty="0"/>
          </a:p>
        </p:txBody>
      </p:sp>
      <p:sp>
        <p:nvSpPr>
          <p:cNvPr id="26" name="Flecha abajo 25"/>
          <p:cNvSpPr/>
          <p:nvPr/>
        </p:nvSpPr>
        <p:spPr>
          <a:xfrm>
            <a:off x="8159264" y="2816244"/>
            <a:ext cx="253670" cy="426679"/>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utoShape 8"/>
          <p:cNvSpPr>
            <a:spLocks noChangeArrowheads="1"/>
          </p:cNvSpPr>
          <p:nvPr/>
        </p:nvSpPr>
        <p:spPr bwMode="auto">
          <a:xfrm>
            <a:off x="7131458" y="5761028"/>
            <a:ext cx="2871383" cy="1030791"/>
          </a:xfrm>
          <a:prstGeom prst="roundRect">
            <a:avLst>
              <a:gd name="adj" fmla="val 4690"/>
            </a:avLst>
          </a:prstGeom>
          <a:solidFill>
            <a:schemeClr val="accent6"/>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s-ES" altLang="es-ES" b="1" i="1" dirty="0" err="1">
                <a:solidFill>
                  <a:schemeClr val="tx1">
                    <a:lumMod val="95000"/>
                    <a:lumOff val="5000"/>
                  </a:schemeClr>
                </a:solidFill>
              </a:rPr>
              <a:t>Macroprograma</a:t>
            </a:r>
            <a:r>
              <a:rPr lang="es-ES" altLang="es-ES" b="1" i="1" dirty="0">
                <a:solidFill>
                  <a:schemeClr val="tx1">
                    <a:lumMod val="95000"/>
                    <a:lumOff val="5000"/>
                  </a:schemeClr>
                </a:solidFill>
              </a:rPr>
              <a:t> V</a:t>
            </a:r>
          </a:p>
          <a:p>
            <a:pPr algn="ctr"/>
            <a:r>
              <a:rPr lang="es-ES" altLang="es-ES" b="1" i="1" dirty="0" smtClean="0">
                <a:solidFill>
                  <a:schemeClr val="tx1">
                    <a:lumMod val="95000"/>
                    <a:lumOff val="5000"/>
                  </a:schemeClr>
                </a:solidFill>
              </a:rPr>
              <a:t>Recursos Naturales y </a:t>
            </a:r>
          </a:p>
          <a:p>
            <a:pPr algn="ctr"/>
            <a:r>
              <a:rPr lang="es-ES" altLang="es-ES" b="1" i="1" dirty="0" smtClean="0">
                <a:solidFill>
                  <a:schemeClr val="tx1">
                    <a:lumMod val="95000"/>
                    <a:lumOff val="5000"/>
                  </a:schemeClr>
                </a:solidFill>
              </a:rPr>
              <a:t>Medio Ambiente</a:t>
            </a:r>
            <a:endParaRPr lang="es-ES" altLang="es-ES" b="1" i="1" dirty="0">
              <a:solidFill>
                <a:schemeClr val="tx1">
                  <a:lumMod val="95000"/>
                  <a:lumOff val="5000"/>
                </a:schemeClr>
              </a:solidFill>
            </a:endParaRPr>
          </a:p>
          <a:p>
            <a:pPr algn="ctr"/>
            <a:r>
              <a:rPr lang="es-ES" altLang="es-ES" b="1" i="1" dirty="0" smtClean="0">
                <a:solidFill>
                  <a:schemeClr val="tx1">
                    <a:lumMod val="95000"/>
                    <a:lumOff val="5000"/>
                  </a:schemeClr>
                </a:solidFill>
              </a:rPr>
              <a:t>(60% PE</a:t>
            </a:r>
            <a:r>
              <a:rPr lang="es-ES" altLang="es-ES" b="1" i="1" dirty="0">
                <a:solidFill>
                  <a:schemeClr val="tx1">
                    <a:lumMod val="95000"/>
                    <a:lumOff val="5000"/>
                  </a:schemeClr>
                </a:solidFill>
              </a:rPr>
              <a:t>)</a:t>
            </a:r>
            <a:endParaRPr lang="es-ES" altLang="es-ES" sz="2000" b="1" i="1" dirty="0">
              <a:solidFill>
                <a:schemeClr val="tx1">
                  <a:lumMod val="95000"/>
                  <a:lumOff val="5000"/>
                </a:schemeClr>
              </a:solidFill>
            </a:endParaRPr>
          </a:p>
        </p:txBody>
      </p:sp>
      <p:sp>
        <p:nvSpPr>
          <p:cNvPr id="30" name="Text Box 21"/>
          <p:cNvSpPr txBox="1">
            <a:spLocks noChangeArrowheads="1"/>
          </p:cNvSpPr>
          <p:nvPr/>
        </p:nvSpPr>
        <p:spPr bwMode="auto">
          <a:xfrm flipH="1">
            <a:off x="7388958" y="3447177"/>
            <a:ext cx="23244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s-ES" altLang="es-ES" sz="1800" b="1" i="1" dirty="0" err="1" smtClean="0">
                <a:solidFill>
                  <a:schemeClr val="tx1">
                    <a:lumMod val="95000"/>
                    <a:lumOff val="5000"/>
                  </a:schemeClr>
                </a:solidFill>
                <a:latin typeface="+mn-lt"/>
              </a:rPr>
              <a:t>Macroprograma</a:t>
            </a:r>
            <a:r>
              <a:rPr lang="es-ES" altLang="es-ES" sz="1800" b="1" i="1" dirty="0" smtClean="0">
                <a:solidFill>
                  <a:schemeClr val="tx1">
                    <a:lumMod val="95000"/>
                    <a:lumOff val="5000"/>
                  </a:schemeClr>
                </a:solidFill>
                <a:latin typeface="+mn-lt"/>
              </a:rPr>
              <a:t> III</a:t>
            </a:r>
            <a:endParaRPr lang="es-ES" altLang="es-ES" sz="1800" b="1" i="1" dirty="0">
              <a:solidFill>
                <a:schemeClr val="tx1">
                  <a:lumMod val="95000"/>
                  <a:lumOff val="5000"/>
                </a:schemeClr>
              </a:solidFill>
              <a:latin typeface="+mn-lt"/>
            </a:endParaRPr>
          </a:p>
          <a:p>
            <a:pPr algn="ctr"/>
            <a:r>
              <a:rPr lang="es-ES" altLang="es-ES" sz="1800" b="1" i="1" dirty="0">
                <a:solidFill>
                  <a:schemeClr val="tx1">
                    <a:lumMod val="95000"/>
                    <a:lumOff val="5000"/>
                  </a:schemeClr>
                </a:solidFill>
                <a:latin typeface="+mn-lt"/>
              </a:rPr>
              <a:t> </a:t>
            </a:r>
            <a:r>
              <a:rPr lang="es-ES" altLang="es-ES" sz="1800" b="1" i="1" dirty="0" smtClean="0">
                <a:solidFill>
                  <a:schemeClr val="tx1">
                    <a:lumMod val="95000"/>
                    <a:lumOff val="5000"/>
                  </a:schemeClr>
                </a:solidFill>
                <a:latin typeface="+mn-lt"/>
              </a:rPr>
              <a:t>Infraestructura</a:t>
            </a:r>
          </a:p>
          <a:p>
            <a:pPr algn="ctr"/>
            <a:r>
              <a:rPr lang="es-ES" altLang="es-ES" sz="1800" b="1" i="1" dirty="0" smtClean="0">
                <a:solidFill>
                  <a:schemeClr val="tx1">
                    <a:lumMod val="95000"/>
                    <a:lumOff val="5000"/>
                  </a:schemeClr>
                </a:solidFill>
                <a:latin typeface="+mn-lt"/>
              </a:rPr>
              <a:t>(79% PE)</a:t>
            </a:r>
            <a:endParaRPr lang="es-ES" altLang="es-ES" sz="1800" b="1" i="1" dirty="0">
              <a:solidFill>
                <a:schemeClr val="tx1">
                  <a:lumMod val="95000"/>
                  <a:lumOff val="5000"/>
                </a:schemeClr>
              </a:solidFill>
              <a:latin typeface="+mn-lt"/>
            </a:endParaRPr>
          </a:p>
        </p:txBody>
      </p:sp>
      <p:sp>
        <p:nvSpPr>
          <p:cNvPr id="31" name="AutoShape 8"/>
          <p:cNvSpPr>
            <a:spLocks noChangeArrowheads="1"/>
          </p:cNvSpPr>
          <p:nvPr/>
        </p:nvSpPr>
        <p:spPr bwMode="auto">
          <a:xfrm>
            <a:off x="7131459" y="4476523"/>
            <a:ext cx="2871383" cy="1234758"/>
          </a:xfrm>
          <a:prstGeom prst="roundRect">
            <a:avLst>
              <a:gd name="adj" fmla="val 469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s-ES" altLang="es-ES" dirty="0"/>
          </a:p>
        </p:txBody>
      </p:sp>
      <p:sp>
        <p:nvSpPr>
          <p:cNvPr id="32" name="Text Box 21"/>
          <p:cNvSpPr txBox="1">
            <a:spLocks noChangeArrowheads="1"/>
          </p:cNvSpPr>
          <p:nvPr/>
        </p:nvSpPr>
        <p:spPr bwMode="auto">
          <a:xfrm flipH="1">
            <a:off x="7149966" y="4465603"/>
            <a:ext cx="2766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s-ES" altLang="es-ES" sz="1800" b="1" i="1" dirty="0" err="1" smtClean="0">
                <a:solidFill>
                  <a:schemeClr val="tx1">
                    <a:lumMod val="95000"/>
                    <a:lumOff val="5000"/>
                  </a:schemeClr>
                </a:solidFill>
                <a:latin typeface="+mn-lt"/>
              </a:rPr>
              <a:t>Macroprograma</a:t>
            </a:r>
            <a:r>
              <a:rPr lang="es-ES" altLang="es-ES" sz="1800" b="1" i="1" dirty="0" smtClean="0">
                <a:solidFill>
                  <a:schemeClr val="tx1">
                    <a:lumMod val="95000"/>
                    <a:lumOff val="5000"/>
                  </a:schemeClr>
                </a:solidFill>
                <a:latin typeface="+mn-lt"/>
              </a:rPr>
              <a:t> II</a:t>
            </a:r>
            <a:endParaRPr lang="es-ES" altLang="es-ES" sz="1800" b="1" i="1" dirty="0">
              <a:solidFill>
                <a:schemeClr val="tx1">
                  <a:lumMod val="95000"/>
                  <a:lumOff val="5000"/>
                </a:schemeClr>
              </a:solidFill>
              <a:latin typeface="+mn-lt"/>
            </a:endParaRPr>
          </a:p>
          <a:p>
            <a:pPr algn="ctr"/>
            <a:r>
              <a:rPr lang="es-ES" altLang="es-ES" sz="1800" b="1" i="1" dirty="0" smtClean="0">
                <a:solidFill>
                  <a:schemeClr val="tx1">
                    <a:lumMod val="95000"/>
                    <a:lumOff val="5000"/>
                  </a:schemeClr>
                </a:solidFill>
                <a:latin typeface="+mn-lt"/>
              </a:rPr>
              <a:t>Transformación productiva e Inserción Internacional</a:t>
            </a:r>
          </a:p>
          <a:p>
            <a:pPr algn="ctr"/>
            <a:r>
              <a:rPr lang="es-ES" altLang="es-ES" sz="1800" b="1" i="1" dirty="0" smtClean="0">
                <a:solidFill>
                  <a:schemeClr val="tx1">
                    <a:lumMod val="95000"/>
                    <a:lumOff val="5000"/>
                  </a:schemeClr>
                </a:solidFill>
                <a:latin typeface="+mn-lt"/>
              </a:rPr>
              <a:t>(72% PE)</a:t>
            </a:r>
            <a:endParaRPr lang="es-ES" altLang="es-ES" sz="1800" b="1" i="1" dirty="0">
              <a:solidFill>
                <a:schemeClr val="tx1">
                  <a:lumMod val="95000"/>
                  <a:lumOff val="5000"/>
                </a:schemeClr>
              </a:solidFill>
              <a:latin typeface="+mn-lt"/>
            </a:endParaRPr>
          </a:p>
        </p:txBody>
      </p:sp>
      <p:cxnSp>
        <p:nvCxnSpPr>
          <p:cNvPr id="33" name="Conector recto de flecha 32"/>
          <p:cNvCxnSpPr/>
          <p:nvPr/>
        </p:nvCxnSpPr>
        <p:spPr>
          <a:xfrm flipV="1">
            <a:off x="10017350" y="3834293"/>
            <a:ext cx="242991" cy="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 Box 21"/>
          <p:cNvSpPr txBox="1">
            <a:spLocks noChangeArrowheads="1"/>
          </p:cNvSpPr>
          <p:nvPr/>
        </p:nvSpPr>
        <p:spPr bwMode="auto">
          <a:xfrm>
            <a:off x="10260341" y="3303148"/>
            <a:ext cx="185545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s-419" sz="1400" b="1" dirty="0">
                <a:effectLst>
                  <a:outerShdw blurRad="38100" dist="38100" dir="2700000" algn="tl">
                    <a:srgbClr val="000000">
                      <a:alpha val="43137"/>
                    </a:srgbClr>
                  </a:outerShdw>
                </a:effectLst>
              </a:rPr>
              <a:t>3.5.1</a:t>
            </a:r>
            <a:r>
              <a:rPr lang="es-419" sz="1400" dirty="0"/>
              <a:t>-Captación y diversificación de fuentes financieras para el desarrollo de la infraestructura.</a:t>
            </a:r>
            <a:endParaRPr lang="es-ES" sz="1400" dirty="0"/>
          </a:p>
        </p:txBody>
      </p:sp>
      <p:cxnSp>
        <p:nvCxnSpPr>
          <p:cNvPr id="35" name="Conector recto de flecha 34"/>
          <p:cNvCxnSpPr/>
          <p:nvPr/>
        </p:nvCxnSpPr>
        <p:spPr>
          <a:xfrm flipV="1">
            <a:off x="10048254" y="5145412"/>
            <a:ext cx="242991" cy="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V="1">
            <a:off x="10048254" y="6276423"/>
            <a:ext cx="242991" cy="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 Box 21"/>
          <p:cNvSpPr txBox="1">
            <a:spLocks noChangeArrowheads="1"/>
          </p:cNvSpPr>
          <p:nvPr/>
        </p:nvSpPr>
        <p:spPr bwMode="auto">
          <a:xfrm>
            <a:off x="10291245" y="4711825"/>
            <a:ext cx="18245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s-419" sz="1400" b="1" dirty="0">
                <a:effectLst>
                  <a:outerShdw blurRad="38100" dist="38100" dir="2700000" algn="tl">
                    <a:srgbClr val="000000">
                      <a:alpha val="43137"/>
                    </a:srgbClr>
                  </a:outerShdw>
                </a:effectLst>
              </a:rPr>
              <a:t>2.6.1</a:t>
            </a:r>
            <a:r>
              <a:rPr lang="es-419" sz="1400" dirty="0"/>
              <a:t>-Estrategia de financiamiento para la transformación productiva.</a:t>
            </a:r>
            <a:endParaRPr lang="es-ES" sz="1400" dirty="0"/>
          </a:p>
        </p:txBody>
      </p:sp>
      <p:sp>
        <p:nvSpPr>
          <p:cNvPr id="39" name="Text Box 21"/>
          <p:cNvSpPr txBox="1">
            <a:spLocks noChangeArrowheads="1"/>
          </p:cNvSpPr>
          <p:nvPr/>
        </p:nvSpPr>
        <p:spPr bwMode="auto">
          <a:xfrm>
            <a:off x="10291246" y="5837712"/>
            <a:ext cx="19007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s-419" sz="1400" b="1" dirty="0">
                <a:effectLst>
                  <a:outerShdw blurRad="38100" dist="38100" dir="2700000" algn="tl">
                    <a:srgbClr val="000000">
                      <a:alpha val="43137"/>
                    </a:srgbClr>
                  </a:outerShdw>
                </a:effectLst>
              </a:rPr>
              <a:t>5.1.6</a:t>
            </a:r>
            <a:r>
              <a:rPr lang="es-419" sz="1400" dirty="0"/>
              <a:t>- Sostenibilidad financiera del desarrollo </a:t>
            </a:r>
            <a:r>
              <a:rPr lang="es-419" sz="1400" dirty="0" smtClean="0"/>
              <a:t>ambiental.</a:t>
            </a:r>
            <a:endParaRPr lang="es-ES" sz="1400" dirty="0"/>
          </a:p>
        </p:txBody>
      </p:sp>
      <p:sp>
        <p:nvSpPr>
          <p:cNvPr id="40" name="Elipse 39">
            <a:extLst>
              <a:ext uri="{FF2B5EF4-FFF2-40B4-BE49-F238E27FC236}">
                <a16:creationId xmlns:a16="http://schemas.microsoft.com/office/drawing/2014/main" id="{4E5D74CB-79C5-4B27-8C47-24B4E5A33CFC}"/>
              </a:ext>
            </a:extLst>
          </p:cNvPr>
          <p:cNvSpPr/>
          <p:nvPr/>
        </p:nvSpPr>
        <p:spPr>
          <a:xfrm>
            <a:off x="10336658" y="3004458"/>
            <a:ext cx="334662" cy="12111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pic>
        <p:nvPicPr>
          <p:cNvPr id="3" name="Imagen 2"/>
          <p:cNvPicPr>
            <a:picLocks noChangeAspect="1"/>
          </p:cNvPicPr>
          <p:nvPr/>
        </p:nvPicPr>
        <p:blipFill>
          <a:blip r:embed="rId8"/>
          <a:stretch>
            <a:fillRect/>
          </a:stretch>
        </p:blipFill>
        <p:spPr>
          <a:xfrm>
            <a:off x="9225015" y="5342850"/>
            <a:ext cx="407471" cy="348809"/>
          </a:xfrm>
          <a:prstGeom prst="rect">
            <a:avLst/>
          </a:prstGeom>
        </p:spPr>
      </p:pic>
      <p:pic>
        <p:nvPicPr>
          <p:cNvPr id="4" name="Imagen 3"/>
          <p:cNvPicPr>
            <a:picLocks noChangeAspect="1"/>
          </p:cNvPicPr>
          <p:nvPr/>
        </p:nvPicPr>
        <p:blipFill>
          <a:blip r:embed="rId9"/>
          <a:stretch>
            <a:fillRect/>
          </a:stretch>
        </p:blipFill>
        <p:spPr>
          <a:xfrm>
            <a:off x="9380563" y="3939632"/>
            <a:ext cx="378766" cy="362298"/>
          </a:xfrm>
          <a:prstGeom prst="rect">
            <a:avLst/>
          </a:prstGeom>
        </p:spPr>
      </p:pic>
      <p:pic>
        <p:nvPicPr>
          <p:cNvPr id="5" name="Imagen 4"/>
          <p:cNvPicPr>
            <a:picLocks noChangeAspect="1"/>
          </p:cNvPicPr>
          <p:nvPr/>
        </p:nvPicPr>
        <p:blipFill>
          <a:blip r:embed="rId10"/>
          <a:stretch>
            <a:fillRect/>
          </a:stretch>
        </p:blipFill>
        <p:spPr>
          <a:xfrm>
            <a:off x="9408874" y="6336795"/>
            <a:ext cx="353599" cy="335309"/>
          </a:xfrm>
          <a:prstGeom prst="rect">
            <a:avLst/>
          </a:prstGeom>
        </p:spPr>
      </p:pic>
    </p:spTree>
    <p:extLst>
      <p:ext uri="{BB962C8B-B14F-4D97-AF65-F5344CB8AC3E}">
        <p14:creationId xmlns:p14="http://schemas.microsoft.com/office/powerpoint/2010/main" val="165710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14299</TotalTime>
  <Words>4298</Words>
  <Application>Microsoft Office PowerPoint</Application>
  <PresentationFormat>Panorámica</PresentationFormat>
  <Paragraphs>329</Paragraphs>
  <Slides>22</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Arial</vt:lpstr>
      <vt:lpstr>Calibri</vt:lpstr>
      <vt:lpstr>Calibri Light</vt:lpstr>
      <vt:lpstr>Franklin Gothic Book</vt:lpstr>
      <vt:lpstr>Rockwell</vt:lpstr>
      <vt:lpstr>Symbol</vt:lpstr>
      <vt:lpstr>Tahoma</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Empresas</dc:title>
  <dc:creator>leonel iriarte navarro</dc:creator>
  <cp:lastModifiedBy>user</cp:lastModifiedBy>
  <cp:revision>1514</cp:revision>
  <cp:lastPrinted>2023-09-25T16:28:28Z</cp:lastPrinted>
  <dcterms:created xsi:type="dcterms:W3CDTF">2020-08-21T01:07:56Z</dcterms:created>
  <dcterms:modified xsi:type="dcterms:W3CDTF">2025-11-20T21:13:53Z</dcterms:modified>
</cp:coreProperties>
</file>