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9.jpg" ContentType="image/jpe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61" r:id="rId2"/>
    <p:sldId id="262" r:id="rId3"/>
    <p:sldId id="276" r:id="rId4"/>
    <p:sldId id="278" r:id="rId5"/>
    <p:sldId id="280" r:id="rId6"/>
    <p:sldId id="282" r:id="rId7"/>
    <p:sldId id="279" r:id="rId8"/>
    <p:sldId id="281" r:id="rId9"/>
    <p:sldId id="275" r:id="rId10"/>
    <p:sldId id="284" r:id="rId11"/>
    <p:sldId id="287" r:id="rId12"/>
    <p:sldId id="295" r:id="rId13"/>
    <p:sldId id="296" r:id="rId14"/>
    <p:sldId id="289" r:id="rId15"/>
    <p:sldId id="290" r:id="rId16"/>
    <p:sldId id="291" r:id="rId17"/>
    <p:sldId id="292" r:id="rId18"/>
    <p:sldId id="293" r:id="rId19"/>
    <p:sldId id="297" r:id="rId20"/>
  </p:sldIdLst>
  <p:sldSz cx="9144000" cy="5143500" type="screen16x9"/>
  <p:notesSz cx="6858000" cy="9144000"/>
  <p:embeddedFontLst>
    <p:embeddedFont>
      <p:font typeface="Inter" panose="02000503000000020004" pitchFamily="2" charset="0"/>
      <p:regular r:id="rId22"/>
      <p:bold r:id="rId23"/>
      <p:italic r:id="rId24"/>
      <p:boldItalic r:id="rId25"/>
    </p:embeddedFont>
    <p:embeddedFont>
      <p:font typeface="Poppins" pitchFamily="2" charset="77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05"/>
    <p:restoredTop sz="94614"/>
  </p:normalViewPr>
  <p:slideViewPr>
    <p:cSldViewPr snapToGrid="0">
      <p:cViewPr>
        <p:scale>
          <a:sx n="150" d="100"/>
          <a:sy n="150" d="100"/>
        </p:scale>
        <p:origin x="352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bc8d9e9c4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bc8d9e9c4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AED4E2A-DF5E-AC8C-3691-C350B9A99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D5BEF92B-70C8-9C7B-B4F3-0F457057651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90F0583E-73D8-5306-2C1B-82B147F718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129824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F41A39CD-B719-7947-9DEE-53EC773800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3340130D-A55E-C0E6-F403-5452113AB74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6DF464B1-601F-0982-8A85-A1A16C534B6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46735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15F19993-5394-2B54-BABA-0B941E2C5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AC202164-3D63-9B2B-9E3E-09601B0D429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DF7FD17D-F126-FF58-021C-DFAD7C7A8B4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87375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E97A9D80-D987-6D29-7386-2735BD3AC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6E9E7845-B15B-2FF2-F6ED-8D843B3D9BB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FBD32018-6869-1625-4591-3A1EC725C7C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10896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3429A5A0-7B8D-E0F2-6363-0B737727A4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196E88F1-E900-9D03-88B5-189B920F51B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2037B9C8-EEA9-607D-9420-D87D4B8EBDB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20078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8ACDDB42-8022-B26A-9E95-206DA8221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0AF526BC-F650-2A9A-896F-B136AC097BF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376FD061-33DB-580A-9E0A-365D3EA0F40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719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432AE646-55C8-8662-D820-26C9308B3E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76DF8360-C4B7-0A23-17B7-CF01261170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4A8055B7-A824-5498-2F1F-30C9A17185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587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>
          <a:extLst>
            <a:ext uri="{FF2B5EF4-FFF2-40B4-BE49-F238E27FC236}">
              <a16:creationId xmlns:a16="http://schemas.microsoft.com/office/drawing/2014/main" id="{FCB08E16-3770-116C-C42B-B12F6B1930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7bc8d9e9c4_0_50:notes">
            <a:extLst>
              <a:ext uri="{FF2B5EF4-FFF2-40B4-BE49-F238E27FC236}">
                <a16:creationId xmlns:a16="http://schemas.microsoft.com/office/drawing/2014/main" id="{1787EFC7-1893-BE1E-37DB-4CC46E74188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7bc8d9e9c4_0_50:notes">
            <a:extLst>
              <a:ext uri="{FF2B5EF4-FFF2-40B4-BE49-F238E27FC236}">
                <a16:creationId xmlns:a16="http://schemas.microsoft.com/office/drawing/2014/main" id="{B551F53A-4389-C6FC-3224-178B84E5453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184308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>
          <a:extLst>
            <a:ext uri="{FF2B5EF4-FFF2-40B4-BE49-F238E27FC236}">
              <a16:creationId xmlns:a16="http://schemas.microsoft.com/office/drawing/2014/main" id="{A25FD260-B563-5CBE-88D8-AB4A9FDD2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7bc8d9e9c4_0_38:notes">
            <a:extLst>
              <a:ext uri="{FF2B5EF4-FFF2-40B4-BE49-F238E27FC236}">
                <a16:creationId xmlns:a16="http://schemas.microsoft.com/office/drawing/2014/main" id="{237DEB97-5800-7B8F-E727-1CD0B705C9E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7bc8d9e9c4_0_38:notes">
            <a:extLst>
              <a:ext uri="{FF2B5EF4-FFF2-40B4-BE49-F238E27FC236}">
                <a16:creationId xmlns:a16="http://schemas.microsoft.com/office/drawing/2014/main" id="{797E948F-5696-6D03-4A5F-265A99DFD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729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CFF71348-0285-A889-0D5B-E37E28B503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76D41052-4EA2-0C29-4513-C1A5F24937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CF0E530F-5483-6B1B-6BD7-6857856DE2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3442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4B552B5-4634-CF05-9333-ED629A74D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DE9873C4-DD08-3138-659D-38E0030ABE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B487A94A-984C-509F-5254-AD70F3A3BF4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86313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847765CC-05CA-AF7A-EFE4-C4F1256BC8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2AA937A8-BDFD-9B18-5DEF-93A7ADF2367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78B60560-A088-52AB-28C3-53C22D62F37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7200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9239A110-AA7A-A19D-299A-22F4DEFF4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BE2BB2B6-238D-31CB-C4A8-CF645A44D5A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30E66306-1A8D-8D94-9C09-D042385D22B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7719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33CAF508-F88C-C130-373E-AACD01846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F7BA0E20-6010-D176-BAC7-DE8290B6138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4A31D4ED-8258-3FCA-C039-0BE7B4AE53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261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7D81AEE4-73C9-3374-7ABB-1D30315956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8FF6AC5B-8195-8D5E-D5A0-80630DD9C0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4A3C0BC5-1A9E-7E05-5BEC-69D3C84E16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1478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>
          <a:extLst>
            <a:ext uri="{FF2B5EF4-FFF2-40B4-BE49-F238E27FC236}">
              <a16:creationId xmlns:a16="http://schemas.microsoft.com/office/drawing/2014/main" id="{E7357181-E56E-A24C-E82C-570B910A44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bc8d9e9c4_0_42:notes">
            <a:extLst>
              <a:ext uri="{FF2B5EF4-FFF2-40B4-BE49-F238E27FC236}">
                <a16:creationId xmlns:a16="http://schemas.microsoft.com/office/drawing/2014/main" id="{84E016ED-C408-4856-AC8D-2CAAAB8F101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bc8d9e9c4_0_42:notes">
            <a:extLst>
              <a:ext uri="{FF2B5EF4-FFF2-40B4-BE49-F238E27FC236}">
                <a16:creationId xmlns:a16="http://schemas.microsoft.com/office/drawing/2014/main" id="{0AB5127B-2E67-57A3-E7D6-37D03F9F6A7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264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041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/>
        </p:nvSpPr>
        <p:spPr>
          <a:xfrm>
            <a:off x="1448436" y="750724"/>
            <a:ext cx="6417097" cy="2154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3200" b="1" dirty="0">
                <a:solidFill>
                  <a:schemeClr val="dk2"/>
                </a:solidFill>
                <a:latin typeface="Inter"/>
                <a:ea typeface="Inter"/>
                <a:cs typeface="Inter"/>
                <a:sym typeface="Inter"/>
              </a:rPr>
              <a:t>Programas públicos de apoyo al alquiler social: ¿son una alternativa para zonas centrales y patrimoniales? </a:t>
            </a:r>
          </a:p>
        </p:txBody>
      </p:sp>
      <p:pic>
        <p:nvPicPr>
          <p:cNvPr id="2" name="Google Shape;103;p19" title="Logo-pt-br.png">
            <a:extLst>
              <a:ext uri="{FF2B5EF4-FFF2-40B4-BE49-F238E27FC236}">
                <a16:creationId xmlns:a16="http://schemas.microsoft.com/office/drawing/2014/main" id="{AB7DE1C8-35AB-F362-5321-705DBF03583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84" y="3744458"/>
            <a:ext cx="2100791" cy="4048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0;p19">
            <a:extLst>
              <a:ext uri="{FF2B5EF4-FFF2-40B4-BE49-F238E27FC236}">
                <a16:creationId xmlns:a16="http://schemas.microsoft.com/office/drawing/2014/main" id="{EE449E56-A997-C8E9-79B4-B8A92EB3D92D}"/>
              </a:ext>
            </a:extLst>
          </p:cNvPr>
          <p:cNvSpPr txBox="1">
            <a:spLocks/>
          </p:cNvSpPr>
          <p:nvPr/>
        </p:nvSpPr>
        <p:spPr>
          <a:xfrm>
            <a:off x="5187359" y="3331109"/>
            <a:ext cx="33066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Claudia Acosta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5D55911-062C-3DFA-4F54-779A6D71C15A}"/>
              </a:ext>
            </a:extLst>
          </p:cNvPr>
          <p:cNvSpPr txBox="1"/>
          <p:nvPr/>
        </p:nvSpPr>
        <p:spPr>
          <a:xfrm>
            <a:off x="5672840" y="41492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</a:t>
            </a:r>
            <a:r>
              <a:rPr lang="pt-BR" dirty="0" err="1"/>
              <a:t>fgvcidades.fgv.br</a:t>
            </a:r>
            <a:r>
              <a:rPr lang="pt-BR" dirty="0"/>
              <a:t>/</a:t>
            </a: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4B2D369A-11AD-6686-218A-F62E17AFF2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51" y="3860794"/>
            <a:ext cx="889317" cy="88931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B3859E66-15AD-2F9A-0CEC-19CE8E669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3A7C8ADE-FF91-8B98-3301-297286D290A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25" y="275339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noProof="0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El alquiler y </a:t>
            </a:r>
            <a:r>
              <a:rPr lang="es-ES_tradnl" b="1" noProof="0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política pública </a:t>
            </a: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A4F8D400-2553-BD1E-5174-4526D9B5E54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9625" y="897946"/>
            <a:ext cx="6990900" cy="38476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Región - P</a:t>
            </a:r>
            <a:r>
              <a:rPr lang="es-ES_tradnl" sz="1600" noProof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rogramas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s-ES_tradnl" sz="1600" u="sng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apoyo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financiero a beneficiarios para cubrir costos habitacionales –en alquiler-. En Brasil: </a:t>
            </a:r>
            <a:endParaRPr lang="es-ES_tradnl" sz="16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Urgencia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social, riesgo/desastre, obra pública.. Dos décadas de emergencia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Programas municipales (a veces provinciales)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Vinculados o no a Programas de vivienda social propia (nueva)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Poco seguimiento a la vivienda y al programa (M&amp;E)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b="1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Desvinculado</a:t>
            </a:r>
            <a:r>
              <a:rPr lang="es-ES_tradnl" sz="16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 de objetivos </a:t>
            </a:r>
            <a:r>
              <a:rPr lang="es-ES_tradnl" sz="1600" u="sng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territoriales, de gestión del patrimonio </a:t>
            </a:r>
            <a:r>
              <a:rPr lang="es-ES_tradnl" sz="1600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(público y privado ) y de los </a:t>
            </a:r>
            <a:r>
              <a:rPr lang="es-ES_tradnl" sz="1600" u="sng" dirty="0">
                <a:solidFill>
                  <a:schemeClr val="dk1"/>
                </a:solidFill>
                <a:latin typeface="Poppins"/>
                <a:cs typeface="Poppins"/>
                <a:sym typeface="Poppins"/>
              </a:rPr>
              <a:t>mercados de suelo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CBD8DABC-9F0E-9B93-3C7C-2E97D9FA654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F7CAB8A5-5946-FDCA-AB4A-0F173675D14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>
            <a:extLst>
              <a:ext uri="{FF2B5EF4-FFF2-40B4-BE49-F238E27FC236}">
                <a16:creationId xmlns:a16="http://schemas.microsoft.com/office/drawing/2014/main" id="{61D577C2-BFAC-32A6-55D5-F380D657CFEC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21339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7235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9056DA66-10B3-8B17-3E90-6649EF5AE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080A274A-33C4-B55B-D2DE-B46C12A9C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5172" y="911988"/>
            <a:ext cx="5492312" cy="3834548"/>
          </a:xfrm>
          <a:prstGeom prst="rect">
            <a:avLst/>
          </a:prstGeom>
        </p:spPr>
      </p:pic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691ACDBF-6E48-3090-1311-680F459FAD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700" y="90816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FGV Cidades – Consorcio Intermunicipal </a:t>
            </a:r>
            <a:r>
              <a:rPr lang="pt-BR" sz="1800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del</a:t>
            </a:r>
            <a:r>
              <a:rPr lang="pt-BR" sz="1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ABC paulista Objeto: Programas de </a:t>
            </a:r>
            <a:r>
              <a:rPr lang="pt-BR" sz="1800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apoyo</a:t>
            </a:r>
            <a:r>
              <a:rPr lang="pt-BR" sz="1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sz="1800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financero</a:t>
            </a:r>
            <a:r>
              <a:rPr lang="pt-BR" sz="1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pt-BR" sz="1800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alquiler</a:t>
            </a:r>
            <a:r>
              <a:rPr lang="pt-BR" sz="1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  	</a:t>
            </a:r>
            <a:endParaRPr sz="1800" b="1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0" name="Google Shape;110;p20">
            <a:extLst>
              <a:ext uri="{FF2B5EF4-FFF2-40B4-BE49-F238E27FC236}">
                <a16:creationId xmlns:a16="http://schemas.microsoft.com/office/drawing/2014/main" id="{52C3B2C9-0A81-22E1-4B5D-F1BEECEB74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27604" y="891804"/>
            <a:ext cx="3239424" cy="3896664"/>
          </a:xfrm>
          <a:prstGeom prst="rect">
            <a:avLst/>
          </a:prstGeom>
          <a:solidFill>
            <a:schemeClr val="accent1">
              <a:lumMod val="75000"/>
              <a:alpha val="21086"/>
            </a:schemeClr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800" b="1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Objetivos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Analizar y proponer alternativas de política pública 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 partir de los programas de apoyo al 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alquiler 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Familias</a:t>
            </a:r>
          </a:p>
          <a:p>
            <a:pPr marL="285750" lvl="0" indent="-285750" algn="l" rtl="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Gestión pública </a:t>
            </a: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E785DC54-84E8-62FC-4FBA-B60ECAADDBF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7E3F22D9-30A9-E6FB-93FB-308AC6D43DD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3126" y="4769614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Pentágono Regular 7">
            <a:extLst>
              <a:ext uri="{FF2B5EF4-FFF2-40B4-BE49-F238E27FC236}">
                <a16:creationId xmlns:a16="http://schemas.microsoft.com/office/drawing/2014/main" id="{ECEBB194-F320-81DB-5D08-1956E658B74C}"/>
              </a:ext>
            </a:extLst>
          </p:cNvPr>
          <p:cNvSpPr/>
          <p:nvPr/>
        </p:nvSpPr>
        <p:spPr>
          <a:xfrm rot="20062754">
            <a:off x="5527865" y="2329733"/>
            <a:ext cx="2402414" cy="1871676"/>
          </a:xfrm>
          <a:prstGeom prst="pentagon">
            <a:avLst/>
          </a:prstGeom>
          <a:noFill/>
          <a:ln w="15875">
            <a:solidFill>
              <a:schemeClr val="accent1">
                <a:lumMod val="75000"/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Pentágono Regular 8">
            <a:extLst>
              <a:ext uri="{FF2B5EF4-FFF2-40B4-BE49-F238E27FC236}">
                <a16:creationId xmlns:a16="http://schemas.microsoft.com/office/drawing/2014/main" id="{1F9235CD-232E-475C-E147-F25B67D7EADB}"/>
              </a:ext>
            </a:extLst>
          </p:cNvPr>
          <p:cNvSpPr/>
          <p:nvPr/>
        </p:nvSpPr>
        <p:spPr>
          <a:xfrm rot="20062754">
            <a:off x="6061962" y="2694173"/>
            <a:ext cx="365609" cy="561603"/>
          </a:xfrm>
          <a:prstGeom prst="pentagon">
            <a:avLst/>
          </a:prstGeom>
          <a:noFill/>
          <a:ln w="28575">
            <a:solidFill>
              <a:schemeClr val="accent1">
                <a:lumMod val="75000"/>
                <a:alpha val="48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1731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98CF82C6-8AD0-428F-D690-CEA37D1861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29EEA1DC-DD1E-877B-3C45-DB459DB2B9E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62" y="128524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Município de Mauá</a:t>
            </a:r>
            <a:b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Ingresos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costos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Alquiler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 </a:t>
            </a:r>
            <a:endParaRPr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A7CC49AA-C061-8F4A-0178-DC4F1D48175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5A3C0529-3EB4-B652-D0CE-741A9911759F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132856F9-0684-C61E-2C6B-99881C13A853}"/>
              </a:ext>
            </a:extLst>
          </p:cNvPr>
          <p:cNvSpPr txBox="1">
            <a:spLocks/>
          </p:cNvSpPr>
          <p:nvPr/>
        </p:nvSpPr>
        <p:spPr>
          <a:xfrm>
            <a:off x="3455294" y="4647981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Informe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Municipio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Muá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FGV CIDADES (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2024)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0A66F3A7-AFEF-A5D4-B9AE-10D2106039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1201" y="1338048"/>
            <a:ext cx="7772400" cy="292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09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6E48645F-55FC-2B44-3046-83421DEBCF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5B2637EF-2973-237D-FC1B-B5F807B51C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62" y="128524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Município de Mauá </a:t>
            </a:r>
            <a:b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Costos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excesivos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con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pt-BR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Alquiler</a:t>
            </a:r>
            <a:r>
              <a:rPr lang="pt-BR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D5084029-12A9-3335-C6E1-A3379FEBF43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831397A7-2DC8-BFB8-935D-D2449E5CC80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04A4FDF1-AAC9-A228-77C1-41F5878EE196}"/>
              </a:ext>
            </a:extLst>
          </p:cNvPr>
          <p:cNvSpPr txBox="1">
            <a:spLocks/>
          </p:cNvSpPr>
          <p:nvPr/>
        </p:nvSpPr>
        <p:spPr>
          <a:xfrm>
            <a:off x="3455294" y="4647981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Informe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Municipio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Muá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FGV CIDADES (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2024)</a:t>
            </a:r>
          </a:p>
        </p:txBody>
      </p:sp>
      <p:pic>
        <p:nvPicPr>
          <p:cNvPr id="3" name="Gráfico 2">
            <a:extLst>
              <a:ext uri="{FF2B5EF4-FFF2-40B4-BE49-F238E27FC236}">
                <a16:creationId xmlns:a16="http://schemas.microsoft.com/office/drawing/2014/main" id="{273AB1B3-214E-4386-10CB-53723ACE03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5800" y="1139413"/>
            <a:ext cx="7772400" cy="286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297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  <a:alpha val="25933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7AFC735-0AE2-7830-4E4B-9F0A14A9B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63" y="9426"/>
            <a:ext cx="736143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70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1A8D43A2-E9B9-EE5C-0591-67D98B775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F88DC623-7B73-565E-2329-377AF67943D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62" y="128524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Município de Diadema </a:t>
            </a:r>
            <a:endParaRPr b="1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579452A4-ECB6-5180-EB3D-FCE0E1AECE2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C9FAA376-DF63-0D2F-6A1C-C481525596C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2F753880-B645-469B-58DD-37034A1BFF28}"/>
              </a:ext>
            </a:extLst>
          </p:cNvPr>
          <p:cNvSpPr txBox="1">
            <a:spLocks/>
          </p:cNvSpPr>
          <p:nvPr/>
        </p:nvSpPr>
        <p:spPr>
          <a:xfrm>
            <a:off x="3455294" y="4647981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Informe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Municipio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Diadema </a:t>
            </a:r>
          </a:p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FGV CIDADES (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2025)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6D551EA-74F0-BF53-D6F9-07539703D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199" y="622403"/>
            <a:ext cx="5570411" cy="4081222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C2EA9AD9-F493-5E21-BCE3-A5A6DC676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249" y="1598576"/>
            <a:ext cx="2412646" cy="3416400"/>
          </a:xfrm>
        </p:spPr>
        <p:txBody>
          <a:bodyPr/>
          <a:lstStyle/>
          <a:p>
            <a:pPr marL="139700" indent="0">
              <a:buNone/>
            </a:pPr>
            <a:r>
              <a:rPr lang="es-ES_tradnl" noProof="0" dirty="0"/>
              <a:t>¿Dónde viven </a:t>
            </a:r>
            <a:r>
              <a:rPr lang="es-ES_tradnl" b="1" noProof="0" dirty="0"/>
              <a:t>las</a:t>
            </a:r>
            <a:r>
              <a:rPr lang="es-ES_tradnl" noProof="0" dirty="0"/>
              <a:t> y los beneficiarios del subsidio financiero al alquiler? </a:t>
            </a:r>
          </a:p>
        </p:txBody>
      </p:sp>
    </p:spTree>
    <p:extLst>
      <p:ext uri="{BB962C8B-B14F-4D97-AF65-F5344CB8AC3E}">
        <p14:creationId xmlns:p14="http://schemas.microsoft.com/office/powerpoint/2010/main" val="2367593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B5C3A5E1-E0C3-958C-C2E5-A3CEE2AF9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2449401F-C081-A0A3-191D-B296B11174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62" y="128524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Município de Diadema </a:t>
            </a:r>
            <a:endParaRPr b="1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921238A6-9E30-AF20-A747-94E5B14F58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1F522007-BEC2-AFE5-B50C-7CB8A4E20B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69FAFE6E-7712-086A-DEFD-CB04AAC0CFF1}"/>
              </a:ext>
            </a:extLst>
          </p:cNvPr>
          <p:cNvSpPr txBox="1">
            <a:spLocks/>
          </p:cNvSpPr>
          <p:nvPr/>
        </p:nvSpPr>
        <p:spPr>
          <a:xfrm>
            <a:off x="3455294" y="4647981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Informe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Municipio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Diadema </a:t>
            </a:r>
          </a:p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FGV CIDADES (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2025)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DFF6D26-4CCE-4C0E-7BC8-3305ECA27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3249" y="1598576"/>
            <a:ext cx="2412646" cy="3416400"/>
          </a:xfrm>
        </p:spPr>
        <p:txBody>
          <a:bodyPr/>
          <a:lstStyle/>
          <a:p>
            <a:pPr marL="139700" indent="0">
              <a:buNone/>
            </a:pPr>
            <a:r>
              <a:rPr lang="es-ES_tradnl" noProof="0" dirty="0"/>
              <a:t>¿Están cerca de las oportunidades? </a:t>
            </a:r>
          </a:p>
          <a:p>
            <a:pPr marL="139700" indent="0">
              <a:buNone/>
            </a:pPr>
            <a:endParaRPr lang="es-ES_tradnl" dirty="0"/>
          </a:p>
          <a:p>
            <a:pPr marL="139700" indent="0">
              <a:buNone/>
            </a:pPr>
            <a:r>
              <a:rPr lang="es-ES_tradnl" noProof="0" dirty="0"/>
              <a:t>¿Como se “comporta” el suelo en esa política de vivienda?  </a:t>
            </a:r>
          </a:p>
        </p:txBody>
      </p:sp>
      <p:pic>
        <p:nvPicPr>
          <p:cNvPr id="6" name="Imagem 5" descr="Mapa&#10;&#10;O conteúdo gerado por IA pode estar incorreto.">
            <a:extLst>
              <a:ext uri="{FF2B5EF4-FFF2-40B4-BE49-F238E27FC236}">
                <a16:creationId xmlns:a16="http://schemas.microsoft.com/office/drawing/2014/main" id="{0A5DC871-5345-C48B-D642-22B0951B5D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895" y="607461"/>
            <a:ext cx="5730843" cy="416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001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2E95ECB6-15FD-AC78-7326-83C22857C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78EEF7C6-41B3-266C-B880-D15DCA7FFA8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87262" y="128524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Município de Diadema </a:t>
            </a:r>
            <a:endParaRPr b="1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387EA317-1E45-2C22-8684-ABF89D1841D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C085FEF7-4711-CC48-9381-6B83C62090D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5A6A0DF5-C727-090B-9F00-0B6E8C74CDF3}"/>
              </a:ext>
            </a:extLst>
          </p:cNvPr>
          <p:cNvSpPr txBox="1">
            <a:spLocks/>
          </p:cNvSpPr>
          <p:nvPr/>
        </p:nvSpPr>
        <p:spPr>
          <a:xfrm>
            <a:off x="3455294" y="4647981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Informe de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Municipio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 de Diadema </a:t>
            </a:r>
          </a:p>
          <a:p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FGV CIDADES (</a:t>
            </a:r>
            <a:r>
              <a:rPr lang="pt-BR" sz="1100" dirty="0" err="1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nov</a:t>
            </a:r>
            <a:r>
              <a:rPr lang="pt-BR" sz="11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, 2025)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8986EF-47FE-6E22-1AF1-14C727DD3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416" y="960542"/>
            <a:ext cx="5017469" cy="3676103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0D4D472-CDEF-0E33-0CB0-90018097CE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2357" y="622403"/>
            <a:ext cx="4329008" cy="595372"/>
          </a:xfrm>
        </p:spPr>
        <p:txBody>
          <a:bodyPr>
            <a:normAutofit/>
          </a:bodyPr>
          <a:lstStyle/>
          <a:p>
            <a:pPr marL="139700" indent="0">
              <a:buNone/>
            </a:pPr>
            <a:r>
              <a:rPr lang="es-ES_tradnl" dirty="0"/>
              <a:t>Precariedad y oportunidades</a:t>
            </a:r>
            <a:endParaRPr lang="es-ES_tradnl" noProof="0" dirty="0"/>
          </a:p>
        </p:txBody>
      </p:sp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A7EA8696-493E-2607-0362-7FB1CC3CD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23953" y="893562"/>
            <a:ext cx="5060438" cy="3676103"/>
          </a:xfrm>
          <a:prstGeom prst="rect">
            <a:avLst/>
          </a:prstGeom>
        </p:spPr>
      </p:pic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DE3E09FB-6E17-5146-BA77-BC8AD835A51B}"/>
              </a:ext>
            </a:extLst>
          </p:cNvPr>
          <p:cNvCxnSpPr/>
          <p:nvPr/>
        </p:nvCxnSpPr>
        <p:spPr>
          <a:xfrm>
            <a:off x="6522558" y="2031735"/>
            <a:ext cx="669303" cy="288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D5605636-3779-C381-A729-5C0F9F65AB29}"/>
              </a:ext>
            </a:extLst>
          </p:cNvPr>
          <p:cNvCxnSpPr/>
          <p:nvPr/>
        </p:nvCxnSpPr>
        <p:spPr>
          <a:xfrm>
            <a:off x="1679608" y="2074064"/>
            <a:ext cx="669303" cy="28825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414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>
          <a:extLst>
            <a:ext uri="{FF2B5EF4-FFF2-40B4-BE49-F238E27FC236}">
              <a16:creationId xmlns:a16="http://schemas.microsoft.com/office/drawing/2014/main" id="{87C3A585-E9CC-2EFC-5354-1A75B7FFA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>
            <a:extLst>
              <a:ext uri="{FF2B5EF4-FFF2-40B4-BE49-F238E27FC236}">
                <a16:creationId xmlns:a16="http://schemas.microsoft.com/office/drawing/2014/main" id="{613525C1-5604-5037-CC30-323BA0E2321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30700" y="24827"/>
            <a:ext cx="8082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Modelo ASI: </a:t>
            </a:r>
            <a:r>
              <a:rPr lang="pt-BR" b="1" dirty="0" err="1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Alquiler</a:t>
            </a:r>
            <a:r>
              <a:rPr lang="pt-BR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 social Integrado</a:t>
            </a:r>
            <a:endParaRPr b="1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11" name="Google Shape;111;p20" title="Apresenntação-14-3.png">
            <a:extLst>
              <a:ext uri="{FF2B5EF4-FFF2-40B4-BE49-F238E27FC236}">
                <a16:creationId xmlns:a16="http://schemas.microsoft.com/office/drawing/2014/main" id="{198C0717-B656-E528-E8BB-67D02AE04ED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20" title="Logo-pt-br.png">
            <a:extLst>
              <a:ext uri="{FF2B5EF4-FFF2-40B4-BE49-F238E27FC236}">
                <a16:creationId xmlns:a16="http://schemas.microsoft.com/office/drawing/2014/main" id="{E265821C-E4AA-FE31-197D-45C7C973556C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09;p20">
            <a:extLst>
              <a:ext uri="{FF2B5EF4-FFF2-40B4-BE49-F238E27FC236}">
                <a16:creationId xmlns:a16="http://schemas.microsoft.com/office/drawing/2014/main" id="{B73E1636-4840-23FB-AC9F-A5E065A934A1}"/>
              </a:ext>
            </a:extLst>
          </p:cNvPr>
          <p:cNvSpPr txBox="1">
            <a:spLocks/>
          </p:cNvSpPr>
          <p:nvPr/>
        </p:nvSpPr>
        <p:spPr>
          <a:xfrm>
            <a:off x="2811068" y="4513875"/>
            <a:ext cx="4845457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400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Modelo ASI – </a:t>
            </a:r>
            <a:r>
              <a:rPr lang="pt-BR" sz="1400" dirty="0" err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Propiedad</a:t>
            </a:r>
            <a:r>
              <a:rPr lang="pt-BR" sz="1400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 intelectual FGV CIDADES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621B031-6E96-4115-9738-ACB760FE2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89" y="718406"/>
            <a:ext cx="6612037" cy="3719270"/>
          </a:xfrm>
          <a:prstGeom prst="rect">
            <a:avLst/>
          </a:prstGeom>
        </p:spPr>
      </p:pic>
      <p:sp>
        <p:nvSpPr>
          <p:cNvPr id="7" name="Google Shape;110;p20">
            <a:extLst>
              <a:ext uri="{FF2B5EF4-FFF2-40B4-BE49-F238E27FC236}">
                <a16:creationId xmlns:a16="http://schemas.microsoft.com/office/drawing/2014/main" id="{A7D2894F-BA5A-74F3-DE4B-523EB33DBDB5}"/>
              </a:ext>
            </a:extLst>
          </p:cNvPr>
          <p:cNvSpPr txBox="1">
            <a:spLocks/>
          </p:cNvSpPr>
          <p:nvPr/>
        </p:nvSpPr>
        <p:spPr>
          <a:xfrm>
            <a:off x="7080796" y="814001"/>
            <a:ext cx="1990628" cy="3445872"/>
          </a:xfrm>
          <a:prstGeom prst="rect">
            <a:avLst/>
          </a:prstGeom>
          <a:solidFill>
            <a:schemeClr val="accent1">
              <a:lumMod val="75000"/>
              <a:alpha val="21086"/>
            </a:schemeClr>
          </a:solidFill>
          <a:ln>
            <a:solidFill>
              <a:schemeClr val="accent2"/>
            </a:solidFill>
          </a:ln>
        </p:spPr>
        <p:txBody>
          <a:bodyPr spcFirstLastPara="1" wrap="square" lIns="91425" tIns="91425" rIns="91425" bIns="91425" anchor="t" anchorCtr="0">
            <a:normAutofit fontScale="4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sz="12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u="sng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Familias: 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Acceso a mecanismos de cobertura de riesgo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Acceso a mejores localizaciones / oportunidades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Seguridad contractual y protección 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u="sng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Gestión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Vínculo con objetivos </a:t>
            </a:r>
            <a:r>
              <a:rPr lang="es-ES_tradnl" sz="160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terrtoriales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 de gestión de patrimonio activo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Articulación con política de suelo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Aprovechamiento de áreas centrales y “ventanas” de oportunidad – integración </a:t>
            </a:r>
          </a:p>
          <a:p>
            <a:pPr marL="0" indent="0" algn="just">
              <a:spcAft>
                <a:spcPts val="1200"/>
              </a:spcAft>
              <a:buFont typeface="Arial"/>
              <a:buNone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Indicadores de monitoreo y evaluación + habilidades de gestión</a:t>
            </a:r>
          </a:p>
        </p:txBody>
      </p:sp>
    </p:spTree>
    <p:extLst>
      <p:ext uri="{BB962C8B-B14F-4D97-AF65-F5344CB8AC3E}">
        <p14:creationId xmlns:p14="http://schemas.microsoft.com/office/powerpoint/2010/main" val="1948492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>
          <a:extLst>
            <a:ext uri="{FF2B5EF4-FFF2-40B4-BE49-F238E27FC236}">
              <a16:creationId xmlns:a16="http://schemas.microsoft.com/office/drawing/2014/main" id="{E6661812-A915-8CA7-C33B-DE33FEC4F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3;p19" title="Logo-pt-br.png">
            <a:extLst>
              <a:ext uri="{FF2B5EF4-FFF2-40B4-BE49-F238E27FC236}">
                <a16:creationId xmlns:a16="http://schemas.microsoft.com/office/drawing/2014/main" id="{621CD310-3A4B-097E-48DA-998F8B5D9813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83284" y="3744458"/>
            <a:ext cx="2100791" cy="40481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00;p19">
            <a:extLst>
              <a:ext uri="{FF2B5EF4-FFF2-40B4-BE49-F238E27FC236}">
                <a16:creationId xmlns:a16="http://schemas.microsoft.com/office/drawing/2014/main" id="{0D7500C9-A09C-E6C7-CF8C-0D98623F4902}"/>
              </a:ext>
            </a:extLst>
          </p:cNvPr>
          <p:cNvSpPr txBox="1">
            <a:spLocks/>
          </p:cNvSpPr>
          <p:nvPr/>
        </p:nvSpPr>
        <p:spPr>
          <a:xfrm>
            <a:off x="5187359" y="3331109"/>
            <a:ext cx="33066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s-ES_tradnl" sz="28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Claudia Acosta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E7B0F967-2650-90D7-86E0-69103B084777}"/>
              </a:ext>
            </a:extLst>
          </p:cNvPr>
          <p:cNvSpPr txBox="1"/>
          <p:nvPr/>
        </p:nvSpPr>
        <p:spPr>
          <a:xfrm>
            <a:off x="5672840" y="414927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https://</a:t>
            </a:r>
            <a:r>
              <a:rPr lang="pt-BR" dirty="0" err="1"/>
              <a:t>fgvcidades.fgv.br</a:t>
            </a:r>
            <a:r>
              <a:rPr lang="pt-BR" dirty="0"/>
              <a:t>/</a:t>
            </a:r>
          </a:p>
        </p:txBody>
      </p:sp>
      <p:pic>
        <p:nvPicPr>
          <p:cNvPr id="4" name="Imagem 3" descr="Código QR&#10;&#10;O conteúdo gerado por IA pode estar incorreto.">
            <a:extLst>
              <a:ext uri="{FF2B5EF4-FFF2-40B4-BE49-F238E27FC236}">
                <a16:creationId xmlns:a16="http://schemas.microsoft.com/office/drawing/2014/main" id="{CFB8066F-B0F1-AD33-BFA6-301C8EEB1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851" y="3860794"/>
            <a:ext cx="889317" cy="88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25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749625" y="265915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700" b="1" noProof="0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Gestión del patrimonio inmobiliario y las políticas públicas </a:t>
            </a:r>
            <a:br>
              <a:rPr lang="es-ES_tradnl" b="1" noProof="0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</a:b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749625" y="1437992"/>
            <a:ext cx="69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Paradigma de la Expansión infinita</a:t>
            </a:r>
          </a:p>
          <a:p>
            <a:pPr marL="285750" indent="-285750">
              <a:spcAft>
                <a:spcPts val="1200"/>
              </a:spcAft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Los cambios de tendencias y de enfoque de política</a:t>
            </a:r>
          </a:p>
          <a:p>
            <a:pPr marL="285750" indent="-285750">
              <a:spcAft>
                <a:spcPts val="1200"/>
              </a:spcAft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urgencia: Programas de </a:t>
            </a:r>
            <a:r>
              <a:rPr lang="es-ES_tradnl" sz="1600" noProof="0" dirty="0" err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apoy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 financiero al alquiler</a:t>
            </a:r>
            <a:endParaRPr lang="es-ES_tradnl" sz="1600" noProof="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285750" indent="-285750">
              <a:spcAft>
                <a:spcPts val="1200"/>
              </a:spcAft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La estrategia: 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Territorio &amp; Oportunidades &amp; 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capacidades públicas</a:t>
            </a:r>
          </a:p>
        </p:txBody>
      </p:sp>
      <p:pic>
        <p:nvPicPr>
          <p:cNvPr id="102" name="Google Shape;102;p19" title="Apresenntação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8" y="645075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1793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FDC0FB83-1F9B-483B-6B95-4CDC20DB5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B778731C-C7E2-D371-45B2-A54687433E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198" y="237635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expansión infinita 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8449098C-0E07-8CDD-D9E9-80F146525B5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9625" y="1152475"/>
            <a:ext cx="69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Visión que moldea decisiones, acciones, reglas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Configuración de las ciudades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Planeación orientada a la ciudad nueva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Reglas para la habilitación de suelo nuevo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Reglas para zonificación de usos, volumetría y actividades (fijos)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Recursos: Uso y destinación de los recursos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472CBA8B-C317-B0A7-8816-0BFB0050EC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8" y="645075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AC41DE8B-A442-C1A2-2653-FE9D4936547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>
            <a:extLst>
              <a:ext uri="{FF2B5EF4-FFF2-40B4-BE49-F238E27FC236}">
                <a16:creationId xmlns:a16="http://schemas.microsoft.com/office/drawing/2014/main" id="{D1A51BCB-A170-E5CB-60FF-662DB7CD58A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1793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3436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E36F2D09-F035-7F78-0719-279B5D7C3F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9A294802-22FE-5C51-5203-FB47CAA810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9625" y="207953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expansión infinita 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35697D9D-2CB2-5B1D-67D7-9BAB15247BE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38277" y="980602"/>
            <a:ext cx="69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1100" u="sng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Villavicencio </a:t>
            </a: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(Colombia)</a:t>
            </a:r>
            <a:r>
              <a:rPr lang="es-ES_tradnl" sz="1100" u="sng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Plan y sus reglas: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Proyecto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Licenciamiento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Usos y cambios de uso  </a:t>
            </a:r>
          </a:p>
          <a:p>
            <a:pPr marL="0" indent="0">
              <a:spcAft>
                <a:spcPts val="1200"/>
              </a:spcAft>
              <a:buNone/>
            </a:pPr>
            <a:endParaRPr lang="es-ES_tradnl" sz="10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Procesos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Expansión no planeada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Huella y saltos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Centro que decae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es-ES_tradnl" sz="11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Vivienda social en la borda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5FFCB304-1650-5C17-B603-53632636991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8" y="645075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C70FA17C-E121-4027-277D-00B6B1945EC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>
            <a:extLst>
              <a:ext uri="{FF2B5EF4-FFF2-40B4-BE49-F238E27FC236}">
                <a16:creationId xmlns:a16="http://schemas.microsoft.com/office/drawing/2014/main" id="{02EB9BA9-0003-9053-51CB-E5D9941CE24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1793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353C759-435C-3315-B492-64AD126C04A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538" t="23835" r="29014" b="15342"/>
          <a:stretch/>
        </p:blipFill>
        <p:spPr bwMode="auto">
          <a:xfrm>
            <a:off x="3058282" y="702493"/>
            <a:ext cx="5859256" cy="389445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8DBD791-933E-F229-5FBE-6F156DB54E64}"/>
              </a:ext>
            </a:extLst>
          </p:cNvPr>
          <p:cNvSpPr txBox="1"/>
          <p:nvPr/>
        </p:nvSpPr>
        <p:spPr>
          <a:xfrm>
            <a:off x="2997756" y="4663370"/>
            <a:ext cx="42142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1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Fuente: Villavicencio Rojas, Laura Jimena, tesis de Maestría “Planificando el crecimiento urbano en Villavicencio”(CIDER, Universidad de los Andes). 2015</a:t>
            </a:r>
            <a:r>
              <a:rPr lang="pt-BR" sz="1000" dirty="0">
                <a:effectLst/>
              </a:rPr>
              <a:t> </a:t>
            </a:r>
            <a:endParaRPr lang="pt-BR" sz="1000" dirty="0"/>
          </a:p>
        </p:txBody>
      </p:sp>
    </p:spTree>
    <p:extLst>
      <p:ext uri="{BB962C8B-B14F-4D97-AF65-F5344CB8AC3E}">
        <p14:creationId xmlns:p14="http://schemas.microsoft.com/office/powerpoint/2010/main" val="148752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AB2D51D3-7582-2F2A-4A76-EF9879F5C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E8C846C0-943D-8550-5EF3-15C8274A8A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21344" y="228205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expansión infinita 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5C138194-7C5F-A267-766E-6550D9B24B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9625" y="1152475"/>
            <a:ext cx="69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1600" noProof="0" dirty="0">
                <a:solidFill>
                  <a:schemeClr val="tx2">
                    <a:lumMod val="9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Visión que moldea decisiones, acciones, reglas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600" dirty="0">
                <a:solidFill>
                  <a:schemeClr val="tx2">
                    <a:lumMod val="9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Configuración de las ciudades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tx2">
                    <a:lumMod val="9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Planeación orientada a la ciudad nueva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tx2">
                    <a:lumMod val="9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Reglas para la habilitación de suelo nuevo 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tx2">
                    <a:lumMod val="90000"/>
                  </a:schemeClr>
                </a:solidFill>
                <a:latin typeface="Poppins"/>
                <a:ea typeface="Poppins"/>
                <a:cs typeface="Poppins"/>
                <a:sym typeface="Poppins"/>
              </a:rPr>
              <a:t>Reglas para zonificación de usos, volumetría y actividades (fijos)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Recursos Públicos</a:t>
            </a: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Grandes obras </a:t>
            </a:r>
            <a:endParaRPr lang="es-ES_tradnl" sz="1200" noProof="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742950" lvl="1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2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Grandes proyectos de vivienda social (nueva y en propiedad)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DAA10FFE-B519-E519-9019-B738F208128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8" y="645075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06335D0B-0BB8-0AE4-6F6F-747F684D9ED1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>
            <a:extLst>
              <a:ext uri="{FF2B5EF4-FFF2-40B4-BE49-F238E27FC236}">
                <a16:creationId xmlns:a16="http://schemas.microsoft.com/office/drawing/2014/main" id="{4D820B94-919A-3D88-F6FA-A304CA07533F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1793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070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DE76B572-BBC2-EBAF-81DC-EB25DBCE4B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E04FE232-1975-E167-FB0C-2A9C46AE545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504" y="132538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expansión infinita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06B34A4A-378D-884D-4BDF-6F7F8BC7096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36504" y="705237"/>
            <a:ext cx="5500345" cy="37111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25000" lnSpcReduction="20000"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64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Quito</a:t>
            </a:r>
            <a:r>
              <a:rPr lang="es-ES_tradnl" sz="64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 sus vecinos: Ruta Viva (expresa, 2013)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 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EE506AA2-39CB-FFFD-41A8-FAD5C1F93B8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44" y="522524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CA53A12B-9AC4-A76E-7870-63026EF23FD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114" y="4647064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 descr="Texto&#10;&#10;O conteúdo gerado por IA pode estar incorreto.">
            <a:extLst>
              <a:ext uri="{FF2B5EF4-FFF2-40B4-BE49-F238E27FC236}">
                <a16:creationId xmlns:a16="http://schemas.microsoft.com/office/drawing/2014/main" id="{AA1AFE77-032C-4E6F-2271-06FBBDAA7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872" y="4487406"/>
            <a:ext cx="3328079" cy="625354"/>
          </a:xfrm>
          <a:prstGeom prst="rect">
            <a:avLst/>
          </a:prstGeom>
        </p:spPr>
      </p:pic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BEA9312E-25FE-16EA-E09A-041C25F70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24" y="1076354"/>
            <a:ext cx="4809460" cy="3457940"/>
          </a:xfrm>
          <a:prstGeom prst="rect">
            <a:avLst/>
          </a:prstGeom>
        </p:spPr>
      </p:pic>
      <p:pic>
        <p:nvPicPr>
          <p:cNvPr id="9" name="Imagem 8" descr="Diagrama&#10;&#10;O conteúdo gerado por IA pode estar incorreto.">
            <a:extLst>
              <a:ext uri="{FF2B5EF4-FFF2-40B4-BE49-F238E27FC236}">
                <a16:creationId xmlns:a16="http://schemas.microsoft.com/office/drawing/2014/main" id="{B57ECAF9-113C-DE03-A42D-063CEA7126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3478" y="556111"/>
            <a:ext cx="5760522" cy="449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6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008382F3-1883-B4B1-911D-87E933B1A2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CFF643B5-560D-DA48-E47C-E45F79F3EB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515" y="113684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La expansión infinita 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212529E5-18C7-1AB5-4F36-A6F7165590B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33619" y="902412"/>
            <a:ext cx="2986714" cy="36794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Polític</a:t>
            </a:r>
            <a:r>
              <a:rPr lang="es-ES_tradnl" sz="1300" b="1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</a:t>
            </a: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de vivienda social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u="sng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“La casa lo es todo”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Vivienda nueva en propiedad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Segregación - efecto barrio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Huella urbana y Dependencia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    del vehículo privado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s-ES_tradnl" sz="13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Subsidio a la persona</a:t>
            </a: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07EB6337-7C89-192D-1588-D596D2176E4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344" y="522524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A2D960F6-DEA6-0C3C-B48E-06B1D87F1108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1" descr="ixtapaluca4pp.jpg">
            <a:extLst>
              <a:ext uri="{FF2B5EF4-FFF2-40B4-BE49-F238E27FC236}">
                <a16:creationId xmlns:a16="http://schemas.microsoft.com/office/drawing/2014/main" id="{13924E75-E162-3667-E67B-BD64CF557D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4" t="5787"/>
          <a:stretch/>
        </p:blipFill>
        <p:spPr>
          <a:xfrm>
            <a:off x="3365369" y="620379"/>
            <a:ext cx="5627802" cy="4205034"/>
          </a:xfrm>
          <a:prstGeom prst="rect">
            <a:avLst/>
          </a:prstGeom>
        </p:spPr>
      </p:pic>
      <p:sp>
        <p:nvSpPr>
          <p:cNvPr id="5" name="CuadroTexto 2">
            <a:extLst>
              <a:ext uri="{FF2B5EF4-FFF2-40B4-BE49-F238E27FC236}">
                <a16:creationId xmlns:a16="http://schemas.microsoft.com/office/drawing/2014/main" id="{CC02961D-A32F-A782-CE1F-35F5128A0047}"/>
              </a:ext>
            </a:extLst>
          </p:cNvPr>
          <p:cNvSpPr txBox="1"/>
          <p:nvPr/>
        </p:nvSpPr>
        <p:spPr>
          <a:xfrm>
            <a:off x="3320333" y="4786227"/>
            <a:ext cx="6258787" cy="400110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s-ES"/>
            </a:defPPr>
            <a:lvl1pPr marL="514350" indent="-514350" algn="r">
              <a:spcBef>
                <a:spcPct val="0"/>
              </a:spcBef>
              <a:buFont typeface="+mj-lt"/>
              <a:buAutoNum type="arabicPeriod"/>
              <a:defRPr sz="28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l">
              <a:buNone/>
            </a:pPr>
            <a:r>
              <a:rPr lang="es-ES" sz="1000" dirty="0">
                <a:solidFill>
                  <a:schemeClr val="tx1"/>
                </a:solidFill>
              </a:rPr>
              <a:t>Ixtapaluca, Zona Metropolitana del Valle de México/ 631 mil viviendas </a:t>
            </a:r>
          </a:p>
          <a:p>
            <a:pPr marL="0" indent="0" algn="l">
              <a:buNone/>
            </a:pPr>
            <a:r>
              <a:rPr lang="es-ES" sz="1000" dirty="0">
                <a:solidFill>
                  <a:schemeClr val="tx1"/>
                </a:solidFill>
              </a:rPr>
              <a:t>deshabitadas de 6.048.000  el 2010 en la ZNVM (10,4%) /40% en algunos conjuntos </a:t>
            </a:r>
          </a:p>
        </p:txBody>
      </p:sp>
    </p:spTree>
    <p:extLst>
      <p:ext uri="{BB962C8B-B14F-4D97-AF65-F5344CB8AC3E}">
        <p14:creationId xmlns:p14="http://schemas.microsoft.com/office/powerpoint/2010/main" val="1141025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88A02998-38DA-938C-DA9C-349859E2C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D10A5891-70F5-F7B1-B6D1-D195F49BB1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40197" y="275342"/>
            <a:ext cx="8017303" cy="55421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sz="2700" b="1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El panorama habitacional y de gestión  </a:t>
            </a:r>
            <a:endParaRPr lang="es-ES_tradnl" b="1" noProof="0" dirty="0">
              <a:solidFill>
                <a:srgbClr val="02346A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D29E8D62-C226-F1FA-833A-2D1522A1B11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49625" y="1001646"/>
            <a:ext cx="6990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lnSpcReduction="10000"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Crecen los costos habitacionales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Déficit habitacional: mejorar viviendas mas que construir nuevas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noProof="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Centros urbanos y parque habitacional: ociosidad, vacancia y recalificación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D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esafíos del cambio climático: consumo eficiente del suelo y circularidad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s-ES_tradnl" sz="1600" dirty="0">
                <a:solidFill>
                  <a:schemeClr val="tx1"/>
                </a:solidFill>
                <a:latin typeface="Poppins"/>
                <a:ea typeface="Poppins"/>
                <a:cs typeface="Poppins"/>
                <a:sym typeface="Poppins"/>
              </a:rPr>
              <a:t>Precariedad consolidada con densificación y nuevos propietarios</a:t>
            </a:r>
            <a:r>
              <a:rPr lang="es-ES_tradnl" sz="160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y arrendatarios</a:t>
            </a:r>
            <a:endParaRPr lang="es-ES_tradnl" sz="1600" dirty="0">
              <a:solidFill>
                <a:schemeClr val="tx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A537B10A-E084-BDF6-D407-A05E34DDA5B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198" y="645075"/>
            <a:ext cx="288159" cy="449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AE0BA362-B20A-3F57-2E3C-BC4DD04FA304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625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9" title="Apresentação - 6.png">
            <a:extLst>
              <a:ext uri="{FF2B5EF4-FFF2-40B4-BE49-F238E27FC236}">
                <a16:creationId xmlns:a16="http://schemas.microsoft.com/office/drawing/2014/main" id="{09C04E1D-D30D-A1E2-4142-3ED25B387DB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0525" y="3349833"/>
            <a:ext cx="1306624" cy="17936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6853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>
          <a:extLst>
            <a:ext uri="{FF2B5EF4-FFF2-40B4-BE49-F238E27FC236}">
              <a16:creationId xmlns:a16="http://schemas.microsoft.com/office/drawing/2014/main" id="{9FE58664-2BC0-5084-76DB-F3C6BAE18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>
            <a:extLst>
              <a:ext uri="{FF2B5EF4-FFF2-40B4-BE49-F238E27FC236}">
                <a16:creationId xmlns:a16="http://schemas.microsoft.com/office/drawing/2014/main" id="{CD5244C2-1263-2DF8-03F3-1E80FED2A4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11917" y="209355"/>
            <a:ext cx="699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_tradnl" b="1" noProof="0" dirty="0">
                <a:solidFill>
                  <a:srgbClr val="02346A"/>
                </a:solidFill>
                <a:latin typeface="Poppins"/>
                <a:ea typeface="Poppins"/>
                <a:cs typeface="Poppins"/>
                <a:sym typeface="Poppins"/>
              </a:rPr>
              <a:t>El alquiler </a:t>
            </a:r>
            <a:r>
              <a:rPr lang="es-ES_tradnl" b="1" noProof="0" dirty="0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y la política pública </a:t>
            </a:r>
          </a:p>
        </p:txBody>
      </p:sp>
      <p:sp>
        <p:nvSpPr>
          <p:cNvPr id="101" name="Google Shape;101;p19">
            <a:extLst>
              <a:ext uri="{FF2B5EF4-FFF2-40B4-BE49-F238E27FC236}">
                <a16:creationId xmlns:a16="http://schemas.microsoft.com/office/drawing/2014/main" id="{A989448A-FCA3-C185-68D4-6D624803F34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389895" y="836923"/>
            <a:ext cx="8471828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Es </a:t>
            </a:r>
            <a:r>
              <a:rPr lang="es-ES_tradnl" sz="1600" b="1" u="sng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una</a:t>
            </a:r>
            <a:r>
              <a:rPr lang="es-ES_tradnl" sz="1600" b="1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forma </a:t>
            </a: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de acceso a la vivienda y su garantía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es-ES_tradnl" sz="1600" noProof="0" dirty="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Crece en la región, rostro joven y femenino, formal e informal – barreras  </a:t>
            </a:r>
          </a:p>
          <a:p>
            <a:pPr marL="285750" indent="-285750"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es-ES_tradnl" sz="1600" noProof="0" dirty="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2" name="Google Shape;102;p19" title="Apresenntação-14.png">
            <a:extLst>
              <a:ext uri="{FF2B5EF4-FFF2-40B4-BE49-F238E27FC236}">
                <a16:creationId xmlns:a16="http://schemas.microsoft.com/office/drawing/2014/main" id="{659AE968-D2F5-7253-3538-05880F89FEC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2850" y="645075"/>
            <a:ext cx="309507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 title="Logo-pt-br.png">
            <a:extLst>
              <a:ext uri="{FF2B5EF4-FFF2-40B4-BE49-F238E27FC236}">
                <a16:creationId xmlns:a16="http://schemas.microsoft.com/office/drawing/2014/main" id="{A068EBDA-89D4-B3B0-15AA-112D228C76D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528" y="4703625"/>
            <a:ext cx="1894175" cy="31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59E5ECD-9830-75A8-EBAF-128E8CDA9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1774" y="1780897"/>
            <a:ext cx="5905500" cy="2781300"/>
          </a:xfrm>
          <a:prstGeom prst="rect">
            <a:avLst/>
          </a:prstGeom>
        </p:spPr>
      </p:pic>
      <p:sp>
        <p:nvSpPr>
          <p:cNvPr id="8" name="CuadroTexto 2">
            <a:extLst>
              <a:ext uri="{FF2B5EF4-FFF2-40B4-BE49-F238E27FC236}">
                <a16:creationId xmlns:a16="http://schemas.microsoft.com/office/drawing/2014/main" id="{FEAB9AA0-D989-2D6E-F4A5-7FFB2BF69406}"/>
              </a:ext>
            </a:extLst>
          </p:cNvPr>
          <p:cNvSpPr txBox="1"/>
          <p:nvPr/>
        </p:nvSpPr>
        <p:spPr>
          <a:xfrm>
            <a:off x="2962118" y="4663677"/>
            <a:ext cx="6258787" cy="24622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vert="horz" wrap="square" lIns="91440" tIns="45720" rIns="91440" bIns="45720" rtlCol="0">
            <a:spAutoFit/>
          </a:bodyPr>
          <a:lstStyle>
            <a:defPPr>
              <a:defRPr lang="es-ES"/>
            </a:defPPr>
            <a:lvl1pPr marL="514350" indent="-514350" algn="r">
              <a:spcBef>
                <a:spcPct val="0"/>
              </a:spcBef>
              <a:buFont typeface="+mj-lt"/>
              <a:buAutoNum type="arabicPeriod"/>
              <a:defRPr sz="2800">
                <a:solidFill>
                  <a:schemeClr val="bg1"/>
                </a:solidFill>
              </a:defRPr>
            </a:lvl1pPr>
            <a:lvl2pPr marL="742950" indent="-285750">
              <a:spcBef>
                <a:spcPct val="20000"/>
              </a:spcBef>
              <a:buFont typeface="Arial"/>
              <a:buChar char="–"/>
              <a:defRPr sz="2800"/>
            </a:lvl2pPr>
            <a:lvl3pPr marL="1143000" indent="-228600">
              <a:spcBef>
                <a:spcPct val="20000"/>
              </a:spcBef>
              <a:buFont typeface="Arial"/>
              <a:buChar char="•"/>
              <a:defRPr sz="2400"/>
            </a:lvl3pPr>
            <a:lvl4pPr marL="1600200" indent="-228600">
              <a:spcBef>
                <a:spcPct val="20000"/>
              </a:spcBef>
              <a:buFont typeface="Arial"/>
              <a:buChar char="–"/>
              <a:defRPr sz="2000"/>
            </a:lvl4pPr>
            <a:lvl5pPr marL="2057400" indent="-228600">
              <a:spcBef>
                <a:spcPct val="20000"/>
              </a:spcBef>
              <a:buFont typeface="Arial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/>
              <a:buChar char="•"/>
              <a:defRPr sz="2000"/>
            </a:lvl9pPr>
          </a:lstStyle>
          <a:p>
            <a:pPr marL="0" indent="0" algn="l">
              <a:buNone/>
            </a:pPr>
            <a:r>
              <a:rPr lang="es-ES" sz="1000" dirty="0">
                <a:solidFill>
                  <a:schemeClr val="tx1"/>
                </a:solidFill>
              </a:rPr>
              <a:t>Aulestia, Diego y Bruno Lana, 2024. Informe Urbano de América Latina y el Caribe </a:t>
            </a:r>
          </a:p>
        </p:txBody>
      </p:sp>
    </p:spTree>
    <p:extLst>
      <p:ext uri="{BB962C8B-B14F-4D97-AF65-F5344CB8AC3E}">
        <p14:creationId xmlns:p14="http://schemas.microsoft.com/office/powerpoint/2010/main" val="194529432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2016</TotalTime>
  <Words>753</Words>
  <Application>Microsoft Macintosh PowerPoint</Application>
  <PresentationFormat>Apresentação na tela (16:9)</PresentationFormat>
  <Paragraphs>105</Paragraphs>
  <Slides>19</Slides>
  <Notes>18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5" baseType="lpstr">
      <vt:lpstr>Poppins</vt:lpstr>
      <vt:lpstr>Courier New</vt:lpstr>
      <vt:lpstr>Arial</vt:lpstr>
      <vt:lpstr>Calibri</vt:lpstr>
      <vt:lpstr>Inter</vt:lpstr>
      <vt:lpstr>Simple Light</vt:lpstr>
      <vt:lpstr>Apresentação do PowerPoint</vt:lpstr>
      <vt:lpstr>Gestión del patrimonio inmobiliario y las políticas públicas  </vt:lpstr>
      <vt:lpstr>La expansión infinita </vt:lpstr>
      <vt:lpstr>La expansión infinita </vt:lpstr>
      <vt:lpstr>La expansión infinita </vt:lpstr>
      <vt:lpstr>La expansión infinita</vt:lpstr>
      <vt:lpstr>La expansión infinita </vt:lpstr>
      <vt:lpstr>El panorama habitacional y de gestión  </vt:lpstr>
      <vt:lpstr>El alquiler y la política pública </vt:lpstr>
      <vt:lpstr>El alquiler y la política pública </vt:lpstr>
      <vt:lpstr>Proyecto FGV Cidades – Consorcio Intermunicipal del ABC paulista Objeto: Programas de apoyo financero al alquiler    </vt:lpstr>
      <vt:lpstr>Município de Mauá Ingresos y costos Alquiler  </vt:lpstr>
      <vt:lpstr>Município de Mauá  Costos excesivos con Alquiler </vt:lpstr>
      <vt:lpstr>Apresentação do PowerPoint</vt:lpstr>
      <vt:lpstr>Município de Diadema </vt:lpstr>
      <vt:lpstr>Município de Diadema </vt:lpstr>
      <vt:lpstr>Município de Diadema </vt:lpstr>
      <vt:lpstr>Modelo ASI: Alquiler social Integrado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Claudia Marcela Acosta Mora</cp:lastModifiedBy>
  <cp:revision>15</cp:revision>
  <dcterms:modified xsi:type="dcterms:W3CDTF">2025-11-21T13:20:44Z</dcterms:modified>
</cp:coreProperties>
</file>