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Anantason Condensed Heavy" panose="020B0604020202020204" charset="-34"/>
      <p:regular r:id="rId18"/>
    </p:embeddedFont>
    <p:embeddedFont>
      <p:font typeface="Poppins" panose="020B0502040204020203" pitchFamily="2" charset="0"/>
      <p:regular r:id="rId19"/>
    </p:embeddedFont>
    <p:embeddedFont>
      <p:font typeface="Poppi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47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t="-5791" b="-524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33800" y="3931666"/>
            <a:ext cx="12993771" cy="291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96"/>
              </a:lnSpc>
            </a:pPr>
            <a:r>
              <a:rPr lang="en-US" sz="6400" b="1">
                <a:solidFill>
                  <a:srgbClr val="FFFFFF"/>
                </a:solidFill>
                <a:latin typeface="Anantason Condensed Heavy"/>
                <a:ea typeface="Anantason Condensed Heavy"/>
                <a:cs typeface="Anantason Condensed Heavy"/>
                <a:sym typeface="Anantason Condensed Heavy"/>
              </a:rPr>
              <a:t>LA COOPERACIÓN INTERNACIONAL COMO MECANISMO SOLIDARIO PARA EL FORTALECIMIENTO INSTITUCIONAL Y COMUNITARIO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671" y="7044095"/>
            <a:ext cx="8343900" cy="457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5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Maria Mercedes Abondano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77198" y="952500"/>
            <a:ext cx="8628803" cy="1143000"/>
            <a:chOff x="0" y="0"/>
            <a:chExt cx="11505071" cy="1524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74089" cy="1490252"/>
            </a:xfrm>
            <a:custGeom>
              <a:avLst/>
              <a:gdLst/>
              <a:ahLst/>
              <a:cxnLst/>
              <a:rect l="l" t="t" r="r" b="b"/>
              <a:pathLst>
                <a:path w="6074089" h="1490252">
                  <a:moveTo>
                    <a:pt x="0" y="0"/>
                  </a:moveTo>
                  <a:lnTo>
                    <a:pt x="6074089" y="0"/>
                  </a:lnTo>
                  <a:lnTo>
                    <a:pt x="6074089" y="1490252"/>
                  </a:lnTo>
                  <a:lnTo>
                    <a:pt x="0" y="149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667362" y="249382"/>
              <a:ext cx="3837709" cy="997527"/>
            </a:xfrm>
            <a:custGeom>
              <a:avLst/>
              <a:gdLst/>
              <a:ahLst/>
              <a:cxnLst/>
              <a:rect l="l" t="t" r="r" b="b"/>
              <a:pathLst>
                <a:path w="3837709" h="997527">
                  <a:moveTo>
                    <a:pt x="0" y="0"/>
                  </a:moveTo>
                  <a:lnTo>
                    <a:pt x="3837709" y="0"/>
                  </a:lnTo>
                  <a:lnTo>
                    <a:pt x="3837709" y="997527"/>
                  </a:lnTo>
                  <a:lnTo>
                    <a:pt x="0" y="997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091" t="-112699" r="-2484" b="-1131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074089" y="0"/>
              <a:ext cx="1593273" cy="1524000"/>
            </a:xfrm>
            <a:custGeom>
              <a:avLst/>
              <a:gdLst/>
              <a:ahLst/>
              <a:cxnLst/>
              <a:rect l="l" t="t" r="r" b="b"/>
              <a:pathLst>
                <a:path w="1593273" h="1524000">
                  <a:moveTo>
                    <a:pt x="0" y="0"/>
                  </a:moveTo>
                  <a:lnTo>
                    <a:pt x="1593273" y="0"/>
                  </a:lnTo>
                  <a:lnTo>
                    <a:pt x="1593273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042" t="-57324" r="-252649" b="-5580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18563" y="2718054"/>
            <a:ext cx="15209009" cy="457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5"/>
              </a:lnSpc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XXI Encuentro Internacional sobre Gestión de Ciudades Patrimoniales</a:t>
            </a:r>
          </a:p>
        </p:txBody>
      </p:sp>
      <p:sp>
        <p:nvSpPr>
          <p:cNvPr id="10" name="Freeform 10"/>
          <p:cNvSpPr/>
          <p:nvPr/>
        </p:nvSpPr>
        <p:spPr>
          <a:xfrm rot="-5400000" flipV="1">
            <a:off x="-297892" y="3931208"/>
            <a:ext cx="6508192" cy="6508192"/>
          </a:xfrm>
          <a:custGeom>
            <a:avLst/>
            <a:gdLst/>
            <a:ahLst/>
            <a:cxnLst/>
            <a:rect l="l" t="t" r="r" b="b"/>
            <a:pathLst>
              <a:path w="6508192" h="6508192">
                <a:moveTo>
                  <a:pt x="0" y="6508192"/>
                </a:moveTo>
                <a:lnTo>
                  <a:pt x="6508192" y="6508192"/>
                </a:lnTo>
                <a:lnTo>
                  <a:pt x="6508192" y="0"/>
                </a:lnTo>
                <a:lnTo>
                  <a:pt x="0" y="0"/>
                </a:lnTo>
                <a:lnTo>
                  <a:pt x="0" y="6508192"/>
                </a:lnTo>
                <a:close/>
              </a:path>
            </a:pathLst>
          </a:custGeom>
          <a:blipFill>
            <a:blip r:embed="rId6">
              <a:alphaModFix amt="54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6245916" cy="1530594"/>
            <a:chOff x="0" y="0"/>
            <a:chExt cx="1645015" cy="4031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5015" cy="403119"/>
            </a:xfrm>
            <a:custGeom>
              <a:avLst/>
              <a:gdLst/>
              <a:ahLst/>
              <a:cxnLst/>
              <a:rect l="l" t="t" r="r" b="b"/>
              <a:pathLst>
                <a:path w="1645015" h="403119">
                  <a:moveTo>
                    <a:pt x="63215" y="0"/>
                  </a:moveTo>
                  <a:lnTo>
                    <a:pt x="1581800" y="0"/>
                  </a:lnTo>
                  <a:cubicBezTo>
                    <a:pt x="1598565" y="0"/>
                    <a:pt x="1614644" y="6660"/>
                    <a:pt x="1626500" y="18515"/>
                  </a:cubicBezTo>
                  <a:cubicBezTo>
                    <a:pt x="1638355" y="30371"/>
                    <a:pt x="1645015" y="46450"/>
                    <a:pt x="1645015" y="63215"/>
                  </a:cubicBezTo>
                  <a:lnTo>
                    <a:pt x="1645015" y="339904"/>
                  </a:lnTo>
                  <a:cubicBezTo>
                    <a:pt x="1645015" y="356670"/>
                    <a:pt x="1638355" y="372749"/>
                    <a:pt x="1626500" y="384604"/>
                  </a:cubicBezTo>
                  <a:cubicBezTo>
                    <a:pt x="1614644" y="396459"/>
                    <a:pt x="1598565" y="403119"/>
                    <a:pt x="1581800" y="403119"/>
                  </a:cubicBezTo>
                  <a:lnTo>
                    <a:pt x="63215" y="403119"/>
                  </a:lnTo>
                  <a:cubicBezTo>
                    <a:pt x="46450" y="403119"/>
                    <a:pt x="30371" y="396459"/>
                    <a:pt x="18515" y="384604"/>
                  </a:cubicBezTo>
                  <a:cubicBezTo>
                    <a:pt x="6660" y="372749"/>
                    <a:pt x="0" y="356670"/>
                    <a:pt x="0" y="339904"/>
                  </a:cubicBezTo>
                  <a:lnTo>
                    <a:pt x="0" y="63215"/>
                  </a:lnTo>
                  <a:cubicBezTo>
                    <a:pt x="0" y="46450"/>
                    <a:pt x="6660" y="30371"/>
                    <a:pt x="18515" y="18515"/>
                  </a:cubicBezTo>
                  <a:cubicBezTo>
                    <a:pt x="30371" y="6660"/>
                    <a:pt x="46450" y="0"/>
                    <a:pt x="63215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5015" cy="441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54140" y="1028700"/>
            <a:ext cx="7705160" cy="8712881"/>
            <a:chOff x="0" y="0"/>
            <a:chExt cx="2029343" cy="22947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9343" cy="2294750"/>
            </a:xfrm>
            <a:custGeom>
              <a:avLst/>
              <a:gdLst/>
              <a:ahLst/>
              <a:cxnLst/>
              <a:rect l="l" t="t" r="r" b="b"/>
              <a:pathLst>
                <a:path w="2029343" h="2294750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2243507"/>
                  </a:lnTo>
                  <a:cubicBezTo>
                    <a:pt x="2029343" y="2271808"/>
                    <a:pt x="2006400" y="2294750"/>
                    <a:pt x="1978099" y="2294750"/>
                  </a:cubicBezTo>
                  <a:lnTo>
                    <a:pt x="51243" y="2294750"/>
                  </a:lnTo>
                  <a:cubicBezTo>
                    <a:pt x="22942" y="2294750"/>
                    <a:pt x="0" y="2271808"/>
                    <a:pt x="0" y="2243507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29343" cy="2332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011693" y="2096199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2500" y="3867138"/>
            <a:ext cx="8230414" cy="5607742"/>
          </a:xfrm>
          <a:custGeom>
            <a:avLst/>
            <a:gdLst/>
            <a:ahLst/>
            <a:cxnLst/>
            <a:rect l="l" t="t" r="r" b="b"/>
            <a:pathLst>
              <a:path w="8230414" h="5607742">
                <a:moveTo>
                  <a:pt x="0" y="0"/>
                </a:moveTo>
                <a:lnTo>
                  <a:pt x="8230414" y="0"/>
                </a:lnTo>
                <a:lnTo>
                  <a:pt x="8230414" y="5607743"/>
                </a:lnTo>
                <a:lnTo>
                  <a:pt x="0" y="560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00" r="-110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160846" y="3453643"/>
            <a:ext cx="2830754" cy="1838451"/>
            <a:chOff x="0" y="0"/>
            <a:chExt cx="745548" cy="4842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5548" cy="484201"/>
            </a:xfrm>
            <a:custGeom>
              <a:avLst/>
              <a:gdLst/>
              <a:ahLst/>
              <a:cxnLst/>
              <a:rect l="l" t="t" r="r" b="b"/>
              <a:pathLst>
                <a:path w="745548" h="484201">
                  <a:moveTo>
                    <a:pt x="139482" y="0"/>
                  </a:moveTo>
                  <a:lnTo>
                    <a:pt x="606067" y="0"/>
                  </a:lnTo>
                  <a:cubicBezTo>
                    <a:pt x="643060" y="0"/>
                    <a:pt x="678537" y="14695"/>
                    <a:pt x="704695" y="40853"/>
                  </a:cubicBezTo>
                  <a:cubicBezTo>
                    <a:pt x="730853" y="67011"/>
                    <a:pt x="745548" y="102489"/>
                    <a:pt x="745548" y="139482"/>
                  </a:cubicBezTo>
                  <a:lnTo>
                    <a:pt x="745548" y="344720"/>
                  </a:lnTo>
                  <a:cubicBezTo>
                    <a:pt x="745548" y="381712"/>
                    <a:pt x="730853" y="417190"/>
                    <a:pt x="704695" y="443348"/>
                  </a:cubicBezTo>
                  <a:cubicBezTo>
                    <a:pt x="678537" y="469506"/>
                    <a:pt x="643060" y="484201"/>
                    <a:pt x="606067" y="484201"/>
                  </a:cubicBezTo>
                  <a:lnTo>
                    <a:pt x="139482" y="484201"/>
                  </a:lnTo>
                  <a:cubicBezTo>
                    <a:pt x="62448" y="484201"/>
                    <a:pt x="0" y="421753"/>
                    <a:pt x="0" y="344720"/>
                  </a:cubicBezTo>
                  <a:lnTo>
                    <a:pt x="0" y="139482"/>
                  </a:lnTo>
                  <a:cubicBezTo>
                    <a:pt x="0" y="62448"/>
                    <a:pt x="62448" y="0"/>
                    <a:pt x="139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5548" cy="522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531621" y="3647065"/>
            <a:ext cx="2089205" cy="1451607"/>
          </a:xfrm>
          <a:custGeom>
            <a:avLst/>
            <a:gdLst/>
            <a:ahLst/>
            <a:cxnLst/>
            <a:rect l="l" t="t" r="r" b="b"/>
            <a:pathLst>
              <a:path w="2089205" h="1451607">
                <a:moveTo>
                  <a:pt x="0" y="0"/>
                </a:moveTo>
                <a:lnTo>
                  <a:pt x="2089204" y="0"/>
                </a:lnTo>
                <a:lnTo>
                  <a:pt x="2089204" y="1451606"/>
                </a:lnTo>
                <a:lnTo>
                  <a:pt x="0" y="1451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908394" y="1396365"/>
            <a:ext cx="6996652" cy="786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Diagnóstico ambiental y náutico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Modelación de rutas y demanda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Evaluación social en comunidades insulares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Análisis de gobernanza y sostenibilidad operativa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 Talleres con pescadores y residentes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Diálogo con operadores náuticos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Aportes técnicos desde la experiencia local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Construcción colectiva de soluciones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06876" y="966417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PROYECTO 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63444" y="1377262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AcuaBus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7967312" cy="1172651"/>
            <a:chOff x="0" y="0"/>
            <a:chExt cx="2098387" cy="3088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8387" cy="308846"/>
            </a:xfrm>
            <a:custGeom>
              <a:avLst/>
              <a:gdLst/>
              <a:ahLst/>
              <a:cxnLst/>
              <a:rect l="l" t="t" r="r" b="b"/>
              <a:pathLst>
                <a:path w="2098387" h="308846">
                  <a:moveTo>
                    <a:pt x="49557" y="0"/>
                  </a:moveTo>
                  <a:lnTo>
                    <a:pt x="2048829" y="0"/>
                  </a:lnTo>
                  <a:cubicBezTo>
                    <a:pt x="2076199" y="0"/>
                    <a:pt x="2098387" y="22188"/>
                    <a:pt x="2098387" y="49557"/>
                  </a:cubicBezTo>
                  <a:lnTo>
                    <a:pt x="2098387" y="259289"/>
                  </a:lnTo>
                  <a:cubicBezTo>
                    <a:pt x="2098387" y="272433"/>
                    <a:pt x="2093165" y="285038"/>
                    <a:pt x="2083872" y="294331"/>
                  </a:cubicBezTo>
                  <a:cubicBezTo>
                    <a:pt x="2074578" y="303625"/>
                    <a:pt x="2061973" y="308846"/>
                    <a:pt x="2048829" y="308846"/>
                  </a:cubicBezTo>
                  <a:lnTo>
                    <a:pt x="49557" y="308846"/>
                  </a:lnTo>
                  <a:cubicBezTo>
                    <a:pt x="22188" y="308846"/>
                    <a:pt x="0" y="286659"/>
                    <a:pt x="0" y="259289"/>
                  </a:cubicBezTo>
                  <a:lnTo>
                    <a:pt x="0" y="49557"/>
                  </a:lnTo>
                  <a:cubicBezTo>
                    <a:pt x="0" y="22188"/>
                    <a:pt x="22188" y="0"/>
                    <a:pt x="49557" y="0"/>
                  </a:cubicBezTo>
                  <a:close/>
                </a:path>
              </a:pathLst>
            </a:custGeom>
            <a:solidFill>
              <a:srgbClr val="EB7E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98387" cy="34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77750" y="1291272"/>
            <a:ext cx="7143750" cy="1437231"/>
            <a:chOff x="0" y="0"/>
            <a:chExt cx="1881481" cy="3785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81481" cy="378530"/>
            </a:xfrm>
            <a:custGeom>
              <a:avLst/>
              <a:gdLst/>
              <a:ahLst/>
              <a:cxnLst/>
              <a:rect l="l" t="t" r="r" b="b"/>
              <a:pathLst>
                <a:path w="1881481" h="378530">
                  <a:moveTo>
                    <a:pt x="55270" y="0"/>
                  </a:moveTo>
                  <a:lnTo>
                    <a:pt x="1826211" y="0"/>
                  </a:lnTo>
                  <a:cubicBezTo>
                    <a:pt x="1856736" y="0"/>
                    <a:pt x="1881481" y="24745"/>
                    <a:pt x="1881481" y="55270"/>
                  </a:cubicBezTo>
                  <a:lnTo>
                    <a:pt x="1881481" y="323260"/>
                  </a:lnTo>
                  <a:cubicBezTo>
                    <a:pt x="1881481" y="337918"/>
                    <a:pt x="1875658" y="351977"/>
                    <a:pt x="1865293" y="362342"/>
                  </a:cubicBezTo>
                  <a:cubicBezTo>
                    <a:pt x="1854928" y="372707"/>
                    <a:pt x="1840870" y="378530"/>
                    <a:pt x="1826211" y="378530"/>
                  </a:cubicBezTo>
                  <a:lnTo>
                    <a:pt x="55270" y="378530"/>
                  </a:lnTo>
                  <a:cubicBezTo>
                    <a:pt x="24745" y="378530"/>
                    <a:pt x="0" y="353785"/>
                    <a:pt x="0" y="323260"/>
                  </a:cubicBezTo>
                  <a:lnTo>
                    <a:pt x="0" y="55270"/>
                  </a:lnTo>
                  <a:cubicBezTo>
                    <a:pt x="0" y="24745"/>
                    <a:pt x="24745" y="0"/>
                    <a:pt x="55270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81481" cy="416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35140" y="4036219"/>
            <a:ext cx="7705160" cy="4805362"/>
            <a:chOff x="0" y="0"/>
            <a:chExt cx="2029343" cy="12656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9343" cy="1265610"/>
            </a:xfrm>
            <a:custGeom>
              <a:avLst/>
              <a:gdLst/>
              <a:ahLst/>
              <a:cxnLst/>
              <a:rect l="l" t="t" r="r" b="b"/>
              <a:pathLst>
                <a:path w="2029343" h="1265610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1214367"/>
                  </a:lnTo>
                  <a:cubicBezTo>
                    <a:pt x="2029343" y="1242667"/>
                    <a:pt x="2006400" y="1265610"/>
                    <a:pt x="1978099" y="1265610"/>
                  </a:cubicBezTo>
                  <a:lnTo>
                    <a:pt x="51243" y="1265610"/>
                  </a:lnTo>
                  <a:cubicBezTo>
                    <a:pt x="37653" y="1265610"/>
                    <a:pt x="24619" y="1260211"/>
                    <a:pt x="15009" y="1250601"/>
                  </a:cubicBezTo>
                  <a:cubicBezTo>
                    <a:pt x="5399" y="1240991"/>
                    <a:pt x="0" y="1227957"/>
                    <a:pt x="0" y="1214367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29343" cy="1303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011693" y="2096199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888795" y="1470031"/>
            <a:ext cx="5094405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15"/>
              </a:lnSpc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Espacios dignos para las comunidades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5594" y="4303395"/>
            <a:ext cx="6844252" cy="41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Renovación de canchas y zonas deportivas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Materiales especializados aportados por Pintuco y Dow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Diseño y participación comunitaria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Barrios más activos, seguros y cohesionados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06876" y="933450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DFC260"/>
                </a:solidFill>
                <a:latin typeface="Poppins"/>
                <a:ea typeface="Poppins"/>
                <a:cs typeface="Poppins"/>
                <a:sym typeface="Poppins"/>
              </a:rPr>
              <a:t>PROYECTO 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06294" y="1510067"/>
            <a:ext cx="6780581" cy="79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85"/>
              </a:lnSpc>
              <a:spcBef>
                <a:spcPct val="0"/>
              </a:spcBef>
            </a:pPr>
            <a:r>
              <a:rPr lang="en-US" sz="4449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Comunidades en Color</a:t>
            </a:r>
          </a:p>
        </p:txBody>
      </p:sp>
      <p:sp>
        <p:nvSpPr>
          <p:cNvPr id="17" name="Freeform 17"/>
          <p:cNvSpPr/>
          <p:nvPr/>
        </p:nvSpPr>
        <p:spPr>
          <a:xfrm>
            <a:off x="952500" y="3695700"/>
            <a:ext cx="8444753" cy="5486400"/>
          </a:xfrm>
          <a:custGeom>
            <a:avLst/>
            <a:gdLst/>
            <a:ahLst/>
            <a:cxnLst/>
            <a:rect l="l" t="t" r="r" b="b"/>
            <a:pathLst>
              <a:path w="8444753" h="5486400">
                <a:moveTo>
                  <a:pt x="0" y="0"/>
                </a:moveTo>
                <a:lnTo>
                  <a:pt x="8444753" y="0"/>
                </a:lnTo>
                <a:lnTo>
                  <a:pt x="8444753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443" t="-14751" r="-16613" b="-4779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1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17122666" cy="2069240"/>
            <a:chOff x="0" y="0"/>
            <a:chExt cx="4509673" cy="544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9673" cy="544985"/>
            </a:xfrm>
            <a:custGeom>
              <a:avLst/>
              <a:gdLst/>
              <a:ahLst/>
              <a:cxnLst/>
              <a:rect l="l" t="t" r="r" b="b"/>
              <a:pathLst>
                <a:path w="4509673" h="544985">
                  <a:moveTo>
                    <a:pt x="23059" y="0"/>
                  </a:moveTo>
                  <a:lnTo>
                    <a:pt x="4486614" y="0"/>
                  </a:lnTo>
                  <a:cubicBezTo>
                    <a:pt x="4499349" y="0"/>
                    <a:pt x="4509673" y="10324"/>
                    <a:pt x="4509673" y="23059"/>
                  </a:cubicBezTo>
                  <a:lnTo>
                    <a:pt x="4509673" y="521926"/>
                  </a:lnTo>
                  <a:cubicBezTo>
                    <a:pt x="4509673" y="534661"/>
                    <a:pt x="4499349" y="544985"/>
                    <a:pt x="4486614" y="544985"/>
                  </a:cubicBezTo>
                  <a:lnTo>
                    <a:pt x="23059" y="544985"/>
                  </a:lnTo>
                  <a:cubicBezTo>
                    <a:pt x="10324" y="544985"/>
                    <a:pt x="0" y="534661"/>
                    <a:pt x="0" y="521926"/>
                  </a:cubicBezTo>
                  <a:lnTo>
                    <a:pt x="0" y="23059"/>
                  </a:lnTo>
                  <a:cubicBezTo>
                    <a:pt x="0" y="10324"/>
                    <a:pt x="10324" y="0"/>
                    <a:pt x="2305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09673" cy="583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16100" y="1666433"/>
            <a:ext cx="10706100" cy="765297"/>
            <a:chOff x="0" y="0"/>
            <a:chExt cx="2819714" cy="201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9714" cy="201560"/>
            </a:xfrm>
            <a:custGeom>
              <a:avLst/>
              <a:gdLst/>
              <a:ahLst/>
              <a:cxnLst/>
              <a:rect l="l" t="t" r="r" b="b"/>
              <a:pathLst>
                <a:path w="2819714" h="201560">
                  <a:moveTo>
                    <a:pt x="36880" y="0"/>
                  </a:moveTo>
                  <a:lnTo>
                    <a:pt x="2782834" y="0"/>
                  </a:lnTo>
                  <a:cubicBezTo>
                    <a:pt x="2792615" y="0"/>
                    <a:pt x="2801995" y="3886"/>
                    <a:pt x="2808912" y="10802"/>
                  </a:cubicBezTo>
                  <a:cubicBezTo>
                    <a:pt x="2815828" y="17718"/>
                    <a:pt x="2819714" y="27099"/>
                    <a:pt x="2819714" y="36880"/>
                  </a:cubicBezTo>
                  <a:lnTo>
                    <a:pt x="2819714" y="164680"/>
                  </a:lnTo>
                  <a:cubicBezTo>
                    <a:pt x="2819714" y="185048"/>
                    <a:pt x="2803202" y="201560"/>
                    <a:pt x="2782834" y="201560"/>
                  </a:cubicBezTo>
                  <a:lnTo>
                    <a:pt x="36880" y="201560"/>
                  </a:lnTo>
                  <a:cubicBezTo>
                    <a:pt x="27099" y="201560"/>
                    <a:pt x="17718" y="197674"/>
                    <a:pt x="10802" y="190758"/>
                  </a:cubicBezTo>
                  <a:cubicBezTo>
                    <a:pt x="3886" y="183842"/>
                    <a:pt x="0" y="174461"/>
                    <a:pt x="0" y="164680"/>
                  </a:cubicBezTo>
                  <a:lnTo>
                    <a:pt x="0" y="36880"/>
                  </a:lnTo>
                  <a:cubicBezTo>
                    <a:pt x="0" y="27099"/>
                    <a:pt x="3886" y="17718"/>
                    <a:pt x="10802" y="10802"/>
                  </a:cubicBezTo>
                  <a:cubicBezTo>
                    <a:pt x="17718" y="3886"/>
                    <a:pt x="27099" y="0"/>
                    <a:pt x="3688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9714" cy="23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4140" y="4529138"/>
            <a:ext cx="7705160" cy="4429125"/>
            <a:chOff x="0" y="0"/>
            <a:chExt cx="2029343" cy="11665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9343" cy="1166519"/>
            </a:xfrm>
            <a:custGeom>
              <a:avLst/>
              <a:gdLst/>
              <a:ahLst/>
              <a:cxnLst/>
              <a:rect l="l" t="t" r="r" b="b"/>
              <a:pathLst>
                <a:path w="2029343" h="1166519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1115275"/>
                  </a:lnTo>
                  <a:cubicBezTo>
                    <a:pt x="2029343" y="1143576"/>
                    <a:pt x="2006400" y="1166519"/>
                    <a:pt x="1978099" y="1166519"/>
                  </a:cubicBezTo>
                  <a:lnTo>
                    <a:pt x="51243" y="1166519"/>
                  </a:lnTo>
                  <a:cubicBezTo>
                    <a:pt x="22942" y="1166519"/>
                    <a:pt x="0" y="1143576"/>
                    <a:pt x="0" y="1115275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29343" cy="1204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022218" y="2488745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280290" y="1709103"/>
            <a:ext cx="9007710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 borde costero en transformación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84594" y="5132070"/>
            <a:ext cx="6844252" cy="314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Erosión progresiva entre La Boquilla, Marbella y El Cabrero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Riesgos climáticos y afectaciones recurrentes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Necesidad urgente de infraestructura resiliente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06876" y="764007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CE4B7"/>
                </a:solidFill>
                <a:latin typeface="Poppins"/>
                <a:ea typeface="Poppins"/>
                <a:cs typeface="Poppins"/>
                <a:sym typeface="Poppins"/>
              </a:rPr>
              <a:t>PROYECTO 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08625" y="1634587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MALECON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5393" y="1390043"/>
            <a:ext cx="1805314" cy="7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51"/>
              </a:lnSpc>
              <a:spcBef>
                <a:spcPct val="0"/>
              </a:spcBef>
            </a:pPr>
            <a:r>
              <a:rPr lang="en-US" sz="4353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GRAN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19511" y="2618413"/>
            <a:ext cx="2757814" cy="7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51"/>
              </a:lnSpc>
              <a:spcBef>
                <a:spcPct val="0"/>
              </a:spcBef>
            </a:pPr>
            <a:r>
              <a:rPr lang="en-US" sz="4353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DEL MAR</a:t>
            </a:r>
          </a:p>
        </p:txBody>
      </p:sp>
      <p:sp>
        <p:nvSpPr>
          <p:cNvPr id="19" name="Freeform 19"/>
          <p:cNvSpPr/>
          <p:nvPr/>
        </p:nvSpPr>
        <p:spPr>
          <a:xfrm>
            <a:off x="588392" y="4299104"/>
            <a:ext cx="8691898" cy="4889193"/>
          </a:xfrm>
          <a:custGeom>
            <a:avLst/>
            <a:gdLst/>
            <a:ahLst/>
            <a:cxnLst/>
            <a:rect l="l" t="t" r="r" b="b"/>
            <a:pathLst>
              <a:path w="8691898" h="4889193">
                <a:moveTo>
                  <a:pt x="0" y="0"/>
                </a:moveTo>
                <a:lnTo>
                  <a:pt x="8691898" y="0"/>
                </a:lnTo>
                <a:lnTo>
                  <a:pt x="8691898" y="4889192"/>
                </a:lnTo>
                <a:lnTo>
                  <a:pt x="0" y="488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328226" y="3732334"/>
            <a:ext cx="2038782" cy="2034800"/>
            <a:chOff x="0" y="0"/>
            <a:chExt cx="2718376" cy="2713067"/>
          </a:xfrm>
        </p:grpSpPr>
        <p:grpSp>
          <p:nvGrpSpPr>
            <p:cNvPr id="21" name="Group 21"/>
            <p:cNvGrpSpPr/>
            <p:nvPr/>
          </p:nvGrpSpPr>
          <p:grpSpPr>
            <a:xfrm>
              <a:off x="198294" y="195639"/>
              <a:ext cx="2321789" cy="232178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2718376" cy="2713067"/>
            </a:xfrm>
            <a:custGeom>
              <a:avLst/>
              <a:gdLst/>
              <a:ahLst/>
              <a:cxnLst/>
              <a:rect l="l" t="t" r="r" b="b"/>
              <a:pathLst>
                <a:path w="2718376" h="2713067">
                  <a:moveTo>
                    <a:pt x="0" y="0"/>
                  </a:moveTo>
                  <a:lnTo>
                    <a:pt x="2718376" y="0"/>
                  </a:lnTo>
                  <a:lnTo>
                    <a:pt x="2718376" y="2713067"/>
                  </a:lnTo>
                  <a:lnTo>
                    <a:pt x="0" y="2713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17122666" cy="2069240"/>
            <a:chOff x="0" y="0"/>
            <a:chExt cx="4509673" cy="544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9673" cy="544985"/>
            </a:xfrm>
            <a:custGeom>
              <a:avLst/>
              <a:gdLst/>
              <a:ahLst/>
              <a:cxnLst/>
              <a:rect l="l" t="t" r="r" b="b"/>
              <a:pathLst>
                <a:path w="4509673" h="544985">
                  <a:moveTo>
                    <a:pt x="23059" y="0"/>
                  </a:moveTo>
                  <a:lnTo>
                    <a:pt x="4486614" y="0"/>
                  </a:lnTo>
                  <a:cubicBezTo>
                    <a:pt x="4499349" y="0"/>
                    <a:pt x="4509673" y="10324"/>
                    <a:pt x="4509673" y="23059"/>
                  </a:cubicBezTo>
                  <a:lnTo>
                    <a:pt x="4509673" y="521926"/>
                  </a:lnTo>
                  <a:cubicBezTo>
                    <a:pt x="4509673" y="534661"/>
                    <a:pt x="4499349" y="544985"/>
                    <a:pt x="4486614" y="544985"/>
                  </a:cubicBezTo>
                  <a:lnTo>
                    <a:pt x="23059" y="544985"/>
                  </a:lnTo>
                  <a:cubicBezTo>
                    <a:pt x="10324" y="544985"/>
                    <a:pt x="0" y="534661"/>
                    <a:pt x="0" y="521926"/>
                  </a:cubicBezTo>
                  <a:lnTo>
                    <a:pt x="0" y="23059"/>
                  </a:lnTo>
                  <a:cubicBezTo>
                    <a:pt x="0" y="10324"/>
                    <a:pt x="10324" y="0"/>
                    <a:pt x="23059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09673" cy="583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16100" y="1666433"/>
            <a:ext cx="10706100" cy="765297"/>
            <a:chOff x="0" y="0"/>
            <a:chExt cx="2819714" cy="201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9714" cy="201560"/>
            </a:xfrm>
            <a:custGeom>
              <a:avLst/>
              <a:gdLst/>
              <a:ahLst/>
              <a:cxnLst/>
              <a:rect l="l" t="t" r="r" b="b"/>
              <a:pathLst>
                <a:path w="2819714" h="201560">
                  <a:moveTo>
                    <a:pt x="36880" y="0"/>
                  </a:moveTo>
                  <a:lnTo>
                    <a:pt x="2782834" y="0"/>
                  </a:lnTo>
                  <a:cubicBezTo>
                    <a:pt x="2792615" y="0"/>
                    <a:pt x="2801995" y="3886"/>
                    <a:pt x="2808912" y="10802"/>
                  </a:cubicBezTo>
                  <a:cubicBezTo>
                    <a:pt x="2815828" y="17718"/>
                    <a:pt x="2819714" y="27099"/>
                    <a:pt x="2819714" y="36880"/>
                  </a:cubicBezTo>
                  <a:lnTo>
                    <a:pt x="2819714" y="164680"/>
                  </a:lnTo>
                  <a:cubicBezTo>
                    <a:pt x="2819714" y="185048"/>
                    <a:pt x="2803202" y="201560"/>
                    <a:pt x="2782834" y="201560"/>
                  </a:cubicBezTo>
                  <a:lnTo>
                    <a:pt x="36880" y="201560"/>
                  </a:lnTo>
                  <a:cubicBezTo>
                    <a:pt x="27099" y="201560"/>
                    <a:pt x="17718" y="197674"/>
                    <a:pt x="10802" y="190758"/>
                  </a:cubicBezTo>
                  <a:cubicBezTo>
                    <a:pt x="3886" y="183842"/>
                    <a:pt x="0" y="174461"/>
                    <a:pt x="0" y="164680"/>
                  </a:cubicBezTo>
                  <a:lnTo>
                    <a:pt x="0" y="36880"/>
                  </a:lnTo>
                  <a:cubicBezTo>
                    <a:pt x="0" y="27099"/>
                    <a:pt x="3886" y="17718"/>
                    <a:pt x="10802" y="10802"/>
                  </a:cubicBezTo>
                  <a:cubicBezTo>
                    <a:pt x="17718" y="3886"/>
                    <a:pt x="27099" y="0"/>
                    <a:pt x="3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9714" cy="23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4140" y="3697595"/>
            <a:ext cx="8414131" cy="6251268"/>
            <a:chOff x="0" y="0"/>
            <a:chExt cx="2216067" cy="16464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6067" cy="1646424"/>
            </a:xfrm>
            <a:custGeom>
              <a:avLst/>
              <a:gdLst/>
              <a:ahLst/>
              <a:cxnLst/>
              <a:rect l="l" t="t" r="r" b="b"/>
              <a:pathLst>
                <a:path w="2216067" h="1646424">
                  <a:moveTo>
                    <a:pt x="46926" y="0"/>
                  </a:moveTo>
                  <a:lnTo>
                    <a:pt x="2169142" y="0"/>
                  </a:lnTo>
                  <a:cubicBezTo>
                    <a:pt x="2181587" y="0"/>
                    <a:pt x="2193523" y="4944"/>
                    <a:pt x="2202323" y="13744"/>
                  </a:cubicBezTo>
                  <a:cubicBezTo>
                    <a:pt x="2211124" y="22544"/>
                    <a:pt x="2216067" y="34480"/>
                    <a:pt x="2216067" y="46926"/>
                  </a:cubicBezTo>
                  <a:lnTo>
                    <a:pt x="2216067" y="1599499"/>
                  </a:lnTo>
                  <a:cubicBezTo>
                    <a:pt x="2216067" y="1625415"/>
                    <a:pt x="2195058" y="1646424"/>
                    <a:pt x="2169142" y="1646424"/>
                  </a:cubicBezTo>
                  <a:lnTo>
                    <a:pt x="46926" y="1646424"/>
                  </a:lnTo>
                  <a:cubicBezTo>
                    <a:pt x="34480" y="1646424"/>
                    <a:pt x="22544" y="1641480"/>
                    <a:pt x="13744" y="1632680"/>
                  </a:cubicBezTo>
                  <a:cubicBezTo>
                    <a:pt x="4944" y="1623880"/>
                    <a:pt x="0" y="1611944"/>
                    <a:pt x="0" y="1599499"/>
                  </a:cubicBezTo>
                  <a:lnTo>
                    <a:pt x="0" y="46926"/>
                  </a:lnTo>
                  <a:cubicBezTo>
                    <a:pt x="0" y="21009"/>
                    <a:pt x="21009" y="0"/>
                    <a:pt x="46926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16067" cy="1684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022218" y="2488745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280290" y="1709103"/>
            <a:ext cx="9007710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Un borde costero en transformación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42894" y="4211474"/>
            <a:ext cx="7987252" cy="524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Componentes del Gran Malecón del Mar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Muro de contención de +5 km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Protección costera y drenajes pluviales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 plazoletas y 59.000 m² de zonas verdes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Ciclorutas, senderos e “islas verdes” cada 500 m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Monitoreo ambiental continuo con CARDIQUE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06876" y="764007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PROYECTO 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08625" y="1634587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MALECON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5393" y="1390043"/>
            <a:ext cx="1805314" cy="7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51"/>
              </a:lnSpc>
              <a:spcBef>
                <a:spcPct val="0"/>
              </a:spcBef>
            </a:pPr>
            <a:r>
              <a:rPr lang="en-US" sz="435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19511" y="2618413"/>
            <a:ext cx="2757814" cy="79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0"/>
              </a:lnSpc>
              <a:spcBef>
                <a:spcPct val="0"/>
              </a:spcBef>
            </a:pPr>
            <a:r>
              <a:rPr lang="en-US" sz="445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DEL MAR</a:t>
            </a:r>
          </a:p>
        </p:txBody>
      </p:sp>
      <p:sp>
        <p:nvSpPr>
          <p:cNvPr id="19" name="Freeform 19"/>
          <p:cNvSpPr/>
          <p:nvPr/>
        </p:nvSpPr>
        <p:spPr>
          <a:xfrm>
            <a:off x="588392" y="4299104"/>
            <a:ext cx="8691898" cy="4889193"/>
          </a:xfrm>
          <a:custGeom>
            <a:avLst/>
            <a:gdLst/>
            <a:ahLst/>
            <a:cxnLst/>
            <a:rect l="l" t="t" r="r" b="b"/>
            <a:pathLst>
              <a:path w="8691898" h="4889193">
                <a:moveTo>
                  <a:pt x="0" y="0"/>
                </a:moveTo>
                <a:lnTo>
                  <a:pt x="8691898" y="0"/>
                </a:lnTo>
                <a:lnTo>
                  <a:pt x="8691898" y="4889192"/>
                </a:lnTo>
                <a:lnTo>
                  <a:pt x="0" y="488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328226" y="3732334"/>
            <a:ext cx="2038782" cy="2034800"/>
            <a:chOff x="0" y="0"/>
            <a:chExt cx="2718376" cy="2713067"/>
          </a:xfrm>
        </p:grpSpPr>
        <p:grpSp>
          <p:nvGrpSpPr>
            <p:cNvPr id="21" name="Group 21"/>
            <p:cNvGrpSpPr/>
            <p:nvPr/>
          </p:nvGrpSpPr>
          <p:grpSpPr>
            <a:xfrm>
              <a:off x="198294" y="195639"/>
              <a:ext cx="2321789" cy="232178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2718376" cy="2713067"/>
            </a:xfrm>
            <a:custGeom>
              <a:avLst/>
              <a:gdLst/>
              <a:ahLst/>
              <a:cxnLst/>
              <a:rect l="l" t="t" r="r" b="b"/>
              <a:pathLst>
                <a:path w="2718376" h="2713067">
                  <a:moveTo>
                    <a:pt x="0" y="0"/>
                  </a:moveTo>
                  <a:lnTo>
                    <a:pt x="2718376" y="0"/>
                  </a:lnTo>
                  <a:lnTo>
                    <a:pt x="2718376" y="2713067"/>
                  </a:lnTo>
                  <a:lnTo>
                    <a:pt x="0" y="2713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17122666" cy="2069240"/>
            <a:chOff x="0" y="0"/>
            <a:chExt cx="4509673" cy="5449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9673" cy="544985"/>
            </a:xfrm>
            <a:custGeom>
              <a:avLst/>
              <a:gdLst/>
              <a:ahLst/>
              <a:cxnLst/>
              <a:rect l="l" t="t" r="r" b="b"/>
              <a:pathLst>
                <a:path w="4509673" h="544985">
                  <a:moveTo>
                    <a:pt x="23059" y="0"/>
                  </a:moveTo>
                  <a:lnTo>
                    <a:pt x="4486614" y="0"/>
                  </a:lnTo>
                  <a:cubicBezTo>
                    <a:pt x="4499349" y="0"/>
                    <a:pt x="4509673" y="10324"/>
                    <a:pt x="4509673" y="23059"/>
                  </a:cubicBezTo>
                  <a:lnTo>
                    <a:pt x="4509673" y="521926"/>
                  </a:lnTo>
                  <a:cubicBezTo>
                    <a:pt x="4509673" y="534661"/>
                    <a:pt x="4499349" y="544985"/>
                    <a:pt x="4486614" y="544985"/>
                  </a:cubicBezTo>
                  <a:lnTo>
                    <a:pt x="23059" y="544985"/>
                  </a:lnTo>
                  <a:cubicBezTo>
                    <a:pt x="10324" y="544985"/>
                    <a:pt x="0" y="534661"/>
                    <a:pt x="0" y="521926"/>
                  </a:cubicBezTo>
                  <a:lnTo>
                    <a:pt x="0" y="23059"/>
                  </a:lnTo>
                  <a:cubicBezTo>
                    <a:pt x="0" y="10324"/>
                    <a:pt x="10324" y="0"/>
                    <a:pt x="23059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09673" cy="583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16100" y="1666433"/>
            <a:ext cx="10706100" cy="765297"/>
            <a:chOff x="0" y="0"/>
            <a:chExt cx="2819714" cy="201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9714" cy="201560"/>
            </a:xfrm>
            <a:custGeom>
              <a:avLst/>
              <a:gdLst/>
              <a:ahLst/>
              <a:cxnLst/>
              <a:rect l="l" t="t" r="r" b="b"/>
              <a:pathLst>
                <a:path w="2819714" h="201560">
                  <a:moveTo>
                    <a:pt x="36880" y="0"/>
                  </a:moveTo>
                  <a:lnTo>
                    <a:pt x="2782834" y="0"/>
                  </a:lnTo>
                  <a:cubicBezTo>
                    <a:pt x="2792615" y="0"/>
                    <a:pt x="2801995" y="3886"/>
                    <a:pt x="2808912" y="10802"/>
                  </a:cubicBezTo>
                  <a:cubicBezTo>
                    <a:pt x="2815828" y="17718"/>
                    <a:pt x="2819714" y="27099"/>
                    <a:pt x="2819714" y="36880"/>
                  </a:cubicBezTo>
                  <a:lnTo>
                    <a:pt x="2819714" y="164680"/>
                  </a:lnTo>
                  <a:cubicBezTo>
                    <a:pt x="2819714" y="185048"/>
                    <a:pt x="2803202" y="201560"/>
                    <a:pt x="2782834" y="201560"/>
                  </a:cubicBezTo>
                  <a:lnTo>
                    <a:pt x="36880" y="201560"/>
                  </a:lnTo>
                  <a:cubicBezTo>
                    <a:pt x="27099" y="201560"/>
                    <a:pt x="17718" y="197674"/>
                    <a:pt x="10802" y="190758"/>
                  </a:cubicBezTo>
                  <a:cubicBezTo>
                    <a:pt x="3886" y="183842"/>
                    <a:pt x="0" y="174461"/>
                    <a:pt x="0" y="164680"/>
                  </a:cubicBezTo>
                  <a:lnTo>
                    <a:pt x="0" y="36880"/>
                  </a:lnTo>
                  <a:cubicBezTo>
                    <a:pt x="0" y="27099"/>
                    <a:pt x="3886" y="17718"/>
                    <a:pt x="10802" y="10802"/>
                  </a:cubicBezTo>
                  <a:cubicBezTo>
                    <a:pt x="17718" y="3886"/>
                    <a:pt x="27099" y="0"/>
                    <a:pt x="36880" y="0"/>
                  </a:cubicBezTo>
                  <a:close/>
                </a:path>
              </a:pathLst>
            </a:custGeom>
            <a:solidFill>
              <a:srgbClr val="EB7E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9714" cy="23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77079" y="3859766"/>
            <a:ext cx="8414131" cy="5560705"/>
            <a:chOff x="0" y="0"/>
            <a:chExt cx="2216067" cy="14645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6067" cy="1464548"/>
            </a:xfrm>
            <a:custGeom>
              <a:avLst/>
              <a:gdLst/>
              <a:ahLst/>
              <a:cxnLst/>
              <a:rect l="l" t="t" r="r" b="b"/>
              <a:pathLst>
                <a:path w="2216067" h="1464548">
                  <a:moveTo>
                    <a:pt x="46926" y="0"/>
                  </a:moveTo>
                  <a:lnTo>
                    <a:pt x="2169142" y="0"/>
                  </a:lnTo>
                  <a:cubicBezTo>
                    <a:pt x="2181587" y="0"/>
                    <a:pt x="2193523" y="4944"/>
                    <a:pt x="2202323" y="13744"/>
                  </a:cubicBezTo>
                  <a:cubicBezTo>
                    <a:pt x="2211124" y="22544"/>
                    <a:pt x="2216067" y="34480"/>
                    <a:pt x="2216067" y="46926"/>
                  </a:cubicBezTo>
                  <a:lnTo>
                    <a:pt x="2216067" y="1417622"/>
                  </a:lnTo>
                  <a:cubicBezTo>
                    <a:pt x="2216067" y="1443539"/>
                    <a:pt x="2195058" y="1464548"/>
                    <a:pt x="2169142" y="1464548"/>
                  </a:cubicBezTo>
                  <a:lnTo>
                    <a:pt x="46926" y="1464548"/>
                  </a:lnTo>
                  <a:cubicBezTo>
                    <a:pt x="21009" y="1464548"/>
                    <a:pt x="0" y="1443539"/>
                    <a:pt x="0" y="1417622"/>
                  </a:cubicBezTo>
                  <a:lnTo>
                    <a:pt x="0" y="46926"/>
                  </a:lnTo>
                  <a:cubicBezTo>
                    <a:pt x="0" y="21009"/>
                    <a:pt x="21009" y="0"/>
                    <a:pt x="46926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16067" cy="1502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022218" y="2488745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280290" y="1691259"/>
            <a:ext cx="9007710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DE5B8"/>
                </a:solidFill>
                <a:latin typeface="Poppins"/>
                <a:ea typeface="Poppins"/>
                <a:cs typeface="Poppins"/>
                <a:sym typeface="Poppins"/>
              </a:rPr>
              <a:t>Un borde costero en transformación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3959" y="4242676"/>
            <a:ext cx="7987252" cy="471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El componente social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Mesas con pescadores, comerciantes y residentes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Explicación pública de alcances y ajustes por retroalimentación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temprana y apropiación territorial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Proyecto entendido como acuerdo social y ambiental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06876" y="764007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PROYECTO 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08625" y="1634587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MALECON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45393" y="1390043"/>
            <a:ext cx="1805314" cy="7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51"/>
              </a:lnSpc>
              <a:spcBef>
                <a:spcPct val="0"/>
              </a:spcBef>
            </a:pPr>
            <a:r>
              <a:rPr lang="en-US" sz="4353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GRAN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19511" y="2618413"/>
            <a:ext cx="2757814" cy="79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0"/>
              </a:lnSpc>
              <a:spcBef>
                <a:spcPct val="0"/>
              </a:spcBef>
            </a:pPr>
            <a:r>
              <a:rPr lang="en-US" sz="4453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DEL MAR</a:t>
            </a:r>
          </a:p>
        </p:txBody>
      </p:sp>
      <p:sp>
        <p:nvSpPr>
          <p:cNvPr id="19" name="Freeform 19"/>
          <p:cNvSpPr/>
          <p:nvPr/>
        </p:nvSpPr>
        <p:spPr>
          <a:xfrm>
            <a:off x="588392" y="4299104"/>
            <a:ext cx="8691898" cy="4889193"/>
          </a:xfrm>
          <a:custGeom>
            <a:avLst/>
            <a:gdLst/>
            <a:ahLst/>
            <a:cxnLst/>
            <a:rect l="l" t="t" r="r" b="b"/>
            <a:pathLst>
              <a:path w="8691898" h="4889193">
                <a:moveTo>
                  <a:pt x="0" y="0"/>
                </a:moveTo>
                <a:lnTo>
                  <a:pt x="8691898" y="0"/>
                </a:lnTo>
                <a:lnTo>
                  <a:pt x="8691898" y="4889192"/>
                </a:lnTo>
                <a:lnTo>
                  <a:pt x="0" y="488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328226" y="3732334"/>
            <a:ext cx="2038782" cy="2034800"/>
            <a:chOff x="0" y="0"/>
            <a:chExt cx="2718376" cy="2713067"/>
          </a:xfrm>
        </p:grpSpPr>
        <p:grpSp>
          <p:nvGrpSpPr>
            <p:cNvPr id="21" name="Group 21"/>
            <p:cNvGrpSpPr/>
            <p:nvPr/>
          </p:nvGrpSpPr>
          <p:grpSpPr>
            <a:xfrm>
              <a:off x="198294" y="195639"/>
              <a:ext cx="2321789" cy="232178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0" y="0"/>
              <a:ext cx="2718376" cy="2713067"/>
            </a:xfrm>
            <a:custGeom>
              <a:avLst/>
              <a:gdLst/>
              <a:ahLst/>
              <a:cxnLst/>
              <a:rect l="l" t="t" r="r" b="b"/>
              <a:pathLst>
                <a:path w="2718376" h="2713067">
                  <a:moveTo>
                    <a:pt x="0" y="0"/>
                  </a:moveTo>
                  <a:lnTo>
                    <a:pt x="2718376" y="0"/>
                  </a:lnTo>
                  <a:lnTo>
                    <a:pt x="2718376" y="2713067"/>
                  </a:lnTo>
                  <a:lnTo>
                    <a:pt x="0" y="2713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1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131" y="-296011"/>
            <a:ext cx="19080478" cy="10699864"/>
          </a:xfrm>
          <a:custGeom>
            <a:avLst/>
            <a:gdLst/>
            <a:ahLst/>
            <a:cxnLst/>
            <a:rect l="l" t="t" r="r" b="b"/>
            <a:pathLst>
              <a:path w="19080478" h="10699864">
                <a:moveTo>
                  <a:pt x="0" y="0"/>
                </a:moveTo>
                <a:lnTo>
                  <a:pt x="19080478" y="0"/>
                </a:lnTo>
                <a:lnTo>
                  <a:pt x="19080478" y="10699864"/>
                </a:lnTo>
                <a:lnTo>
                  <a:pt x="0" y="10699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-16306" t="-8245" b="-8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10300" y="2743200"/>
            <a:ext cx="10956864" cy="8629271"/>
            <a:chOff x="0" y="0"/>
            <a:chExt cx="2885759" cy="2272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85759" cy="2272730"/>
            </a:xfrm>
            <a:custGeom>
              <a:avLst/>
              <a:gdLst/>
              <a:ahLst/>
              <a:cxnLst/>
              <a:rect l="l" t="t" r="r" b="b"/>
              <a:pathLst>
                <a:path w="2885759" h="2272730">
                  <a:moveTo>
                    <a:pt x="57233" y="0"/>
                  </a:moveTo>
                  <a:lnTo>
                    <a:pt x="2828525" y="0"/>
                  </a:lnTo>
                  <a:cubicBezTo>
                    <a:pt x="2843705" y="0"/>
                    <a:pt x="2858262" y="6030"/>
                    <a:pt x="2868995" y="16763"/>
                  </a:cubicBezTo>
                  <a:cubicBezTo>
                    <a:pt x="2879729" y="27496"/>
                    <a:pt x="2885759" y="42054"/>
                    <a:pt x="2885759" y="57233"/>
                  </a:cubicBezTo>
                  <a:lnTo>
                    <a:pt x="2885759" y="2215497"/>
                  </a:lnTo>
                  <a:cubicBezTo>
                    <a:pt x="2885759" y="2247106"/>
                    <a:pt x="2860134" y="2272730"/>
                    <a:pt x="2828525" y="2272730"/>
                  </a:cubicBezTo>
                  <a:lnTo>
                    <a:pt x="57233" y="2272730"/>
                  </a:lnTo>
                  <a:cubicBezTo>
                    <a:pt x="42054" y="2272730"/>
                    <a:pt x="27496" y="2266700"/>
                    <a:pt x="16763" y="2255967"/>
                  </a:cubicBezTo>
                  <a:cubicBezTo>
                    <a:pt x="6030" y="2245233"/>
                    <a:pt x="0" y="2230676"/>
                    <a:pt x="0" y="2215497"/>
                  </a:cubicBezTo>
                  <a:lnTo>
                    <a:pt x="0" y="57233"/>
                  </a:lnTo>
                  <a:cubicBezTo>
                    <a:pt x="0" y="42054"/>
                    <a:pt x="6030" y="27496"/>
                    <a:pt x="16763" y="16763"/>
                  </a:cubicBezTo>
                  <a:cubicBezTo>
                    <a:pt x="27496" y="6030"/>
                    <a:pt x="42054" y="0"/>
                    <a:pt x="57233" y="0"/>
                  </a:cubicBezTo>
                  <a:close/>
                </a:path>
              </a:pathLst>
            </a:custGeom>
            <a:solidFill>
              <a:srgbClr val="FF7A27">
                <a:alpha val="3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85759" cy="2310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 flipV="1">
            <a:off x="-169131" y="3895661"/>
            <a:ext cx="6508192" cy="6508192"/>
          </a:xfrm>
          <a:custGeom>
            <a:avLst/>
            <a:gdLst/>
            <a:ahLst/>
            <a:cxnLst/>
            <a:rect l="l" t="t" r="r" b="b"/>
            <a:pathLst>
              <a:path w="6508192" h="6508192">
                <a:moveTo>
                  <a:pt x="0" y="6508192"/>
                </a:moveTo>
                <a:lnTo>
                  <a:pt x="6508192" y="6508192"/>
                </a:lnTo>
                <a:lnTo>
                  <a:pt x="6508192" y="0"/>
                </a:lnTo>
                <a:lnTo>
                  <a:pt x="0" y="0"/>
                </a:lnTo>
                <a:lnTo>
                  <a:pt x="0" y="6508192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4687038" y="9196388"/>
            <a:ext cx="12572197" cy="1905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638354" y="8733609"/>
            <a:ext cx="3772460" cy="925557"/>
          </a:xfrm>
          <a:custGeom>
            <a:avLst/>
            <a:gdLst/>
            <a:ahLst/>
            <a:cxnLst/>
            <a:rect l="l" t="t" r="r" b="b"/>
            <a:pathLst>
              <a:path w="3772460" h="925557">
                <a:moveTo>
                  <a:pt x="0" y="0"/>
                </a:moveTo>
                <a:lnTo>
                  <a:pt x="3772459" y="0"/>
                </a:lnTo>
                <a:lnTo>
                  <a:pt x="3772459" y="925557"/>
                </a:lnTo>
                <a:lnTo>
                  <a:pt x="0" y="925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02336" y="1215736"/>
            <a:ext cx="2878282" cy="748145"/>
          </a:xfrm>
          <a:custGeom>
            <a:avLst/>
            <a:gdLst/>
            <a:ahLst/>
            <a:cxnLst/>
            <a:rect l="l" t="t" r="r" b="b"/>
            <a:pathLst>
              <a:path w="2878282" h="748145">
                <a:moveTo>
                  <a:pt x="0" y="0"/>
                </a:moveTo>
                <a:lnTo>
                  <a:pt x="2878282" y="0"/>
                </a:lnTo>
                <a:lnTo>
                  <a:pt x="2878282" y="748146"/>
                </a:lnTo>
                <a:lnTo>
                  <a:pt x="0" y="74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091" t="-112699" r="-2484" b="-11315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07382" y="1028700"/>
            <a:ext cx="1194955" cy="1143000"/>
          </a:xfrm>
          <a:custGeom>
            <a:avLst/>
            <a:gdLst/>
            <a:ahLst/>
            <a:cxnLst/>
            <a:rect l="l" t="t" r="r" b="b"/>
            <a:pathLst>
              <a:path w="1194955" h="1143000">
                <a:moveTo>
                  <a:pt x="0" y="0"/>
                </a:moveTo>
                <a:lnTo>
                  <a:pt x="1194954" y="0"/>
                </a:lnTo>
                <a:lnTo>
                  <a:pt x="1194954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042" t="-57324" r="-252649" b="-5580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15100" y="3555428"/>
            <a:ext cx="10212471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96"/>
              </a:lnSpc>
            </a:pPr>
            <a:r>
              <a:rPr lang="en-US" sz="6400" b="1" spc="236">
                <a:solidFill>
                  <a:srgbClr val="FFFFFF"/>
                </a:solidFill>
                <a:latin typeface="Anantason Condensed Heavy"/>
                <a:ea typeface="Anantason Condensed Heavy"/>
                <a:cs typeface="Anantason Condensed Heavy"/>
                <a:sym typeface="Anantason Condensed Heavy"/>
              </a:rPr>
              <a:t>CIERRE Y CONCLUSIONES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81850" y="4608195"/>
            <a:ext cx="9013764" cy="41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La cooperación internacional ha permitido a Cartagena: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Fortalecer instituciones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Empoderar comunidades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Innovar en soluciones urbanas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Construir resiliencia climática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Consolidar un desarrollo más humano y sostenible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47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t="-5791" b="-524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33800" y="3798316"/>
            <a:ext cx="12993771" cy="26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40"/>
              </a:lnSpc>
            </a:pPr>
            <a:r>
              <a:rPr lang="en-US" sz="6400" b="1">
                <a:solidFill>
                  <a:srgbClr val="FFFFFF"/>
                </a:solidFill>
                <a:latin typeface="Anantason Condensed Heavy"/>
                <a:ea typeface="Anantason Condensed Heavy"/>
                <a:cs typeface="Anantason Condensed Heavy"/>
                <a:sym typeface="Anantason Condensed Heavy"/>
              </a:rPr>
              <a:t>EN CARTAGENA, LA COOPERACIÓN NO HACE POR NOSOTROS, HACE CON NOSOTROS.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83671" y="6810375"/>
            <a:ext cx="8343900" cy="10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7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Maria Mercedes Abondano</a:t>
            </a:r>
          </a:p>
          <a:p>
            <a:pPr algn="r">
              <a:lnSpc>
                <a:spcPts val="2670"/>
              </a:lnSpc>
            </a:pPr>
            <a:endParaRPr lang="en-US"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>
              <a:lnSpc>
                <a:spcPts val="267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¡GRACIAS!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77198" y="952500"/>
            <a:ext cx="8628803" cy="1143000"/>
            <a:chOff x="0" y="0"/>
            <a:chExt cx="11505071" cy="1524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74089" cy="1490252"/>
            </a:xfrm>
            <a:custGeom>
              <a:avLst/>
              <a:gdLst/>
              <a:ahLst/>
              <a:cxnLst/>
              <a:rect l="l" t="t" r="r" b="b"/>
              <a:pathLst>
                <a:path w="6074089" h="1490252">
                  <a:moveTo>
                    <a:pt x="0" y="0"/>
                  </a:moveTo>
                  <a:lnTo>
                    <a:pt x="6074089" y="0"/>
                  </a:lnTo>
                  <a:lnTo>
                    <a:pt x="6074089" y="1490252"/>
                  </a:lnTo>
                  <a:lnTo>
                    <a:pt x="0" y="149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667362" y="249382"/>
              <a:ext cx="3837709" cy="997527"/>
            </a:xfrm>
            <a:custGeom>
              <a:avLst/>
              <a:gdLst/>
              <a:ahLst/>
              <a:cxnLst/>
              <a:rect l="l" t="t" r="r" b="b"/>
              <a:pathLst>
                <a:path w="3837709" h="997527">
                  <a:moveTo>
                    <a:pt x="0" y="0"/>
                  </a:moveTo>
                  <a:lnTo>
                    <a:pt x="3837709" y="0"/>
                  </a:lnTo>
                  <a:lnTo>
                    <a:pt x="3837709" y="997527"/>
                  </a:lnTo>
                  <a:lnTo>
                    <a:pt x="0" y="997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091" t="-112699" r="-2484" b="-1131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074089" y="0"/>
              <a:ext cx="1593273" cy="1524000"/>
            </a:xfrm>
            <a:custGeom>
              <a:avLst/>
              <a:gdLst/>
              <a:ahLst/>
              <a:cxnLst/>
              <a:rect l="l" t="t" r="r" b="b"/>
              <a:pathLst>
                <a:path w="1593273" h="1524000">
                  <a:moveTo>
                    <a:pt x="0" y="0"/>
                  </a:moveTo>
                  <a:lnTo>
                    <a:pt x="1593273" y="0"/>
                  </a:lnTo>
                  <a:lnTo>
                    <a:pt x="1593273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042" t="-57324" r="-252649" b="-5580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636014" y="3158490"/>
            <a:ext cx="14091557" cy="3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7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XXI Encuentro Internacional sobre Gestión de Ciudades Patrimoniales</a:t>
            </a:r>
          </a:p>
        </p:txBody>
      </p:sp>
      <p:sp>
        <p:nvSpPr>
          <p:cNvPr id="10" name="Freeform 10"/>
          <p:cNvSpPr/>
          <p:nvPr/>
        </p:nvSpPr>
        <p:spPr>
          <a:xfrm rot="-5400000" flipV="1">
            <a:off x="-297892" y="3931208"/>
            <a:ext cx="6508192" cy="6508192"/>
          </a:xfrm>
          <a:custGeom>
            <a:avLst/>
            <a:gdLst/>
            <a:ahLst/>
            <a:cxnLst/>
            <a:rect l="l" t="t" r="r" b="b"/>
            <a:pathLst>
              <a:path w="6508192" h="6508192">
                <a:moveTo>
                  <a:pt x="0" y="6508192"/>
                </a:moveTo>
                <a:lnTo>
                  <a:pt x="6508192" y="6508192"/>
                </a:lnTo>
                <a:lnTo>
                  <a:pt x="6508192" y="0"/>
                </a:lnTo>
                <a:lnTo>
                  <a:pt x="0" y="0"/>
                </a:lnTo>
                <a:lnTo>
                  <a:pt x="0" y="6508192"/>
                </a:lnTo>
                <a:close/>
              </a:path>
            </a:pathLst>
          </a:custGeom>
          <a:blipFill>
            <a:blip r:embed="rId6">
              <a:alphaModFix amt="54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4430" y="1600760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7"/>
                </a:lnTo>
                <a:lnTo>
                  <a:pt x="0" y="8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3624" y="1639126"/>
            <a:ext cx="8115300" cy="167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3"/>
              </a:lnSpc>
            </a:pPr>
            <a:r>
              <a:rPr lang="en-US" sz="6399" b="1">
                <a:solidFill>
                  <a:srgbClr val="ED810A"/>
                </a:solidFill>
                <a:latin typeface="Anantason Condensed Heavy"/>
                <a:ea typeface="Anantason Condensed Heavy"/>
                <a:cs typeface="Anantason Condensed Heavy"/>
                <a:sym typeface="Anantason Condensed Heavy"/>
              </a:rPr>
              <a:t>CONTEXTO DE CIUDAD Y DESAFÍOS</a:t>
            </a:r>
          </a:p>
        </p:txBody>
      </p:sp>
      <p:sp>
        <p:nvSpPr>
          <p:cNvPr id="4" name="Freeform 4"/>
          <p:cNvSpPr/>
          <p:nvPr/>
        </p:nvSpPr>
        <p:spPr>
          <a:xfrm>
            <a:off x="12509738" y="633224"/>
            <a:ext cx="2435663" cy="597580"/>
          </a:xfrm>
          <a:custGeom>
            <a:avLst/>
            <a:gdLst/>
            <a:ahLst/>
            <a:cxnLst/>
            <a:rect l="l" t="t" r="r" b="b"/>
            <a:pathLst>
              <a:path w="2435663" h="597580">
                <a:moveTo>
                  <a:pt x="0" y="0"/>
                </a:moveTo>
                <a:lnTo>
                  <a:pt x="2435663" y="0"/>
                </a:lnTo>
                <a:lnTo>
                  <a:pt x="2435663" y="597580"/>
                </a:lnTo>
                <a:lnTo>
                  <a:pt x="0" y="59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50431" y="742922"/>
            <a:ext cx="1685069" cy="437996"/>
          </a:xfrm>
          <a:custGeom>
            <a:avLst/>
            <a:gdLst/>
            <a:ahLst/>
            <a:cxnLst/>
            <a:rect l="l" t="t" r="r" b="b"/>
            <a:pathLst>
              <a:path w="1685069" h="437996">
                <a:moveTo>
                  <a:pt x="0" y="0"/>
                </a:moveTo>
                <a:lnTo>
                  <a:pt x="1685069" y="0"/>
                </a:lnTo>
                <a:lnTo>
                  <a:pt x="1685069" y="437996"/>
                </a:lnTo>
                <a:lnTo>
                  <a:pt x="0" y="437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091" t="-112699" r="-2484" b="-1131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73976" y="652064"/>
            <a:ext cx="647880" cy="619711"/>
          </a:xfrm>
          <a:custGeom>
            <a:avLst/>
            <a:gdLst/>
            <a:ahLst/>
            <a:cxnLst/>
            <a:rect l="l" t="t" r="r" b="b"/>
            <a:pathLst>
              <a:path w="647880" h="619711">
                <a:moveTo>
                  <a:pt x="0" y="0"/>
                </a:moveTo>
                <a:lnTo>
                  <a:pt x="647880" y="0"/>
                </a:lnTo>
                <a:lnTo>
                  <a:pt x="647880" y="619712"/>
                </a:lnTo>
                <a:lnTo>
                  <a:pt x="0" y="619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042" t="-57324" r="-252649" b="-5580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43150" y="3975735"/>
            <a:ext cx="1191874" cy="1191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EDE5B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63624" y="3015615"/>
            <a:ext cx="977320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>
                <a:solidFill>
                  <a:srgbClr val="ED810A"/>
                </a:solidFill>
                <a:latin typeface="Poppins"/>
                <a:ea typeface="Poppins"/>
                <a:cs typeface="Poppins"/>
                <a:sym typeface="Poppins"/>
              </a:rPr>
              <a:t>Cartagena: Ciudad Patrimonial y Resiliente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63624" y="4269730"/>
            <a:ext cx="977320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Ciudad portuaria, histórica y multicultural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63624" y="5726001"/>
            <a:ext cx="9773200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Con vulnerabilidad costera y presión turística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63624" y="7182272"/>
            <a:ext cx="11819379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Desigualdades territoriales y riesgos climáticos crecientes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63624" y="8638543"/>
            <a:ext cx="11095376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0"/>
              </a:lnSpc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Urgente necesidad de modelos sostenibles e inclusivos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343150" y="5432006"/>
            <a:ext cx="1191874" cy="119187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EDE5B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150" y="6888277"/>
            <a:ext cx="1191874" cy="119187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EDE5B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43150" y="8344548"/>
            <a:ext cx="1191874" cy="119187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EDE5B8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04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>
            <a:off x="1814775" y="912964"/>
            <a:ext cx="10443866" cy="19050"/>
          </a:xfrm>
          <a:prstGeom prst="line">
            <a:avLst/>
          </a:prstGeom>
          <a:ln w="38100" cap="flat">
            <a:solidFill>
              <a:srgbClr val="ED810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218948"/>
            <a:ext cx="12812510" cy="2286252"/>
            <a:chOff x="0" y="0"/>
            <a:chExt cx="3374488" cy="6021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4488" cy="602140"/>
            </a:xfrm>
            <a:custGeom>
              <a:avLst/>
              <a:gdLst/>
              <a:ahLst/>
              <a:cxnLst/>
              <a:rect l="l" t="t" r="r" b="b"/>
              <a:pathLst>
                <a:path w="3374488" h="602140">
                  <a:moveTo>
                    <a:pt x="30817" y="0"/>
                  </a:moveTo>
                  <a:lnTo>
                    <a:pt x="3343671" y="0"/>
                  </a:lnTo>
                  <a:cubicBezTo>
                    <a:pt x="3360691" y="0"/>
                    <a:pt x="3374488" y="13797"/>
                    <a:pt x="3374488" y="30817"/>
                  </a:cubicBezTo>
                  <a:lnTo>
                    <a:pt x="3374488" y="571324"/>
                  </a:lnTo>
                  <a:cubicBezTo>
                    <a:pt x="3374488" y="588343"/>
                    <a:pt x="3360691" y="602140"/>
                    <a:pt x="3343671" y="602140"/>
                  </a:cubicBezTo>
                  <a:lnTo>
                    <a:pt x="30817" y="602140"/>
                  </a:lnTo>
                  <a:cubicBezTo>
                    <a:pt x="13797" y="602140"/>
                    <a:pt x="0" y="588343"/>
                    <a:pt x="0" y="571324"/>
                  </a:cubicBezTo>
                  <a:lnTo>
                    <a:pt x="0" y="30817"/>
                  </a:lnTo>
                  <a:cubicBezTo>
                    <a:pt x="0" y="13797"/>
                    <a:pt x="13797" y="0"/>
                    <a:pt x="30817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74488" cy="640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18544" y="2761998"/>
            <a:ext cx="6416656" cy="1086102"/>
            <a:chOff x="0" y="0"/>
            <a:chExt cx="1689983" cy="286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9983" cy="286052"/>
            </a:xfrm>
            <a:custGeom>
              <a:avLst/>
              <a:gdLst/>
              <a:ahLst/>
              <a:cxnLst/>
              <a:rect l="l" t="t" r="r" b="b"/>
              <a:pathLst>
                <a:path w="1689983" h="286052">
                  <a:moveTo>
                    <a:pt x="61533" y="0"/>
                  </a:moveTo>
                  <a:lnTo>
                    <a:pt x="1628450" y="0"/>
                  </a:lnTo>
                  <a:cubicBezTo>
                    <a:pt x="1644770" y="0"/>
                    <a:pt x="1660421" y="6483"/>
                    <a:pt x="1671961" y="18023"/>
                  </a:cubicBezTo>
                  <a:cubicBezTo>
                    <a:pt x="1683501" y="29562"/>
                    <a:pt x="1689983" y="45214"/>
                    <a:pt x="1689983" y="61533"/>
                  </a:cubicBezTo>
                  <a:lnTo>
                    <a:pt x="1689983" y="224518"/>
                  </a:lnTo>
                  <a:cubicBezTo>
                    <a:pt x="1689983" y="240838"/>
                    <a:pt x="1683501" y="256489"/>
                    <a:pt x="1671961" y="268029"/>
                  </a:cubicBezTo>
                  <a:cubicBezTo>
                    <a:pt x="1660421" y="279569"/>
                    <a:pt x="1644770" y="286052"/>
                    <a:pt x="1628450" y="286052"/>
                  </a:cubicBezTo>
                  <a:lnTo>
                    <a:pt x="61533" y="286052"/>
                  </a:lnTo>
                  <a:cubicBezTo>
                    <a:pt x="27549" y="286052"/>
                    <a:pt x="0" y="258502"/>
                    <a:pt x="0" y="224518"/>
                  </a:cubicBezTo>
                  <a:lnTo>
                    <a:pt x="0" y="61533"/>
                  </a:lnTo>
                  <a:cubicBezTo>
                    <a:pt x="0" y="45214"/>
                    <a:pt x="6483" y="29562"/>
                    <a:pt x="18023" y="18023"/>
                  </a:cubicBezTo>
                  <a:cubicBezTo>
                    <a:pt x="29562" y="6483"/>
                    <a:pt x="45214" y="0"/>
                    <a:pt x="61533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89983" cy="324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524732" y="488144"/>
            <a:ext cx="2435663" cy="597580"/>
          </a:xfrm>
          <a:custGeom>
            <a:avLst/>
            <a:gdLst/>
            <a:ahLst/>
            <a:cxnLst/>
            <a:rect l="l" t="t" r="r" b="b"/>
            <a:pathLst>
              <a:path w="2435663" h="597580">
                <a:moveTo>
                  <a:pt x="0" y="0"/>
                </a:moveTo>
                <a:lnTo>
                  <a:pt x="2435663" y="0"/>
                </a:lnTo>
                <a:lnTo>
                  <a:pt x="2435663" y="597580"/>
                </a:lnTo>
                <a:lnTo>
                  <a:pt x="0" y="59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952500" y="767884"/>
            <a:ext cx="12572197" cy="19050"/>
          </a:xfrm>
          <a:prstGeom prst="line">
            <a:avLst/>
          </a:prstGeom>
          <a:ln w="38100" cap="flat">
            <a:solidFill>
              <a:srgbClr val="EDE5B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5826607" y="510946"/>
            <a:ext cx="1862499" cy="558726"/>
          </a:xfrm>
          <a:custGeom>
            <a:avLst/>
            <a:gdLst/>
            <a:ahLst/>
            <a:cxnLst/>
            <a:rect l="l" t="t" r="r" b="b"/>
            <a:pathLst>
              <a:path w="1862499" h="558726">
                <a:moveTo>
                  <a:pt x="0" y="0"/>
                </a:moveTo>
                <a:lnTo>
                  <a:pt x="1862499" y="0"/>
                </a:lnTo>
                <a:lnTo>
                  <a:pt x="1862499" y="558726"/>
                </a:lnTo>
                <a:lnTo>
                  <a:pt x="0" y="558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913" b="-3945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28161" y="637828"/>
            <a:ext cx="1498447" cy="298213"/>
          </a:xfrm>
          <a:custGeom>
            <a:avLst/>
            <a:gdLst/>
            <a:ahLst/>
            <a:cxnLst/>
            <a:rect l="l" t="t" r="r" b="b"/>
            <a:pathLst>
              <a:path w="1498447" h="298213">
                <a:moveTo>
                  <a:pt x="0" y="0"/>
                </a:moveTo>
                <a:lnTo>
                  <a:pt x="1498446" y="0"/>
                </a:lnTo>
                <a:lnTo>
                  <a:pt x="1498446" y="298213"/>
                </a:lnTo>
                <a:lnTo>
                  <a:pt x="0" y="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0298" b="-5217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3275" y="4562475"/>
            <a:ext cx="8153125" cy="4586866"/>
          </a:xfrm>
          <a:custGeom>
            <a:avLst/>
            <a:gdLst/>
            <a:ahLst/>
            <a:cxnLst/>
            <a:rect l="l" t="t" r="r" b="b"/>
            <a:pathLst>
              <a:path w="8153125" h="4586866">
                <a:moveTo>
                  <a:pt x="0" y="0"/>
                </a:moveTo>
                <a:lnTo>
                  <a:pt x="8153125" y="0"/>
                </a:lnTo>
                <a:lnTo>
                  <a:pt x="8153125" y="4586866"/>
                </a:lnTo>
                <a:lnTo>
                  <a:pt x="0" y="4586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54140" y="4486275"/>
            <a:ext cx="7705160" cy="4772025"/>
            <a:chOff x="0" y="0"/>
            <a:chExt cx="2029343" cy="12568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29343" cy="1256830"/>
            </a:xfrm>
            <a:custGeom>
              <a:avLst/>
              <a:gdLst/>
              <a:ahLst/>
              <a:cxnLst/>
              <a:rect l="l" t="t" r="r" b="b"/>
              <a:pathLst>
                <a:path w="2029343" h="1256830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1205586"/>
                  </a:lnTo>
                  <a:cubicBezTo>
                    <a:pt x="2029343" y="1233887"/>
                    <a:pt x="2006400" y="1256830"/>
                    <a:pt x="1978099" y="1256830"/>
                  </a:cubicBezTo>
                  <a:lnTo>
                    <a:pt x="51243" y="1256830"/>
                  </a:lnTo>
                  <a:cubicBezTo>
                    <a:pt x="22942" y="1256830"/>
                    <a:pt x="0" y="1233887"/>
                    <a:pt x="0" y="1205586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29343" cy="1294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33500" y="1651001"/>
            <a:ext cx="12431510" cy="1555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1"/>
              </a:lnSpc>
            </a:pPr>
            <a:r>
              <a:rPr lang="en-US" sz="6399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LA OFICINA DE COOPERACIÓN INTERNACIONAL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04090" y="2947227"/>
            <a:ext cx="5045565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DE5B8"/>
                </a:solidFill>
                <a:latin typeface="Poppins"/>
                <a:ea typeface="Poppins"/>
                <a:cs typeface="Poppins"/>
                <a:sym typeface="Poppins"/>
              </a:rPr>
              <a:t>El puente que articula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84594" y="4736782"/>
            <a:ext cx="6844252" cy="41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Articuladora entre agencias, instituciones y comunidades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Identificación de oportunidades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Cooperación técnica, sur-sur, triangular y formativa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Conexión con convocatorias, asistencia técnica y formación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218948"/>
            <a:ext cx="12812510" cy="2286252"/>
            <a:chOff x="0" y="0"/>
            <a:chExt cx="3374488" cy="6021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4488" cy="602140"/>
            </a:xfrm>
            <a:custGeom>
              <a:avLst/>
              <a:gdLst/>
              <a:ahLst/>
              <a:cxnLst/>
              <a:rect l="l" t="t" r="r" b="b"/>
              <a:pathLst>
                <a:path w="3374488" h="602140">
                  <a:moveTo>
                    <a:pt x="30817" y="0"/>
                  </a:moveTo>
                  <a:lnTo>
                    <a:pt x="3343671" y="0"/>
                  </a:lnTo>
                  <a:cubicBezTo>
                    <a:pt x="3360691" y="0"/>
                    <a:pt x="3374488" y="13797"/>
                    <a:pt x="3374488" y="30817"/>
                  </a:cubicBezTo>
                  <a:lnTo>
                    <a:pt x="3374488" y="571324"/>
                  </a:lnTo>
                  <a:cubicBezTo>
                    <a:pt x="3374488" y="588343"/>
                    <a:pt x="3360691" y="602140"/>
                    <a:pt x="3343671" y="602140"/>
                  </a:cubicBezTo>
                  <a:lnTo>
                    <a:pt x="30817" y="602140"/>
                  </a:lnTo>
                  <a:cubicBezTo>
                    <a:pt x="13797" y="602140"/>
                    <a:pt x="0" y="588343"/>
                    <a:pt x="0" y="571324"/>
                  </a:cubicBezTo>
                  <a:lnTo>
                    <a:pt x="0" y="30817"/>
                  </a:lnTo>
                  <a:cubicBezTo>
                    <a:pt x="0" y="13797"/>
                    <a:pt x="13797" y="0"/>
                    <a:pt x="30817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74488" cy="640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18544" y="2761998"/>
            <a:ext cx="7441851" cy="1086102"/>
            <a:chOff x="0" y="0"/>
            <a:chExt cx="1959994" cy="286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994" cy="286052"/>
            </a:xfrm>
            <a:custGeom>
              <a:avLst/>
              <a:gdLst/>
              <a:ahLst/>
              <a:cxnLst/>
              <a:rect l="l" t="t" r="r" b="b"/>
              <a:pathLst>
                <a:path w="1959994" h="286052">
                  <a:moveTo>
                    <a:pt x="53056" y="0"/>
                  </a:moveTo>
                  <a:lnTo>
                    <a:pt x="1906937" y="0"/>
                  </a:lnTo>
                  <a:cubicBezTo>
                    <a:pt x="1921009" y="0"/>
                    <a:pt x="1934504" y="5590"/>
                    <a:pt x="1944454" y="15540"/>
                  </a:cubicBezTo>
                  <a:cubicBezTo>
                    <a:pt x="1954404" y="25490"/>
                    <a:pt x="1959994" y="38985"/>
                    <a:pt x="1959994" y="53056"/>
                  </a:cubicBezTo>
                  <a:lnTo>
                    <a:pt x="1959994" y="232995"/>
                  </a:lnTo>
                  <a:cubicBezTo>
                    <a:pt x="1959994" y="262297"/>
                    <a:pt x="1936239" y="286052"/>
                    <a:pt x="1906937" y="286052"/>
                  </a:cubicBezTo>
                  <a:lnTo>
                    <a:pt x="53056" y="286052"/>
                  </a:lnTo>
                  <a:cubicBezTo>
                    <a:pt x="23754" y="286052"/>
                    <a:pt x="0" y="262297"/>
                    <a:pt x="0" y="232995"/>
                  </a:cubicBezTo>
                  <a:lnTo>
                    <a:pt x="0" y="53056"/>
                  </a:lnTo>
                  <a:cubicBezTo>
                    <a:pt x="0" y="23754"/>
                    <a:pt x="23754" y="0"/>
                    <a:pt x="53056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59994" cy="324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524732" y="488144"/>
            <a:ext cx="2435663" cy="597580"/>
          </a:xfrm>
          <a:custGeom>
            <a:avLst/>
            <a:gdLst/>
            <a:ahLst/>
            <a:cxnLst/>
            <a:rect l="l" t="t" r="r" b="b"/>
            <a:pathLst>
              <a:path w="2435663" h="597580">
                <a:moveTo>
                  <a:pt x="0" y="0"/>
                </a:moveTo>
                <a:lnTo>
                  <a:pt x="2435663" y="0"/>
                </a:lnTo>
                <a:lnTo>
                  <a:pt x="2435663" y="597580"/>
                </a:lnTo>
                <a:lnTo>
                  <a:pt x="0" y="59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952500" y="767884"/>
            <a:ext cx="12572197" cy="19050"/>
          </a:xfrm>
          <a:prstGeom prst="line">
            <a:avLst/>
          </a:prstGeom>
          <a:ln w="38100" cap="flat">
            <a:solidFill>
              <a:srgbClr val="ED81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5826607" y="510946"/>
            <a:ext cx="1862499" cy="558726"/>
          </a:xfrm>
          <a:custGeom>
            <a:avLst/>
            <a:gdLst/>
            <a:ahLst/>
            <a:cxnLst/>
            <a:rect l="l" t="t" r="r" b="b"/>
            <a:pathLst>
              <a:path w="1862499" h="558726">
                <a:moveTo>
                  <a:pt x="0" y="0"/>
                </a:moveTo>
                <a:lnTo>
                  <a:pt x="1862499" y="0"/>
                </a:lnTo>
                <a:lnTo>
                  <a:pt x="1862499" y="558726"/>
                </a:lnTo>
                <a:lnTo>
                  <a:pt x="0" y="558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913" b="-3945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28161" y="637828"/>
            <a:ext cx="1498447" cy="298213"/>
          </a:xfrm>
          <a:custGeom>
            <a:avLst/>
            <a:gdLst/>
            <a:ahLst/>
            <a:cxnLst/>
            <a:rect l="l" t="t" r="r" b="b"/>
            <a:pathLst>
              <a:path w="1498447" h="298213">
                <a:moveTo>
                  <a:pt x="0" y="0"/>
                </a:moveTo>
                <a:lnTo>
                  <a:pt x="1498446" y="0"/>
                </a:lnTo>
                <a:lnTo>
                  <a:pt x="1498446" y="298213"/>
                </a:lnTo>
                <a:lnTo>
                  <a:pt x="0" y="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0298" b="-52176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554140" y="5598608"/>
            <a:ext cx="7705160" cy="2514600"/>
            <a:chOff x="0" y="0"/>
            <a:chExt cx="2029343" cy="6622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29343" cy="662281"/>
            </a:xfrm>
            <a:custGeom>
              <a:avLst/>
              <a:gdLst/>
              <a:ahLst/>
              <a:cxnLst/>
              <a:rect l="l" t="t" r="r" b="b"/>
              <a:pathLst>
                <a:path w="2029343" h="662281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611038"/>
                  </a:lnTo>
                  <a:cubicBezTo>
                    <a:pt x="2029343" y="639339"/>
                    <a:pt x="2006400" y="662281"/>
                    <a:pt x="1978099" y="662281"/>
                  </a:cubicBezTo>
                  <a:lnTo>
                    <a:pt x="51243" y="662281"/>
                  </a:lnTo>
                  <a:cubicBezTo>
                    <a:pt x="37653" y="662281"/>
                    <a:pt x="24619" y="656883"/>
                    <a:pt x="15009" y="647273"/>
                  </a:cubicBezTo>
                  <a:cubicBezTo>
                    <a:pt x="5399" y="637663"/>
                    <a:pt x="0" y="624629"/>
                    <a:pt x="0" y="611038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29343" cy="700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98409" y="4458178"/>
            <a:ext cx="7193191" cy="4795461"/>
          </a:xfrm>
          <a:custGeom>
            <a:avLst/>
            <a:gdLst/>
            <a:ahLst/>
            <a:cxnLst/>
            <a:rect l="l" t="t" r="r" b="b"/>
            <a:pathLst>
              <a:path w="7193191" h="4795461">
                <a:moveTo>
                  <a:pt x="0" y="0"/>
                </a:moveTo>
                <a:lnTo>
                  <a:pt x="7193191" y="0"/>
                </a:lnTo>
                <a:lnTo>
                  <a:pt x="7193191" y="4795460"/>
                </a:lnTo>
                <a:lnTo>
                  <a:pt x="0" y="479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33500" y="1536701"/>
            <a:ext cx="12431510" cy="182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47"/>
              </a:lnSpc>
            </a:pPr>
            <a:r>
              <a:rPr lang="en-US" sz="6399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PRINCIPIOS DEL MODELO DE COOPERACIÓN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04090" y="2947227"/>
            <a:ext cx="662251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D810A"/>
                </a:solidFill>
                <a:latin typeface="Poppins"/>
                <a:ea typeface="Poppins"/>
                <a:cs typeface="Poppins"/>
                <a:sym typeface="Poppins"/>
              </a:rPr>
              <a:t>Tres pilares fundamentales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02571" y="5768153"/>
            <a:ext cx="6844252" cy="209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AutoNum type="arabicPeriod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Corresponsabilidad</a:t>
            </a:r>
          </a:p>
          <a:p>
            <a:pPr marL="647700" lvl="1" indent="-323850" algn="l">
              <a:lnSpc>
                <a:spcPts val="4170"/>
              </a:lnSpc>
              <a:buAutoNum type="arabicPeriod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Fortalecimiento de capacidades</a:t>
            </a:r>
          </a:p>
          <a:p>
            <a:pPr marL="647700" lvl="1" indent="-323850" algn="l">
              <a:lnSpc>
                <a:spcPts val="4170"/>
              </a:lnSpc>
              <a:buAutoNum type="arabicPeriod"/>
            </a:pPr>
            <a:r>
              <a:rPr lang="en-US" sz="30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ciudadana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1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098" y="-88278"/>
            <a:ext cx="18808248" cy="10403853"/>
          </a:xfrm>
          <a:custGeom>
            <a:avLst/>
            <a:gdLst/>
            <a:ahLst/>
            <a:cxnLst/>
            <a:rect l="l" t="t" r="r" b="b"/>
            <a:pathLst>
              <a:path w="18808248" h="10403853">
                <a:moveTo>
                  <a:pt x="0" y="0"/>
                </a:moveTo>
                <a:lnTo>
                  <a:pt x="18808248" y="0"/>
                </a:lnTo>
                <a:lnTo>
                  <a:pt x="18808248" y="10403853"/>
                </a:lnTo>
                <a:lnTo>
                  <a:pt x="0" y="10403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t="-13835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V="1">
            <a:off x="-169131" y="3895661"/>
            <a:ext cx="6508192" cy="6508192"/>
          </a:xfrm>
          <a:custGeom>
            <a:avLst/>
            <a:gdLst/>
            <a:ahLst/>
            <a:cxnLst/>
            <a:rect l="l" t="t" r="r" b="b"/>
            <a:pathLst>
              <a:path w="6508192" h="6508192">
                <a:moveTo>
                  <a:pt x="0" y="6508192"/>
                </a:moveTo>
                <a:lnTo>
                  <a:pt x="6508192" y="6508192"/>
                </a:lnTo>
                <a:lnTo>
                  <a:pt x="6508192" y="0"/>
                </a:lnTo>
                <a:lnTo>
                  <a:pt x="0" y="0"/>
                </a:lnTo>
                <a:lnTo>
                  <a:pt x="0" y="6508192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4687038" y="8234362"/>
            <a:ext cx="12572197" cy="1905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714554" y="7839075"/>
            <a:ext cx="3772460" cy="925557"/>
          </a:xfrm>
          <a:custGeom>
            <a:avLst/>
            <a:gdLst/>
            <a:ahLst/>
            <a:cxnLst/>
            <a:rect l="l" t="t" r="r" b="b"/>
            <a:pathLst>
              <a:path w="3772460" h="925557">
                <a:moveTo>
                  <a:pt x="0" y="0"/>
                </a:moveTo>
                <a:lnTo>
                  <a:pt x="3772459" y="0"/>
                </a:lnTo>
                <a:lnTo>
                  <a:pt x="3772459" y="925557"/>
                </a:lnTo>
                <a:lnTo>
                  <a:pt x="0" y="925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02336" y="1215736"/>
            <a:ext cx="2878282" cy="748145"/>
          </a:xfrm>
          <a:custGeom>
            <a:avLst/>
            <a:gdLst/>
            <a:ahLst/>
            <a:cxnLst/>
            <a:rect l="l" t="t" r="r" b="b"/>
            <a:pathLst>
              <a:path w="2878282" h="748145">
                <a:moveTo>
                  <a:pt x="0" y="0"/>
                </a:moveTo>
                <a:lnTo>
                  <a:pt x="2878282" y="0"/>
                </a:lnTo>
                <a:lnTo>
                  <a:pt x="2878282" y="748146"/>
                </a:lnTo>
                <a:lnTo>
                  <a:pt x="0" y="74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091" t="-112699" r="-2484" b="-11315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07382" y="1028700"/>
            <a:ext cx="1194955" cy="1143000"/>
          </a:xfrm>
          <a:custGeom>
            <a:avLst/>
            <a:gdLst/>
            <a:ahLst/>
            <a:cxnLst/>
            <a:rect l="l" t="t" r="r" b="b"/>
            <a:pathLst>
              <a:path w="1194955" h="1143000">
                <a:moveTo>
                  <a:pt x="0" y="0"/>
                </a:moveTo>
                <a:lnTo>
                  <a:pt x="1194954" y="0"/>
                </a:lnTo>
                <a:lnTo>
                  <a:pt x="1194954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042" t="-57324" r="-252649" b="-5580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489901" y="6743700"/>
            <a:ext cx="1282999" cy="1282999"/>
            <a:chOff x="0" y="0"/>
            <a:chExt cx="1710665" cy="1710665"/>
          </a:xfrm>
        </p:grpSpPr>
        <p:sp>
          <p:nvSpPr>
            <p:cNvPr id="9" name="Freeform 9"/>
            <p:cNvSpPr/>
            <p:nvPr/>
          </p:nvSpPr>
          <p:spPr>
            <a:xfrm>
              <a:off x="68343" y="28741"/>
              <a:ext cx="1642322" cy="1584841"/>
            </a:xfrm>
            <a:custGeom>
              <a:avLst/>
              <a:gdLst/>
              <a:ahLst/>
              <a:cxnLst/>
              <a:rect l="l" t="t" r="r" b="b"/>
              <a:pathLst>
                <a:path w="1642322" h="1584841">
                  <a:moveTo>
                    <a:pt x="0" y="0"/>
                  </a:moveTo>
                  <a:lnTo>
                    <a:pt x="1642322" y="0"/>
                  </a:lnTo>
                  <a:lnTo>
                    <a:pt x="1642322" y="1584840"/>
                  </a:lnTo>
                  <a:lnTo>
                    <a:pt x="0" y="1584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710665" cy="1710665"/>
            </a:xfrm>
            <a:custGeom>
              <a:avLst/>
              <a:gdLst/>
              <a:ahLst/>
              <a:cxnLst/>
              <a:rect l="l" t="t" r="r" b="b"/>
              <a:pathLst>
                <a:path w="1710665" h="1710665">
                  <a:moveTo>
                    <a:pt x="0" y="0"/>
                  </a:moveTo>
                  <a:lnTo>
                    <a:pt x="1710665" y="0"/>
                  </a:lnTo>
                  <a:lnTo>
                    <a:pt x="1710665" y="1710665"/>
                  </a:lnTo>
                  <a:lnTo>
                    <a:pt x="0" y="1710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3760978" y="7110857"/>
            <a:ext cx="12993771" cy="7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96"/>
              </a:lnSpc>
            </a:pPr>
            <a:r>
              <a:rPr lang="en-US" sz="6400" b="1" spc="236">
                <a:solidFill>
                  <a:srgbClr val="FFFFFF"/>
                </a:solidFill>
                <a:latin typeface="Anantason Condensed Heavy"/>
                <a:ea typeface="Anantason Condensed Heavy"/>
                <a:cs typeface="Anantason Condensed Heavy"/>
                <a:sym typeface="Anantason Condensed Heavy"/>
              </a:rPr>
              <a:t>PROYECTOS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01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330754" y="-87046"/>
            <a:ext cx="9318918" cy="10537292"/>
          </a:xfrm>
          <a:custGeom>
            <a:avLst/>
            <a:gdLst/>
            <a:ahLst/>
            <a:cxnLst/>
            <a:rect l="l" t="t" r="r" b="b"/>
            <a:pathLst>
              <a:path w="9318918" h="10537292">
                <a:moveTo>
                  <a:pt x="9318918" y="0"/>
                </a:moveTo>
                <a:lnTo>
                  <a:pt x="0" y="0"/>
                </a:lnTo>
                <a:lnTo>
                  <a:pt x="0" y="10537292"/>
                </a:lnTo>
                <a:lnTo>
                  <a:pt x="9318918" y="10537292"/>
                </a:lnTo>
                <a:lnTo>
                  <a:pt x="93189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52500" y="4567464"/>
            <a:ext cx="13601700" cy="5124702"/>
            <a:chOff x="0" y="0"/>
            <a:chExt cx="3582341" cy="1349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2341" cy="1349716"/>
            </a:xfrm>
            <a:custGeom>
              <a:avLst/>
              <a:gdLst/>
              <a:ahLst/>
              <a:cxnLst/>
              <a:rect l="l" t="t" r="r" b="b"/>
              <a:pathLst>
                <a:path w="3582341" h="1349716">
                  <a:moveTo>
                    <a:pt x="29029" y="0"/>
                  </a:moveTo>
                  <a:lnTo>
                    <a:pt x="3553312" y="0"/>
                  </a:lnTo>
                  <a:cubicBezTo>
                    <a:pt x="3569344" y="0"/>
                    <a:pt x="3582341" y="12997"/>
                    <a:pt x="3582341" y="29029"/>
                  </a:cubicBezTo>
                  <a:lnTo>
                    <a:pt x="3582341" y="1320687"/>
                  </a:lnTo>
                  <a:cubicBezTo>
                    <a:pt x="3582341" y="1336719"/>
                    <a:pt x="3569344" y="1349716"/>
                    <a:pt x="3553312" y="1349716"/>
                  </a:cubicBezTo>
                  <a:lnTo>
                    <a:pt x="29029" y="1349716"/>
                  </a:lnTo>
                  <a:cubicBezTo>
                    <a:pt x="12997" y="1349716"/>
                    <a:pt x="0" y="1336719"/>
                    <a:pt x="0" y="1320687"/>
                  </a:cubicBezTo>
                  <a:lnTo>
                    <a:pt x="0" y="29029"/>
                  </a:lnTo>
                  <a:cubicBezTo>
                    <a:pt x="0" y="12997"/>
                    <a:pt x="12997" y="0"/>
                    <a:pt x="29029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2341" cy="1387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52426" y="5067300"/>
            <a:ext cx="13001848" cy="41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La formación de guías turísticos comunitarios, artesanos, jóvenes y gestores culturales.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La consolidación de capacidades institucionales para proteger patrimonio material e inmaterial.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 La inclusión socioeconómica de sectores históricamente excluidos del turismo formal.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 La creación de experiencias turísticas responsables y coherentes con la identidad local.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4199" y="1326243"/>
            <a:ext cx="13811250" cy="180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8"/>
              </a:lnSpc>
              <a:spcBef>
                <a:spcPct val="0"/>
              </a:spcBef>
            </a:pPr>
            <a:r>
              <a:rPr lang="en-US" sz="3445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Conservación del Patrimonio Histórico, Turístico y Cultural, y Fortalecimiento de Capacidades de Actores Turísticos para un Turismo Innovador y Sostenible.  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176114" y="1702352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7"/>
                </a:lnTo>
                <a:lnTo>
                  <a:pt x="0" y="8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7751" y="664729"/>
            <a:ext cx="41777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D810A"/>
                </a:solidFill>
                <a:latin typeface="Poppins"/>
                <a:ea typeface="Poppins"/>
                <a:cs typeface="Poppins"/>
                <a:sym typeface="Poppins"/>
              </a:rPr>
              <a:t>PROYECTO 1 – AICS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376080" y="3543300"/>
            <a:ext cx="12429954" cy="1187844"/>
            <a:chOff x="0" y="0"/>
            <a:chExt cx="3273733" cy="3128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73733" cy="312848"/>
            </a:xfrm>
            <a:custGeom>
              <a:avLst/>
              <a:gdLst/>
              <a:ahLst/>
              <a:cxnLst/>
              <a:rect l="l" t="t" r="r" b="b"/>
              <a:pathLst>
                <a:path w="3273733" h="312848">
                  <a:moveTo>
                    <a:pt x="62284" y="0"/>
                  </a:moveTo>
                  <a:lnTo>
                    <a:pt x="3211448" y="0"/>
                  </a:lnTo>
                  <a:cubicBezTo>
                    <a:pt x="3227967" y="0"/>
                    <a:pt x="3243810" y="6562"/>
                    <a:pt x="3255490" y="18243"/>
                  </a:cubicBezTo>
                  <a:cubicBezTo>
                    <a:pt x="3267171" y="29923"/>
                    <a:pt x="3273733" y="45766"/>
                    <a:pt x="3273733" y="62284"/>
                  </a:cubicBezTo>
                  <a:lnTo>
                    <a:pt x="3273733" y="250563"/>
                  </a:lnTo>
                  <a:cubicBezTo>
                    <a:pt x="3273733" y="267082"/>
                    <a:pt x="3267171" y="282925"/>
                    <a:pt x="3255490" y="294605"/>
                  </a:cubicBezTo>
                  <a:cubicBezTo>
                    <a:pt x="3243810" y="306286"/>
                    <a:pt x="3227967" y="312848"/>
                    <a:pt x="3211448" y="312848"/>
                  </a:cubicBezTo>
                  <a:lnTo>
                    <a:pt x="62284" y="312848"/>
                  </a:lnTo>
                  <a:cubicBezTo>
                    <a:pt x="45766" y="312848"/>
                    <a:pt x="29923" y="306286"/>
                    <a:pt x="18243" y="294605"/>
                  </a:cubicBezTo>
                  <a:cubicBezTo>
                    <a:pt x="6562" y="282925"/>
                    <a:pt x="0" y="267082"/>
                    <a:pt x="0" y="250563"/>
                  </a:cubicBezTo>
                  <a:lnTo>
                    <a:pt x="0" y="62284"/>
                  </a:lnTo>
                  <a:cubicBezTo>
                    <a:pt x="0" y="45766"/>
                    <a:pt x="6562" y="29923"/>
                    <a:pt x="18243" y="18243"/>
                  </a:cubicBezTo>
                  <a:cubicBezTo>
                    <a:pt x="29923" y="6562"/>
                    <a:pt x="45766" y="0"/>
                    <a:pt x="62284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273733" cy="350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1124" y="3823945"/>
            <a:ext cx="10572750" cy="6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8"/>
              </a:lnSpc>
              <a:spcBef>
                <a:spcPct val="0"/>
              </a:spcBef>
            </a:pPr>
            <a:r>
              <a:rPr lang="en-US" sz="344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UN PROYECTO PENSADO PARA CONTRIBUIR EN: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01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330754" y="-87046"/>
            <a:ext cx="9318918" cy="10537292"/>
          </a:xfrm>
          <a:custGeom>
            <a:avLst/>
            <a:gdLst/>
            <a:ahLst/>
            <a:cxnLst/>
            <a:rect l="l" t="t" r="r" b="b"/>
            <a:pathLst>
              <a:path w="9318918" h="10537292">
                <a:moveTo>
                  <a:pt x="9318918" y="0"/>
                </a:moveTo>
                <a:lnTo>
                  <a:pt x="0" y="0"/>
                </a:lnTo>
                <a:lnTo>
                  <a:pt x="0" y="10537292"/>
                </a:lnTo>
                <a:lnTo>
                  <a:pt x="9318918" y="10537292"/>
                </a:lnTo>
                <a:lnTo>
                  <a:pt x="93189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52500" y="5216422"/>
            <a:ext cx="13601700" cy="3624036"/>
            <a:chOff x="0" y="0"/>
            <a:chExt cx="3582341" cy="9544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2341" cy="954478"/>
            </a:xfrm>
            <a:custGeom>
              <a:avLst/>
              <a:gdLst/>
              <a:ahLst/>
              <a:cxnLst/>
              <a:rect l="l" t="t" r="r" b="b"/>
              <a:pathLst>
                <a:path w="3582341" h="954478">
                  <a:moveTo>
                    <a:pt x="29029" y="0"/>
                  </a:moveTo>
                  <a:lnTo>
                    <a:pt x="3553312" y="0"/>
                  </a:lnTo>
                  <a:cubicBezTo>
                    <a:pt x="3569344" y="0"/>
                    <a:pt x="3582341" y="12997"/>
                    <a:pt x="3582341" y="29029"/>
                  </a:cubicBezTo>
                  <a:lnTo>
                    <a:pt x="3582341" y="925450"/>
                  </a:lnTo>
                  <a:cubicBezTo>
                    <a:pt x="3582341" y="941482"/>
                    <a:pt x="3569344" y="954478"/>
                    <a:pt x="3553312" y="954478"/>
                  </a:cubicBezTo>
                  <a:lnTo>
                    <a:pt x="29029" y="954478"/>
                  </a:lnTo>
                  <a:cubicBezTo>
                    <a:pt x="12997" y="954478"/>
                    <a:pt x="0" y="941482"/>
                    <a:pt x="0" y="925450"/>
                  </a:cubicBezTo>
                  <a:lnTo>
                    <a:pt x="0" y="29029"/>
                  </a:lnTo>
                  <a:cubicBezTo>
                    <a:pt x="0" y="12997"/>
                    <a:pt x="12997" y="0"/>
                    <a:pt x="290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2341" cy="992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52426" y="6075693"/>
            <a:ext cx="13001848" cy="209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Acompañamiento técnico para la actualización del PGIRS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Enfoques de economía circular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comunitaria en diagnóstico y diseño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Herramientas modernas para la gestión de residuos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4199" y="1288143"/>
            <a:ext cx="13468350" cy="157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78"/>
              </a:lnSpc>
              <a:spcBef>
                <a:spcPct val="0"/>
              </a:spcBef>
            </a:pPr>
            <a:r>
              <a:rPr lang="en-US" sz="4445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Cooperación técnica con GIZ para el PGIRS (Plan de Gestión Integral de Residuos Sólidos)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176114" y="1702352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7"/>
                </a:lnTo>
                <a:lnTo>
                  <a:pt x="0" y="8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87751" y="664729"/>
            <a:ext cx="41777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DE5B8"/>
                </a:solidFill>
                <a:latin typeface="Poppins"/>
                <a:ea typeface="Poppins"/>
                <a:cs typeface="Poppins"/>
                <a:sym typeface="Poppins"/>
              </a:rPr>
              <a:t>PROYECTO 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414180" y="4037343"/>
            <a:ext cx="12429954" cy="1638300"/>
            <a:chOff x="0" y="0"/>
            <a:chExt cx="3273733" cy="4314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73733" cy="431486"/>
            </a:xfrm>
            <a:custGeom>
              <a:avLst/>
              <a:gdLst/>
              <a:ahLst/>
              <a:cxnLst/>
              <a:rect l="l" t="t" r="r" b="b"/>
              <a:pathLst>
                <a:path w="3273733" h="431486">
                  <a:moveTo>
                    <a:pt x="62284" y="0"/>
                  </a:moveTo>
                  <a:lnTo>
                    <a:pt x="3211448" y="0"/>
                  </a:lnTo>
                  <a:cubicBezTo>
                    <a:pt x="3227967" y="0"/>
                    <a:pt x="3243810" y="6562"/>
                    <a:pt x="3255490" y="18243"/>
                  </a:cubicBezTo>
                  <a:cubicBezTo>
                    <a:pt x="3267171" y="29923"/>
                    <a:pt x="3273733" y="45766"/>
                    <a:pt x="3273733" y="62284"/>
                  </a:cubicBezTo>
                  <a:lnTo>
                    <a:pt x="3273733" y="369202"/>
                  </a:lnTo>
                  <a:cubicBezTo>
                    <a:pt x="3273733" y="385721"/>
                    <a:pt x="3267171" y="401563"/>
                    <a:pt x="3255490" y="413244"/>
                  </a:cubicBezTo>
                  <a:cubicBezTo>
                    <a:pt x="3243810" y="424924"/>
                    <a:pt x="3227967" y="431486"/>
                    <a:pt x="3211448" y="431486"/>
                  </a:cubicBezTo>
                  <a:lnTo>
                    <a:pt x="62284" y="431486"/>
                  </a:lnTo>
                  <a:cubicBezTo>
                    <a:pt x="45766" y="431486"/>
                    <a:pt x="29923" y="424924"/>
                    <a:pt x="18243" y="413244"/>
                  </a:cubicBezTo>
                  <a:cubicBezTo>
                    <a:pt x="6562" y="401563"/>
                    <a:pt x="0" y="385721"/>
                    <a:pt x="0" y="369202"/>
                  </a:cubicBezTo>
                  <a:lnTo>
                    <a:pt x="0" y="62284"/>
                  </a:lnTo>
                  <a:cubicBezTo>
                    <a:pt x="0" y="45766"/>
                    <a:pt x="6562" y="29923"/>
                    <a:pt x="18243" y="18243"/>
                  </a:cubicBezTo>
                  <a:cubicBezTo>
                    <a:pt x="29923" y="6562"/>
                    <a:pt x="45766" y="0"/>
                    <a:pt x="62284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273733" cy="469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4924" y="4212260"/>
            <a:ext cx="10953750" cy="12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8"/>
              </a:lnSpc>
              <a:spcBef>
                <a:spcPct val="0"/>
              </a:spcBef>
            </a:pPr>
            <a:r>
              <a:rPr lang="en-US" sz="3445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FORTALECIMIENTO AMBIENTAL A TRAVÉS DE ASISTENCIA TÉCNICA INTERNACIONAL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01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330754" y="-87046"/>
            <a:ext cx="9318918" cy="10537292"/>
          </a:xfrm>
          <a:custGeom>
            <a:avLst/>
            <a:gdLst/>
            <a:ahLst/>
            <a:cxnLst/>
            <a:rect l="l" t="t" r="r" b="b"/>
            <a:pathLst>
              <a:path w="9318918" h="10537292">
                <a:moveTo>
                  <a:pt x="9318918" y="0"/>
                </a:moveTo>
                <a:lnTo>
                  <a:pt x="0" y="0"/>
                </a:lnTo>
                <a:lnTo>
                  <a:pt x="0" y="10537292"/>
                </a:lnTo>
                <a:lnTo>
                  <a:pt x="9318918" y="10537292"/>
                </a:lnTo>
                <a:lnTo>
                  <a:pt x="93189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52500" y="4910175"/>
            <a:ext cx="13601700" cy="3624036"/>
            <a:chOff x="0" y="0"/>
            <a:chExt cx="3582341" cy="9544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2341" cy="954478"/>
            </a:xfrm>
            <a:custGeom>
              <a:avLst/>
              <a:gdLst/>
              <a:ahLst/>
              <a:cxnLst/>
              <a:rect l="l" t="t" r="r" b="b"/>
              <a:pathLst>
                <a:path w="3582341" h="954478">
                  <a:moveTo>
                    <a:pt x="29029" y="0"/>
                  </a:moveTo>
                  <a:lnTo>
                    <a:pt x="3553312" y="0"/>
                  </a:lnTo>
                  <a:cubicBezTo>
                    <a:pt x="3569344" y="0"/>
                    <a:pt x="3582341" y="12997"/>
                    <a:pt x="3582341" y="29029"/>
                  </a:cubicBezTo>
                  <a:lnTo>
                    <a:pt x="3582341" y="925450"/>
                  </a:lnTo>
                  <a:cubicBezTo>
                    <a:pt x="3582341" y="941482"/>
                    <a:pt x="3569344" y="954478"/>
                    <a:pt x="3553312" y="954478"/>
                  </a:cubicBezTo>
                  <a:lnTo>
                    <a:pt x="29029" y="954478"/>
                  </a:lnTo>
                  <a:cubicBezTo>
                    <a:pt x="12997" y="954478"/>
                    <a:pt x="0" y="941482"/>
                    <a:pt x="0" y="925450"/>
                  </a:cubicBezTo>
                  <a:lnTo>
                    <a:pt x="0" y="29029"/>
                  </a:lnTo>
                  <a:cubicBezTo>
                    <a:pt x="0" y="12997"/>
                    <a:pt x="12997" y="0"/>
                    <a:pt x="290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2341" cy="992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51675" y="5634438"/>
            <a:ext cx="13001848" cy="209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Activación de espacios públicos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Liderazgo juvenil y arte urbano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Comunidad como protagonista del espacio</a:t>
            </a:r>
          </a:p>
          <a:p>
            <a:pPr marL="647702" lvl="1" indent="-323851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Seguridad, apropiación y cohesión social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3323" y="1852997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Emplazate</a:t>
            </a:r>
          </a:p>
        </p:txBody>
      </p:sp>
      <p:sp>
        <p:nvSpPr>
          <p:cNvPr id="9" name="Freeform 9"/>
          <p:cNvSpPr/>
          <p:nvPr/>
        </p:nvSpPr>
        <p:spPr>
          <a:xfrm rot="5400000">
            <a:off x="1340038" y="2256992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7"/>
                </a:lnTo>
                <a:lnTo>
                  <a:pt x="0" y="887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1675" y="1219369"/>
            <a:ext cx="41777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PROYECTO 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1414180" y="4037343"/>
            <a:ext cx="11096454" cy="1106157"/>
            <a:chOff x="0" y="0"/>
            <a:chExt cx="2922523" cy="2913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22523" cy="291334"/>
            </a:xfrm>
            <a:custGeom>
              <a:avLst/>
              <a:gdLst/>
              <a:ahLst/>
              <a:cxnLst/>
              <a:rect l="l" t="t" r="r" b="b"/>
              <a:pathLst>
                <a:path w="2922523" h="291334">
                  <a:moveTo>
                    <a:pt x="69769" y="0"/>
                  </a:moveTo>
                  <a:lnTo>
                    <a:pt x="2852754" y="0"/>
                  </a:lnTo>
                  <a:cubicBezTo>
                    <a:pt x="2891286" y="0"/>
                    <a:pt x="2922523" y="31237"/>
                    <a:pt x="2922523" y="69769"/>
                  </a:cubicBezTo>
                  <a:lnTo>
                    <a:pt x="2922523" y="221564"/>
                  </a:lnTo>
                  <a:cubicBezTo>
                    <a:pt x="2922523" y="240068"/>
                    <a:pt x="2915172" y="257814"/>
                    <a:pt x="2902088" y="270899"/>
                  </a:cubicBezTo>
                  <a:cubicBezTo>
                    <a:pt x="2889004" y="283983"/>
                    <a:pt x="2871258" y="291334"/>
                    <a:pt x="2852754" y="291334"/>
                  </a:cubicBezTo>
                  <a:lnTo>
                    <a:pt x="69769" y="291334"/>
                  </a:lnTo>
                  <a:cubicBezTo>
                    <a:pt x="31237" y="291334"/>
                    <a:pt x="0" y="260097"/>
                    <a:pt x="0" y="221564"/>
                  </a:cubicBezTo>
                  <a:lnTo>
                    <a:pt x="0" y="69769"/>
                  </a:lnTo>
                  <a:cubicBezTo>
                    <a:pt x="0" y="31237"/>
                    <a:pt x="31237" y="0"/>
                    <a:pt x="69769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922523" cy="32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4924" y="4212260"/>
            <a:ext cx="9277350" cy="6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8"/>
              </a:lnSpc>
              <a:spcBef>
                <a:spcPct val="0"/>
              </a:spcBef>
            </a:pPr>
            <a:r>
              <a:rPr lang="en-US" sz="3445" b="1">
                <a:solidFill>
                  <a:srgbClr val="ECE4B7"/>
                </a:solidFill>
                <a:latin typeface="Poppins Bold"/>
                <a:ea typeface="Poppins Bold"/>
                <a:cs typeface="Poppins Bold"/>
                <a:sym typeface="Poppins Bold"/>
              </a:rPr>
              <a:t>CULTURA, PARTICIPACIÓN Y TERRITORIO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-3844290"/>
            <a:ext cx="18288000" cy="18280380"/>
          </a:xfrm>
          <a:custGeom>
            <a:avLst/>
            <a:gdLst/>
            <a:ahLst/>
            <a:cxnLst/>
            <a:rect l="l" t="t" r="r" b="b"/>
            <a:pathLst>
              <a:path w="18288000" h="1828038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6828" y="1384402"/>
            <a:ext cx="6245916" cy="1530594"/>
            <a:chOff x="0" y="0"/>
            <a:chExt cx="1645015" cy="4031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5015" cy="403119"/>
            </a:xfrm>
            <a:custGeom>
              <a:avLst/>
              <a:gdLst/>
              <a:ahLst/>
              <a:cxnLst/>
              <a:rect l="l" t="t" r="r" b="b"/>
              <a:pathLst>
                <a:path w="1645015" h="403119">
                  <a:moveTo>
                    <a:pt x="63215" y="0"/>
                  </a:moveTo>
                  <a:lnTo>
                    <a:pt x="1581800" y="0"/>
                  </a:lnTo>
                  <a:cubicBezTo>
                    <a:pt x="1598565" y="0"/>
                    <a:pt x="1614644" y="6660"/>
                    <a:pt x="1626500" y="18515"/>
                  </a:cubicBezTo>
                  <a:cubicBezTo>
                    <a:pt x="1638355" y="30371"/>
                    <a:pt x="1645015" y="46450"/>
                    <a:pt x="1645015" y="63215"/>
                  </a:cubicBezTo>
                  <a:lnTo>
                    <a:pt x="1645015" y="339904"/>
                  </a:lnTo>
                  <a:cubicBezTo>
                    <a:pt x="1645015" y="356670"/>
                    <a:pt x="1638355" y="372749"/>
                    <a:pt x="1626500" y="384604"/>
                  </a:cubicBezTo>
                  <a:cubicBezTo>
                    <a:pt x="1614644" y="396459"/>
                    <a:pt x="1598565" y="403119"/>
                    <a:pt x="1581800" y="403119"/>
                  </a:cubicBezTo>
                  <a:lnTo>
                    <a:pt x="63215" y="403119"/>
                  </a:lnTo>
                  <a:cubicBezTo>
                    <a:pt x="46450" y="403119"/>
                    <a:pt x="30371" y="396459"/>
                    <a:pt x="18515" y="384604"/>
                  </a:cubicBezTo>
                  <a:cubicBezTo>
                    <a:pt x="6660" y="372749"/>
                    <a:pt x="0" y="356670"/>
                    <a:pt x="0" y="339904"/>
                  </a:cubicBezTo>
                  <a:lnTo>
                    <a:pt x="0" y="63215"/>
                  </a:lnTo>
                  <a:cubicBezTo>
                    <a:pt x="0" y="46450"/>
                    <a:pt x="6660" y="30371"/>
                    <a:pt x="18515" y="18515"/>
                  </a:cubicBezTo>
                  <a:cubicBezTo>
                    <a:pt x="30371" y="6660"/>
                    <a:pt x="46450" y="0"/>
                    <a:pt x="63215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45015" cy="441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15400" y="1791757"/>
            <a:ext cx="10706100" cy="765297"/>
            <a:chOff x="0" y="0"/>
            <a:chExt cx="2819714" cy="201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9714" cy="201560"/>
            </a:xfrm>
            <a:custGeom>
              <a:avLst/>
              <a:gdLst/>
              <a:ahLst/>
              <a:cxnLst/>
              <a:rect l="l" t="t" r="r" b="b"/>
              <a:pathLst>
                <a:path w="2819714" h="201560">
                  <a:moveTo>
                    <a:pt x="36880" y="0"/>
                  </a:moveTo>
                  <a:lnTo>
                    <a:pt x="2782834" y="0"/>
                  </a:lnTo>
                  <a:cubicBezTo>
                    <a:pt x="2792615" y="0"/>
                    <a:pt x="2801995" y="3886"/>
                    <a:pt x="2808912" y="10802"/>
                  </a:cubicBezTo>
                  <a:cubicBezTo>
                    <a:pt x="2815828" y="17718"/>
                    <a:pt x="2819714" y="27099"/>
                    <a:pt x="2819714" y="36880"/>
                  </a:cubicBezTo>
                  <a:lnTo>
                    <a:pt x="2819714" y="164680"/>
                  </a:lnTo>
                  <a:cubicBezTo>
                    <a:pt x="2819714" y="185048"/>
                    <a:pt x="2803202" y="201560"/>
                    <a:pt x="2782834" y="201560"/>
                  </a:cubicBezTo>
                  <a:lnTo>
                    <a:pt x="36880" y="201560"/>
                  </a:lnTo>
                  <a:cubicBezTo>
                    <a:pt x="27099" y="201560"/>
                    <a:pt x="17718" y="197674"/>
                    <a:pt x="10802" y="190758"/>
                  </a:cubicBezTo>
                  <a:cubicBezTo>
                    <a:pt x="3886" y="183842"/>
                    <a:pt x="0" y="174461"/>
                    <a:pt x="0" y="164680"/>
                  </a:cubicBezTo>
                  <a:lnTo>
                    <a:pt x="0" y="36880"/>
                  </a:lnTo>
                  <a:cubicBezTo>
                    <a:pt x="0" y="27099"/>
                    <a:pt x="3886" y="17718"/>
                    <a:pt x="10802" y="10802"/>
                  </a:cubicBezTo>
                  <a:cubicBezTo>
                    <a:pt x="17718" y="3886"/>
                    <a:pt x="27099" y="0"/>
                    <a:pt x="36880" y="0"/>
                  </a:cubicBezTo>
                  <a:close/>
                </a:path>
              </a:pathLst>
            </a:custGeom>
            <a:solidFill>
              <a:srgbClr val="ED810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19714" cy="23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4140" y="4529138"/>
            <a:ext cx="7705160" cy="4429125"/>
            <a:chOff x="0" y="0"/>
            <a:chExt cx="2029343" cy="11665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9343" cy="1166519"/>
            </a:xfrm>
            <a:custGeom>
              <a:avLst/>
              <a:gdLst/>
              <a:ahLst/>
              <a:cxnLst/>
              <a:rect l="l" t="t" r="r" b="b"/>
              <a:pathLst>
                <a:path w="2029343" h="1166519">
                  <a:moveTo>
                    <a:pt x="51243" y="0"/>
                  </a:moveTo>
                  <a:lnTo>
                    <a:pt x="1978099" y="0"/>
                  </a:lnTo>
                  <a:cubicBezTo>
                    <a:pt x="1991690" y="0"/>
                    <a:pt x="2004724" y="5399"/>
                    <a:pt x="2014334" y="15009"/>
                  </a:cubicBezTo>
                  <a:cubicBezTo>
                    <a:pt x="2023944" y="24619"/>
                    <a:pt x="2029343" y="37653"/>
                    <a:pt x="2029343" y="51243"/>
                  </a:cubicBezTo>
                  <a:lnTo>
                    <a:pt x="2029343" y="1115275"/>
                  </a:lnTo>
                  <a:cubicBezTo>
                    <a:pt x="2029343" y="1143576"/>
                    <a:pt x="2006400" y="1166519"/>
                    <a:pt x="1978099" y="1166519"/>
                  </a:cubicBezTo>
                  <a:lnTo>
                    <a:pt x="51243" y="1166519"/>
                  </a:lnTo>
                  <a:cubicBezTo>
                    <a:pt x="22942" y="1166519"/>
                    <a:pt x="0" y="1143576"/>
                    <a:pt x="0" y="1115275"/>
                  </a:cubicBezTo>
                  <a:lnTo>
                    <a:pt x="0" y="51243"/>
                  </a:lnTo>
                  <a:cubicBezTo>
                    <a:pt x="0" y="22942"/>
                    <a:pt x="22942" y="0"/>
                    <a:pt x="51243" y="0"/>
                  </a:cubicBezTo>
                  <a:close/>
                </a:path>
              </a:pathLst>
            </a:custGeom>
            <a:solidFill>
              <a:srgbClr val="EDE5B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29343" cy="1204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1011693" y="2096199"/>
            <a:ext cx="1530594" cy="887107"/>
          </a:xfrm>
          <a:custGeom>
            <a:avLst/>
            <a:gdLst/>
            <a:ahLst/>
            <a:cxnLst/>
            <a:rect l="l" t="t" r="r" b="b"/>
            <a:pathLst>
              <a:path w="1530594" h="887107">
                <a:moveTo>
                  <a:pt x="0" y="0"/>
                </a:moveTo>
                <a:lnTo>
                  <a:pt x="1530594" y="0"/>
                </a:lnTo>
                <a:lnTo>
                  <a:pt x="1530594" y="887106"/>
                </a:lnTo>
                <a:lnTo>
                  <a:pt x="0" y="88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6590" y="4044616"/>
            <a:ext cx="8220703" cy="5483894"/>
          </a:xfrm>
          <a:custGeom>
            <a:avLst/>
            <a:gdLst/>
            <a:ahLst/>
            <a:cxnLst/>
            <a:rect l="l" t="t" r="r" b="b"/>
            <a:pathLst>
              <a:path w="8220703" h="5483894">
                <a:moveTo>
                  <a:pt x="0" y="0"/>
                </a:moveTo>
                <a:lnTo>
                  <a:pt x="8220703" y="0"/>
                </a:lnTo>
                <a:lnTo>
                  <a:pt x="8220703" y="5483893"/>
                </a:lnTo>
                <a:lnTo>
                  <a:pt x="0" y="5483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160846" y="3453643"/>
            <a:ext cx="2830754" cy="1838451"/>
            <a:chOff x="0" y="0"/>
            <a:chExt cx="745548" cy="4842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5548" cy="484201"/>
            </a:xfrm>
            <a:custGeom>
              <a:avLst/>
              <a:gdLst/>
              <a:ahLst/>
              <a:cxnLst/>
              <a:rect l="l" t="t" r="r" b="b"/>
              <a:pathLst>
                <a:path w="745548" h="484201">
                  <a:moveTo>
                    <a:pt x="139482" y="0"/>
                  </a:moveTo>
                  <a:lnTo>
                    <a:pt x="606067" y="0"/>
                  </a:lnTo>
                  <a:cubicBezTo>
                    <a:pt x="643060" y="0"/>
                    <a:pt x="678537" y="14695"/>
                    <a:pt x="704695" y="40853"/>
                  </a:cubicBezTo>
                  <a:cubicBezTo>
                    <a:pt x="730853" y="67011"/>
                    <a:pt x="745548" y="102489"/>
                    <a:pt x="745548" y="139482"/>
                  </a:cubicBezTo>
                  <a:lnTo>
                    <a:pt x="745548" y="344720"/>
                  </a:lnTo>
                  <a:cubicBezTo>
                    <a:pt x="745548" y="381712"/>
                    <a:pt x="730853" y="417190"/>
                    <a:pt x="704695" y="443348"/>
                  </a:cubicBezTo>
                  <a:cubicBezTo>
                    <a:pt x="678537" y="469506"/>
                    <a:pt x="643060" y="484201"/>
                    <a:pt x="606067" y="484201"/>
                  </a:cubicBezTo>
                  <a:lnTo>
                    <a:pt x="139482" y="484201"/>
                  </a:lnTo>
                  <a:cubicBezTo>
                    <a:pt x="62448" y="484201"/>
                    <a:pt x="0" y="421753"/>
                    <a:pt x="0" y="344720"/>
                  </a:cubicBezTo>
                  <a:lnTo>
                    <a:pt x="0" y="139482"/>
                  </a:lnTo>
                  <a:cubicBezTo>
                    <a:pt x="0" y="62448"/>
                    <a:pt x="62448" y="0"/>
                    <a:pt x="13948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5548" cy="522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531621" y="3647065"/>
            <a:ext cx="2089205" cy="1451607"/>
          </a:xfrm>
          <a:custGeom>
            <a:avLst/>
            <a:gdLst/>
            <a:ahLst/>
            <a:cxnLst/>
            <a:rect l="l" t="t" r="r" b="b"/>
            <a:pathLst>
              <a:path w="2089205" h="1451607">
                <a:moveTo>
                  <a:pt x="0" y="0"/>
                </a:moveTo>
                <a:lnTo>
                  <a:pt x="2089204" y="0"/>
                </a:lnTo>
                <a:lnTo>
                  <a:pt x="2089204" y="1451606"/>
                </a:lnTo>
                <a:lnTo>
                  <a:pt x="0" y="1451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80290" y="1809179"/>
            <a:ext cx="7548556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 b="1">
                <a:solidFill>
                  <a:srgbClr val="EDE5B8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500">
                <a:solidFill>
                  <a:srgbClr val="EDE5B8"/>
                </a:solidFill>
                <a:latin typeface="Poppins"/>
                <a:ea typeface="Poppins"/>
                <a:cs typeface="Poppins"/>
                <a:sym typeface="Poppins"/>
              </a:rPr>
              <a:t>Estudios del Transporte Acuático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84594" y="4912995"/>
            <a:ext cx="6844252" cy="367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Congestión vial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Fragmentación entre ciudad continental e insular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Dependencia del transporte terrestre</a:t>
            </a:r>
          </a:p>
          <a:p>
            <a:pPr marL="647700" lvl="1" indent="-323850" algn="l">
              <a:lnSpc>
                <a:spcPts val="4170"/>
              </a:lnSpc>
              <a:buFont typeface="Arial"/>
              <a:buChar char="•"/>
            </a:pPr>
            <a:r>
              <a:rPr lang="en-US" sz="3000" b="1">
                <a:solidFill>
                  <a:srgbClr val="ED810A"/>
                </a:solidFill>
                <a:latin typeface="Poppins Bold"/>
                <a:ea typeface="Poppins Bold"/>
                <a:cs typeface="Poppins Bold"/>
                <a:sym typeface="Poppins Bold"/>
              </a:rPr>
              <a:t>Potencial desaprovechado de la red hídrica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06876" y="966417"/>
            <a:ext cx="2844248" cy="6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5"/>
              </a:lnSpc>
              <a:spcBef>
                <a:spcPct val="0"/>
              </a:spcBef>
            </a:pPr>
            <a:r>
              <a:rPr lang="en-US" sz="3500">
                <a:solidFill>
                  <a:srgbClr val="EB7E00"/>
                </a:solidFill>
                <a:latin typeface="Poppins"/>
                <a:ea typeface="Poppins"/>
                <a:cs typeface="Poppins"/>
                <a:sym typeface="Poppins"/>
              </a:rPr>
              <a:t>PROYECTO 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3444" y="1377262"/>
            <a:ext cx="5612200" cy="138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65"/>
              </a:lnSpc>
              <a:spcBef>
                <a:spcPct val="0"/>
              </a:spcBef>
            </a:pPr>
            <a:r>
              <a:rPr lang="en-US" sz="7745" b="1">
                <a:solidFill>
                  <a:srgbClr val="EB7E00"/>
                </a:solidFill>
                <a:latin typeface="Poppins Bold"/>
                <a:ea typeface="Poppins Bold"/>
                <a:cs typeface="Poppins Bold"/>
                <a:sym typeface="Poppins Bold"/>
              </a:rPr>
              <a:t>AcuaBus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Personalizado</PresentationFormat>
  <Paragraphs>111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Anantason Condensed Heavy</vt:lpstr>
      <vt:lpstr>Poppins Bold</vt:lpstr>
      <vt:lpstr>Poppins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CUBA PRESENTACIÓN - CTG</dc:title>
  <dc:creator>User</dc:creator>
  <cp:lastModifiedBy>User</cp:lastModifiedBy>
  <cp:revision>2</cp:revision>
  <dcterms:created xsi:type="dcterms:W3CDTF">2006-08-16T00:00:00Z</dcterms:created>
  <dcterms:modified xsi:type="dcterms:W3CDTF">2025-11-20T14:09:52Z</dcterms:modified>
  <dc:identifier>DAG4qafZnDw</dc:identifier>
</cp:coreProperties>
</file>