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22"/>
  </p:notesMasterIdLst>
  <p:sldIdLst>
    <p:sldId id="257" r:id="rId3"/>
    <p:sldId id="317" r:id="rId4"/>
    <p:sldId id="488" r:id="rId5"/>
    <p:sldId id="271" r:id="rId6"/>
    <p:sldId id="309" r:id="rId7"/>
    <p:sldId id="312" r:id="rId8"/>
    <p:sldId id="264" r:id="rId9"/>
    <p:sldId id="313" r:id="rId10"/>
    <p:sldId id="265" r:id="rId11"/>
    <p:sldId id="260" r:id="rId12"/>
    <p:sldId id="314" r:id="rId13"/>
    <p:sldId id="261" r:id="rId14"/>
    <p:sldId id="269" r:id="rId15"/>
    <p:sldId id="311" r:id="rId16"/>
    <p:sldId id="270" r:id="rId17"/>
    <p:sldId id="259" r:id="rId18"/>
    <p:sldId id="258" r:id="rId19"/>
    <p:sldId id="315" r:id="rId20"/>
    <p:sldId id="267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33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7680" autoAdjust="0"/>
  </p:normalViewPr>
  <p:slideViewPr>
    <p:cSldViewPr snapToGrid="0" showGuides="1">
      <p:cViewPr>
        <p:scale>
          <a:sx n="52" d="100"/>
          <a:sy n="52" d="100"/>
        </p:scale>
        <p:origin x="1296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F127D-0560-4D11-99B1-A4A115A3B988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65532-AAC0-45F6-B270-7DBCFD45D6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2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1550-30A6-4567-252D-EA0301DB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48A1C68-B4A9-392A-953C-EAF86761A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F27AD81-67D7-ECD8-A602-06F2F86AD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 sz="1200" b="0" i="0" u="none" strike="noStrike" baseline="0" dirty="0">
              <a:latin typeface="Gotham-Ligh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7B7AFB-72C2-CA12-B645-5C185653A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817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24120-277F-C279-F153-C59B130EA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1EBE142-BBF1-FD96-5779-382B636F3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68A13FB-45BA-96EC-BF64-43E6CE626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039811-1CF1-6992-249F-CAE06E81A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00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B9CDB-C578-3992-E0F7-9A11B2EF5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71EE5E-BA20-15ED-3AD6-3166F6D65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858AFC4-4EDD-6BA0-A4DD-AB12F9E57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A20985-79C0-FF77-C7DC-8BFA10373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161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29D3E-F145-FF9B-F67E-AEB031029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3680A41-8727-1689-D2FE-C8AD96DCB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0B0809-9F16-FFD5-0F37-A344BEA6C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3E5CC-20D1-59E5-158E-6852E3C82E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9156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01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05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10C4-A82F-315B-D9A6-078EF038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7542DCC-6DD4-D3F5-41E4-AC97D5838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D1CBFDC-0DB1-D75A-CDD2-C2C330001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85F0ED-76D9-A1CA-9D93-C9877EFE4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96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956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7CACB-69E9-4548-1143-A1B06AD31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E3AF97-7745-19C7-D0F9-5E8640C4B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1D5D2B8-B18E-17B8-75F0-DEE1A362E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5B0216-FEC6-84AC-38B6-3B7F41336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083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61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55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52D2-8233-B39F-7A1B-7A4A608D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646E3FA-2DA6-E82B-4809-4DB5565C0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5EDD8AF-93D1-E21A-E99E-62237B67E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1FB7EE-5B97-B37B-5BB6-AEED202E8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194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5532-AAC0-45F6-B270-7DBCFD45D6B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73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C38A-1802-48C8-8BAB-830380158AEA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21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C38A-1802-48C8-8BAB-830380158AEA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60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C38A-1802-48C8-8BAB-830380158AEA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29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558FC69-5294-ACDA-90D2-19F4A519C277}"/>
              </a:ext>
            </a:extLst>
          </p:cNvPr>
          <p:cNvSpPr/>
          <p:nvPr userDrawn="1"/>
        </p:nvSpPr>
        <p:spPr>
          <a:xfrm>
            <a:off x="216905" y="488805"/>
            <a:ext cx="9955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</a:rPr>
              <a:t>Regeneración urbana integrada en centros históricos</a:t>
            </a:r>
          </a:p>
        </p:txBody>
      </p:sp>
    </p:spTree>
    <p:extLst>
      <p:ext uri="{BB962C8B-B14F-4D97-AF65-F5344CB8AC3E}">
        <p14:creationId xmlns:p14="http://schemas.microsoft.com/office/powerpoint/2010/main" val="417802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CDC38A-1802-48C8-8BAB-830380158AEA}" type="datetimeFigureOut">
              <a:rPr lang="es-ES" smtClean="0"/>
              <a:t>20/11/2025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558FC69-5294-ACDA-90D2-19F4A519C277}"/>
              </a:ext>
            </a:extLst>
          </p:cNvPr>
          <p:cNvSpPr/>
          <p:nvPr userDrawn="1"/>
        </p:nvSpPr>
        <p:spPr>
          <a:xfrm>
            <a:off x="216905" y="488805"/>
            <a:ext cx="9955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</a:rPr>
              <a:t>Modelos cooperativos de rehabilitación de vivienda</a:t>
            </a:r>
          </a:p>
        </p:txBody>
      </p:sp>
    </p:spTree>
    <p:extLst>
      <p:ext uri="{BB962C8B-B14F-4D97-AF65-F5344CB8AC3E}">
        <p14:creationId xmlns:p14="http://schemas.microsoft.com/office/powerpoint/2010/main" val="230902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CDC38A-1802-48C8-8BAB-830380158AEA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19A9FB-B4F5-357B-CAC8-CC8327EC2B08}"/>
              </a:ext>
            </a:extLst>
          </p:cNvPr>
          <p:cNvSpPr/>
          <p:nvPr userDrawn="1"/>
        </p:nvSpPr>
        <p:spPr>
          <a:xfrm>
            <a:off x="216905" y="488805"/>
            <a:ext cx="11284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</a:rPr>
              <a:t>Otros modelos cooperativos</a:t>
            </a:r>
          </a:p>
        </p:txBody>
      </p:sp>
    </p:spTree>
    <p:extLst>
      <p:ext uri="{BB962C8B-B14F-4D97-AF65-F5344CB8AC3E}">
        <p14:creationId xmlns:p14="http://schemas.microsoft.com/office/powerpoint/2010/main" val="132295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CDC38A-1802-48C8-8BAB-830380158AEA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9877A5-D5DC-20BB-BC86-8B2390357639}"/>
              </a:ext>
            </a:extLst>
          </p:cNvPr>
          <p:cNvSpPr/>
          <p:nvPr userDrawn="1"/>
        </p:nvSpPr>
        <p:spPr>
          <a:xfrm>
            <a:off x="216905" y="488805"/>
            <a:ext cx="5106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  <a:ea typeface="+mn-ea"/>
                <a:cs typeface="+mn-cs"/>
              </a:rPr>
              <a:t>Modelos cooperativos para la transición ecológica</a:t>
            </a:r>
          </a:p>
        </p:txBody>
      </p:sp>
    </p:spTree>
    <p:extLst>
      <p:ext uri="{BB962C8B-B14F-4D97-AF65-F5344CB8AC3E}">
        <p14:creationId xmlns:p14="http://schemas.microsoft.com/office/powerpoint/2010/main" val="254968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CDC38A-1802-48C8-8BAB-830380158AEA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9877A5-D5DC-20BB-BC86-8B2390357639}"/>
              </a:ext>
            </a:extLst>
          </p:cNvPr>
          <p:cNvSpPr/>
          <p:nvPr userDrawn="1"/>
        </p:nvSpPr>
        <p:spPr>
          <a:xfrm>
            <a:off x="216905" y="488805"/>
            <a:ext cx="606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  <a:ea typeface="+mn-ea"/>
                <a:cs typeface="+mn-cs"/>
              </a:rPr>
              <a:t>Modelos cooperativos de vivienda para la transición ecológica</a:t>
            </a:r>
          </a:p>
        </p:txBody>
      </p:sp>
    </p:spTree>
    <p:extLst>
      <p:ext uri="{BB962C8B-B14F-4D97-AF65-F5344CB8AC3E}">
        <p14:creationId xmlns:p14="http://schemas.microsoft.com/office/powerpoint/2010/main" val="3988230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9429A3-4EC3-F951-DCA1-23ADF42F7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3FFD7B-9759-02B5-51B0-B15A5A8A3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7A0E619-C8E4-F9BD-F1A3-90C6842FF8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A51BC-F69F-4399-B24B-34569F4018F3}" type="slidenum">
              <a:rPr lang="it-IT" altLang="es-ES"/>
              <a:pPr/>
              <a:t>‹Nº›</a:t>
            </a:fld>
            <a:endParaRPr lang="it-IT" altLang="es-ES"/>
          </a:p>
        </p:txBody>
      </p:sp>
    </p:spTree>
    <p:extLst>
      <p:ext uri="{BB962C8B-B14F-4D97-AF65-F5344CB8AC3E}">
        <p14:creationId xmlns:p14="http://schemas.microsoft.com/office/powerpoint/2010/main" val="155741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C38A-1802-48C8-8BAB-830380158AEA}" type="datetimeFigureOut">
              <a:rPr lang="es-ES" smtClean="0"/>
              <a:t>20/11/2025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67512-0295-4691-9641-E212D9F641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8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153" y="6342540"/>
            <a:ext cx="1334438" cy="515459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1407606" y="6364843"/>
            <a:ext cx="7547575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050" b="1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ormata-Light"/>
              </a:rPr>
              <a:t>XXI Encuentro Internacional sobre Gestión de Ciudades Patrimoniales </a:t>
            </a:r>
          </a:p>
          <a:p>
            <a:pPr algn="l"/>
            <a:r>
              <a:rPr lang="es-ES" sz="1000" b="1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ormata-Light"/>
              </a:rPr>
              <a:t>“Hablemos sobre el Plan de La Habana II: Mecanismos de financiamiento para el desarrollo urbano integral sostenible”</a:t>
            </a:r>
            <a:endParaRPr lang="es-ES" sz="1000" b="1" dirty="0">
              <a:solidFill>
                <a:schemeClr val="tx1">
                  <a:lumMod val="50000"/>
                  <a:lumOff val="50000"/>
                </a:schemeClr>
              </a:solidFill>
              <a:latin typeface="Formata-Light"/>
            </a:endParaRPr>
          </a:p>
        </p:txBody>
      </p:sp>
      <p:sp>
        <p:nvSpPr>
          <p:cNvPr id="9" name="Rectángulo 8"/>
          <p:cNvSpPr/>
          <p:nvPr userDrawn="1"/>
        </p:nvSpPr>
        <p:spPr>
          <a:xfrm>
            <a:off x="8955182" y="6361937"/>
            <a:ext cx="18930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5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Formata-Medium"/>
              </a:rPr>
              <a:t>Ángela Matesanz Parellada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25" y="6268730"/>
            <a:ext cx="1292252" cy="60003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 b="34848"/>
          <a:stretch/>
        </p:blipFill>
        <p:spPr>
          <a:xfrm>
            <a:off x="10045086" y="6595373"/>
            <a:ext cx="751661" cy="254167"/>
          </a:xfrm>
          <a:prstGeom prst="rect">
            <a:avLst/>
          </a:prstGeom>
        </p:spPr>
      </p:pic>
      <p:sp>
        <p:nvSpPr>
          <p:cNvPr id="16" name="Rectángulo 15"/>
          <p:cNvSpPr/>
          <p:nvPr userDrawn="1"/>
        </p:nvSpPr>
        <p:spPr>
          <a:xfrm>
            <a:off x="275347" y="90039"/>
            <a:ext cx="7193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</a:rPr>
              <a:t>Modelos cooperativos de rehabilitación de vivienda para la transición ecológica</a:t>
            </a:r>
          </a:p>
        </p:txBody>
      </p:sp>
    </p:spTree>
    <p:extLst>
      <p:ext uri="{BB962C8B-B14F-4D97-AF65-F5344CB8AC3E}">
        <p14:creationId xmlns:p14="http://schemas.microsoft.com/office/powerpoint/2010/main" val="326307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7" r:id="rId2"/>
    <p:sldLayoutId id="2147483658" r:id="rId3"/>
    <p:sldLayoutId id="2147483661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11" Type="http://schemas.openxmlformats.org/officeDocument/2006/relationships/image" Target="../media/image37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4.jpeg"/><Relationship Id="rId7" Type="http://schemas.openxmlformats.org/officeDocument/2006/relationships/image" Target="../media/image5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37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jpeg"/><Relationship Id="rId7" Type="http://schemas.openxmlformats.org/officeDocument/2006/relationships/image" Target="../media/image5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37.png"/><Relationship Id="rId5" Type="http://schemas.openxmlformats.org/officeDocument/2006/relationships/image" Target="../media/image50.png"/><Relationship Id="rId10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jpeg"/><Relationship Id="rId7" Type="http://schemas.openxmlformats.org/officeDocument/2006/relationships/image" Target="../media/image5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37.png"/><Relationship Id="rId5" Type="http://schemas.openxmlformats.org/officeDocument/2006/relationships/image" Target="../media/image51.png"/><Relationship Id="rId10" Type="http://schemas.openxmlformats.org/officeDocument/2006/relationships/image" Target="../media/image65.jpeg"/><Relationship Id="rId4" Type="http://schemas.openxmlformats.org/officeDocument/2006/relationships/image" Target="../media/image63.jpeg"/><Relationship Id="rId9" Type="http://schemas.openxmlformats.org/officeDocument/2006/relationships/hyperlink" Target="http://19bis.com/objectbis/wp-content/uploads/2008/10/drenar-agua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climatica.coop/author/kois/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74976" y="1222513"/>
            <a:ext cx="103150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</a:rPr>
              <a:t>Modelos cooperativos de rehabilitación de vivienda para la transición ecológica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094" y="3919385"/>
            <a:ext cx="3057812" cy="11811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4882" t="6369" b="49549"/>
          <a:stretch/>
        </p:blipFill>
        <p:spPr>
          <a:xfrm>
            <a:off x="5805890" y="6372524"/>
            <a:ext cx="6386110" cy="4792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52916"/>
          <a:stretch/>
        </p:blipFill>
        <p:spPr>
          <a:xfrm>
            <a:off x="0" y="6393242"/>
            <a:ext cx="6096000" cy="46475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797108" y="5594152"/>
            <a:ext cx="4915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Swis721 Ex BT" panose="020B0605020202020204" pitchFamily="34" charset="0"/>
                <a:ea typeface="Verdana" panose="020B0604030504040204" pitchFamily="34" charset="0"/>
              </a:rPr>
              <a:t>ÁNGELA MATESANZ PARELLADA</a:t>
            </a:r>
          </a:p>
          <a:p>
            <a:pPr algn="ctr"/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Swis721 Ex BT" panose="020B0605020202020204" pitchFamily="34" charset="0"/>
                <a:ea typeface="Verdana" panose="020B0604030504040204" pitchFamily="34" charset="0"/>
              </a:rPr>
              <a:t>Universidad Politécnica de Madrid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574BD5-01B6-5770-1591-BFF221CB3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78" y="5515639"/>
            <a:ext cx="1210053" cy="6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83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C85CB32-207C-D0EE-2798-EA106D707504}"/>
              </a:ext>
            </a:extLst>
          </p:cNvPr>
          <p:cNvSpPr txBox="1"/>
          <p:nvPr/>
        </p:nvSpPr>
        <p:spPr>
          <a:xfrm>
            <a:off x="364628" y="1859250"/>
            <a:ext cx="6973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Swis721 BT" panose="020B0504020202020204" pitchFamily="34" charset="0"/>
              </a:rPr>
              <a:t>“Desde lo colectivo, transforma el cotidiano de los hogares para contagiar al barrio y crear una realidad más justa y sostenible”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ACB200-FF48-0709-2C3E-4476F204364F}"/>
              </a:ext>
            </a:extLst>
          </p:cNvPr>
          <p:cNvSpPr txBox="1"/>
          <p:nvPr/>
        </p:nvSpPr>
        <p:spPr>
          <a:xfrm>
            <a:off x="364628" y="4219788"/>
            <a:ext cx="5173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Proyecto piloto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5" y="4184690"/>
            <a:ext cx="1660858" cy="5266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45B39F-5717-EF55-DDB7-5DB77B25D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C0CC22-FD4E-3F04-8546-09AFB8343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151827-40C4-9CB9-3F13-43DF314DD3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56" t="35015" r="35566" b="48544"/>
          <a:stretch>
            <a:fillRect/>
          </a:stretch>
        </p:blipFill>
        <p:spPr>
          <a:xfrm>
            <a:off x="364628" y="4563820"/>
            <a:ext cx="6617623" cy="112694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C916D4C-E69A-2F44-4EAE-18574FB495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37" t="66646" r="61005" b="24564"/>
          <a:stretch>
            <a:fillRect/>
          </a:stretch>
        </p:blipFill>
        <p:spPr>
          <a:xfrm>
            <a:off x="533320" y="5622822"/>
            <a:ext cx="3359879" cy="6025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508FA6-148F-1C61-F61E-C7925B5C8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254" y="3729994"/>
            <a:ext cx="4474852" cy="25666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016ED8-791A-088F-8FC2-964B760C9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254" y="1195911"/>
            <a:ext cx="4474852" cy="249957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547395F-B82C-4E4E-C647-0EE1A640A6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1996" y="5690769"/>
            <a:ext cx="1628775" cy="4762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07DFB8F-3389-2CEC-B1C9-74A1937022BD}"/>
              </a:ext>
            </a:extLst>
          </p:cNvPr>
          <p:cNvSpPr txBox="1"/>
          <p:nvPr/>
        </p:nvSpPr>
        <p:spPr>
          <a:xfrm>
            <a:off x="3545724" y="5826273"/>
            <a:ext cx="1628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Financiación:</a:t>
            </a:r>
          </a:p>
        </p:txBody>
      </p:sp>
    </p:spTree>
    <p:extLst>
      <p:ext uri="{BB962C8B-B14F-4D97-AF65-F5344CB8AC3E}">
        <p14:creationId xmlns:p14="http://schemas.microsoft.com/office/powerpoint/2010/main" val="3738244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B3110-E375-B987-1F41-9C55A92F6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B5FE413-2936-8254-C7D4-53964B15F7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5789" r="12075" b="16140"/>
          <a:stretch>
            <a:fillRect/>
          </a:stretch>
        </p:blipFill>
        <p:spPr>
          <a:xfrm>
            <a:off x="7542215" y="1179095"/>
            <a:ext cx="4680440" cy="567890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0B12634-08F5-8D46-90E0-D1954B16955C}"/>
              </a:ext>
            </a:extLst>
          </p:cNvPr>
          <p:cNvSpPr txBox="1"/>
          <p:nvPr/>
        </p:nvSpPr>
        <p:spPr>
          <a:xfrm>
            <a:off x="364626" y="1735811"/>
            <a:ext cx="69734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Acompañamiento vecinas/ 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Puesta en marcha de iniciativas comunitarias prácticas y sostenibles para mejorar su calidad de vida.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C</a:t>
            </a:r>
            <a:r>
              <a:rPr lang="es-ES" sz="1600" b="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ambios en sus hábitos y rutinas</a:t>
            </a:r>
            <a:endParaRPr lang="es-ES" sz="1600" dirty="0">
              <a:latin typeface="Swis721 BT" panose="020B05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4F849B-DD54-A5FA-6038-D50993340B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83A65A-47E1-C66A-BD71-B6CEDAEBDD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7" b="27128"/>
          <a:stretch>
            <a:fillRect/>
          </a:stretch>
        </p:blipFill>
        <p:spPr>
          <a:xfrm>
            <a:off x="364626" y="3312982"/>
            <a:ext cx="4125731" cy="85743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7758A3F-E585-BB46-9BBD-57683BE08EB7}"/>
              </a:ext>
            </a:extLst>
          </p:cNvPr>
          <p:cNvSpPr txBox="1"/>
          <p:nvPr/>
        </p:nvSpPr>
        <p:spPr>
          <a:xfrm>
            <a:off x="4786517" y="3312982"/>
            <a:ext cx="2551540" cy="9233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b="1" dirty="0">
                <a:solidFill>
                  <a:srgbClr val="FF6600"/>
                </a:solidFill>
                <a:effectLst/>
                <a:latin typeface="Swis721 BT" panose="020B0504020202020204" pitchFamily="34" charset="0"/>
              </a:rPr>
              <a:t>Buzón de consultas sobre</a:t>
            </a:r>
            <a:endParaRPr lang="es-ES" b="1" dirty="0">
              <a:effectLst/>
              <a:latin typeface="Swis721 BT" panose="020B0504020202020204" pitchFamily="34" charset="0"/>
            </a:endParaRPr>
          </a:p>
          <a:p>
            <a:pPr algn="ctr">
              <a:buNone/>
            </a:pPr>
            <a:r>
              <a:rPr lang="es-ES" b="1" dirty="0">
                <a:solidFill>
                  <a:srgbClr val="FF6600"/>
                </a:solidFill>
                <a:effectLst/>
                <a:latin typeface="Swis721 BT" panose="020B0504020202020204" pitchFamily="34" charset="0"/>
              </a:rPr>
              <a:t>Transición Energética</a:t>
            </a:r>
            <a:endParaRPr lang="es-ES" b="1" dirty="0">
              <a:effectLst/>
              <a:latin typeface="Swis721 BT" panose="020B05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04C2A2-3FD2-6E2C-AE6D-4BD6E2B6DE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98" r="4003"/>
          <a:stretch>
            <a:fillRect/>
          </a:stretch>
        </p:blipFill>
        <p:spPr>
          <a:xfrm>
            <a:off x="364625" y="5410988"/>
            <a:ext cx="6973432" cy="8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6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8" t="29298" r="29679" b="40175"/>
          <a:stretch/>
        </p:blipFill>
        <p:spPr>
          <a:xfrm>
            <a:off x="294356" y="1711098"/>
            <a:ext cx="1629983" cy="166181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0442" y="228715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3094022" y="1711098"/>
            <a:ext cx="440612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Taller cultura energética y prácticas domésticas de ahorro (calor y  frío). 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 Talleres sobre facturas de luz y gas.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b="1" dirty="0">
                <a:latin typeface="Swis721 BT" panose="020B0504020202020204" pitchFamily="34" charset="0"/>
              </a:rPr>
              <a:t>Comunidad local energética.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Cambio a proveedores verdes y</a:t>
            </a:r>
            <a:r>
              <a:rPr lang="es-ES" sz="1600" b="1" dirty="0">
                <a:latin typeface="Swis721 BT" panose="020B0504020202020204" pitchFamily="34" charset="0"/>
              </a:rPr>
              <a:t> cooperativos de electricidad en comunidad y hogares.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Libro edificio existente.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b="1" dirty="0">
                <a:latin typeface="Swis721 BT" panose="020B0504020202020204" pitchFamily="34" charset="0"/>
              </a:rPr>
              <a:t>Rehabilitación energética integral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Asesoramiento en las solicitudes de ayudas públicas. </a:t>
            </a:r>
          </a:p>
        </p:txBody>
      </p:sp>
      <p:pic>
        <p:nvPicPr>
          <p:cNvPr id="4" name="Picture 4" descr="C:\Users\Angie\Desktop\Plan-de-rehabilitación-de-viviendas.jpg">
            <a:extLst>
              <a:ext uri="{FF2B5EF4-FFF2-40B4-BE49-F238E27FC236}">
                <a16:creationId xmlns:a16="http://schemas.microsoft.com/office/drawing/2014/main" id="{F7FF512D-B7E3-FB44-712D-C4958139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9693" y="1210448"/>
            <a:ext cx="4502308" cy="2182039"/>
          </a:xfrm>
          <a:prstGeom prst="rect">
            <a:avLst/>
          </a:prstGeom>
          <a:noFill/>
        </p:spPr>
      </p:pic>
      <p:pic>
        <p:nvPicPr>
          <p:cNvPr id="8" name="Picture 3" descr="E:\ANGIE-d_duro\00_TRABAJOS\00_TRABAJOS ACTUALES\_01 PLAN NACIONAL\03 Plan Nacional-DUYOT-2012-2015\03 Ejecucion\Trabajo en casa\Documental\Colonia experimental\PC180129.JPG">
            <a:extLst>
              <a:ext uri="{FF2B5EF4-FFF2-40B4-BE49-F238E27FC236}">
                <a16:creationId xmlns:a16="http://schemas.microsoft.com/office/drawing/2014/main" id="{0EADD9E7-6DDC-A07A-2923-287A1641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2098" b="15612"/>
          <a:stretch>
            <a:fillRect/>
          </a:stretch>
        </p:blipFill>
        <p:spPr bwMode="auto">
          <a:xfrm>
            <a:off x="7716254" y="3423840"/>
            <a:ext cx="2437905" cy="2801838"/>
          </a:xfrm>
          <a:prstGeom prst="rect">
            <a:avLst/>
          </a:prstGeom>
          <a:noFill/>
        </p:spPr>
      </p:pic>
      <p:pic>
        <p:nvPicPr>
          <p:cNvPr id="10" name="Picture 2" descr="D:\angie\TRABAJOS\PLAN NACIONAL\Documental\Colonia experimental\PC180128.JPG">
            <a:extLst>
              <a:ext uri="{FF2B5EF4-FFF2-40B4-BE49-F238E27FC236}">
                <a16:creationId xmlns:a16="http://schemas.microsoft.com/office/drawing/2014/main" id="{645B4D34-FBA9-0BA6-A3C2-91077790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5783"/>
          <a:stretch>
            <a:fillRect/>
          </a:stretch>
        </p:blipFill>
        <p:spPr bwMode="auto">
          <a:xfrm>
            <a:off x="9954127" y="3420899"/>
            <a:ext cx="2230361" cy="2801839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7FFD493-D987-1857-93B9-3CFD6826A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441" y="3448159"/>
            <a:ext cx="426971" cy="40614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9C55B23-ECB3-F438-2BD6-EB822D6A13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91" t="3326" r="89375" b="85938"/>
          <a:stretch>
            <a:fillRect/>
          </a:stretch>
        </p:blipFill>
        <p:spPr>
          <a:xfrm>
            <a:off x="2141729" y="1711098"/>
            <a:ext cx="238039" cy="35142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DA3DD77-355C-B2BB-52EF-07D2208CFB7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0939" b="10314"/>
          <a:stretch>
            <a:fillRect/>
          </a:stretch>
        </p:blipFill>
        <p:spPr>
          <a:xfrm>
            <a:off x="2390207" y="1622505"/>
            <a:ext cx="563774" cy="50152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5E065FA-353E-9C63-C6D4-DE18AA3E7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803" y="3484670"/>
            <a:ext cx="432895" cy="40614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C1B12AB-C59A-358A-5D90-3D5D96A6B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54" y="1622505"/>
            <a:ext cx="426971" cy="40614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687C8E8-14DD-7996-0C30-52340D2C38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91" t="3326" r="89375" b="85938"/>
          <a:stretch>
            <a:fillRect/>
          </a:stretch>
        </p:blipFill>
        <p:spPr>
          <a:xfrm>
            <a:off x="2228813" y="2418672"/>
            <a:ext cx="238039" cy="35142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F258EF1-1165-B452-994D-C04091CEDEE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0939" b="10314"/>
          <a:stretch>
            <a:fillRect/>
          </a:stretch>
        </p:blipFill>
        <p:spPr>
          <a:xfrm>
            <a:off x="2477291" y="2330079"/>
            <a:ext cx="563774" cy="50152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EECCAD9-D9D8-346A-3762-3A57E8FA7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8538" y="2330079"/>
            <a:ext cx="426971" cy="40614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933C137-6C62-3CBB-C4D4-E30BE0805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880" y="2935959"/>
            <a:ext cx="426971" cy="40614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B3C4E2E-5CBF-1452-ECA5-EB5AE99A7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242" y="2972470"/>
            <a:ext cx="432895" cy="40614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538F0D1-04FE-CDE2-6372-9F18EF915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919" y="4258141"/>
            <a:ext cx="426971" cy="40614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06D9D69-6E9A-3A59-76F8-6EEEF1B93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4018" y="4751940"/>
            <a:ext cx="426971" cy="40614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B7DA9C3-5ADC-E80B-767B-23AC604F3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862" y="5245739"/>
            <a:ext cx="426971" cy="40614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B692FD68-11A7-D6CD-EB47-EDD69DF65BB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0939" b="10314"/>
          <a:stretch>
            <a:fillRect/>
          </a:stretch>
        </p:blipFill>
        <p:spPr>
          <a:xfrm>
            <a:off x="2378278" y="5224393"/>
            <a:ext cx="563774" cy="501522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C691E107-25EC-5E43-BB8F-CBA655E2B403}"/>
              </a:ext>
            </a:extLst>
          </p:cNvPr>
          <p:cNvSpPr txBox="1"/>
          <p:nvPr/>
        </p:nvSpPr>
        <p:spPr>
          <a:xfrm>
            <a:off x="294356" y="3364593"/>
            <a:ext cx="1629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ENERGÍA</a:t>
            </a:r>
            <a:endParaRPr lang="es-ES" sz="1400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8C4C9C9F-7A7A-1A3B-B8A7-647B4B54DAB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53D78E6C-DD27-F38D-26E7-EB0F9DDD28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337ED-701C-0A18-9BBF-BCA0A4E97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29B4240F-69A8-8D12-D241-10AD9F2DB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31580" r="19643" b="25262"/>
          <a:stretch>
            <a:fillRect/>
          </a:stretch>
        </p:blipFill>
        <p:spPr>
          <a:xfrm>
            <a:off x="288520" y="1727730"/>
            <a:ext cx="1585411" cy="16522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5CF9AB6-F001-1F1E-F8C2-A521DA786C7D}"/>
              </a:ext>
            </a:extLst>
          </p:cNvPr>
          <p:cNvSpPr/>
          <p:nvPr/>
        </p:nvSpPr>
        <p:spPr>
          <a:xfrm>
            <a:off x="3094022" y="1727730"/>
            <a:ext cx="440612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Reverdecer el bloque.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Renaturalización de azoteas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Huerto en zonas comunes..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Compostaje comunitario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ADD4DF-65E2-38B6-845E-9742A914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141729" y="1727730"/>
            <a:ext cx="238039" cy="3514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ECDCD44-38C1-DF99-0C65-091251C8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939" b="10314"/>
          <a:stretch>
            <a:fillRect/>
          </a:stretch>
        </p:blipFill>
        <p:spPr>
          <a:xfrm>
            <a:off x="2390207" y="1639137"/>
            <a:ext cx="563774" cy="5015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5AA9CF-BB77-7C6E-E9C4-93721A34A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454" y="1639137"/>
            <a:ext cx="426971" cy="4061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446D8D-0DA1-941B-C96F-FFEC477D2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103" y="2128289"/>
            <a:ext cx="426971" cy="4061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757AA19-E30D-C472-3A7B-90D004F16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099" y="2572535"/>
            <a:ext cx="426971" cy="4061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E7F5C3D-B5AD-ECA0-0564-5E87977DCE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706993" y="2612587"/>
            <a:ext cx="238039" cy="3514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9B16BD5-6DDC-6DE2-F13C-1CC4DB440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929" y="3139654"/>
            <a:ext cx="426971" cy="4061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516A184-C9F7-9C33-3324-D9B03FB7B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291" y="3176165"/>
            <a:ext cx="432895" cy="40614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FCE565E-4B06-2685-6D7C-E6E73CADD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377082" y="3186199"/>
            <a:ext cx="238039" cy="351422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4CFC2B1D-F836-4F92-DA73-60A833CCD557}"/>
              </a:ext>
            </a:extLst>
          </p:cNvPr>
          <p:cNvSpPr txBox="1"/>
          <p:nvPr/>
        </p:nvSpPr>
        <p:spPr>
          <a:xfrm>
            <a:off x="326690" y="3392488"/>
            <a:ext cx="1509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JARDINERÍA</a:t>
            </a:r>
            <a:endParaRPr lang="es-ES" sz="1400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B518B11-AF35-EDC1-D553-CF7642708C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1" t="33165" r="25881" b="32983"/>
          <a:stretch>
            <a:fillRect/>
          </a:stretch>
        </p:blipFill>
        <p:spPr>
          <a:xfrm>
            <a:off x="268161" y="4269497"/>
            <a:ext cx="1629983" cy="1638074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11D0ED33-0C05-D58D-44E5-2705ABAB94BD}"/>
              </a:ext>
            </a:extLst>
          </p:cNvPr>
          <p:cNvSpPr/>
          <p:nvPr/>
        </p:nvSpPr>
        <p:spPr>
          <a:xfrm>
            <a:off x="2140442" y="473107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C62B407-CF10-6BE2-274E-8DCD8539A404}"/>
              </a:ext>
            </a:extLst>
          </p:cNvPr>
          <p:cNvSpPr txBox="1"/>
          <p:nvPr/>
        </p:nvSpPr>
        <p:spPr>
          <a:xfrm>
            <a:off x="3094022" y="4177075"/>
            <a:ext cx="440612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La factura integral del transporte.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Incentivar la movilidad activa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Incentivar el uso del coche compartido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i="0" u="none" strike="noStrike" kern="1200" baseline="0" dirty="0">
                <a:solidFill>
                  <a:schemeClr val="tx1"/>
                </a:solidFill>
                <a:latin typeface="Swis721 BT" panose="020B0504020202020204" pitchFamily="34" charset="0"/>
              </a:rPr>
              <a:t>Rediseño de desplazamientos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Cuarto/Taller/Aparcamiento de bicicletas en zonas comunes.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D9C7F10-0FB5-7A25-9F07-E81DBD4BF657}"/>
              </a:ext>
            </a:extLst>
          </p:cNvPr>
          <p:cNvSpPr/>
          <p:nvPr/>
        </p:nvSpPr>
        <p:spPr>
          <a:xfrm>
            <a:off x="2140442" y="662519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280D22F6-3868-3432-F1B1-1FDE30CCF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454" y="5796951"/>
            <a:ext cx="426971" cy="40614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17E5FCB-C75D-FD7A-CCE0-E570276E5D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443421" y="4177075"/>
            <a:ext cx="238039" cy="35142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B98F178-0FA5-1261-8DEA-C38AD9A6AD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939" b="10314"/>
          <a:stretch>
            <a:fillRect/>
          </a:stretch>
        </p:blipFill>
        <p:spPr>
          <a:xfrm>
            <a:off x="2849374" y="4034118"/>
            <a:ext cx="563774" cy="50152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4923308-E51F-1492-081F-F49616571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398" y="5390497"/>
            <a:ext cx="426971" cy="40614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BF95FAB-A698-FAC9-66A0-076F335FDC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1916118" y="4621144"/>
            <a:ext cx="238039" cy="35142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8DDF0372-BD3C-896D-43D3-054652C6B8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939" b="10314"/>
          <a:stretch>
            <a:fillRect/>
          </a:stretch>
        </p:blipFill>
        <p:spPr>
          <a:xfrm>
            <a:off x="2134292" y="4512044"/>
            <a:ext cx="563774" cy="50152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15CC9AC-97F0-238F-75C3-D075206E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349" y="4559074"/>
            <a:ext cx="426971" cy="40614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26A8EB36-DD64-B068-319B-B7883B6E0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447" y="5007326"/>
            <a:ext cx="426971" cy="40614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35AB7A0-C9C8-4427-2A35-4BCBED0F5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54" y="4602355"/>
            <a:ext cx="432895" cy="40614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AC13EEA-102A-D86C-4BE6-4AE8DF6605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939" b="10314"/>
          <a:stretch>
            <a:fillRect/>
          </a:stretch>
        </p:blipFill>
        <p:spPr>
          <a:xfrm>
            <a:off x="2279778" y="4977986"/>
            <a:ext cx="563774" cy="50152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5FAF7B-DBEA-D892-2C9A-BCF27BE069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629584" y="5479508"/>
            <a:ext cx="238039" cy="351422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F6441AB-8729-4BBE-1B56-44561510EC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7482" t="34823" r="24784" b="30404"/>
          <a:stretch>
            <a:fillRect/>
          </a:stretch>
        </p:blipFill>
        <p:spPr>
          <a:xfrm>
            <a:off x="7785871" y="3716726"/>
            <a:ext cx="4406129" cy="3105911"/>
          </a:xfrm>
          <a:prstGeom prst="rect">
            <a:avLst/>
          </a:prstGeom>
        </p:spPr>
      </p:pic>
      <p:pic>
        <p:nvPicPr>
          <p:cNvPr id="3" name="Imagen 7">
            <a:extLst>
              <a:ext uri="{FF2B5EF4-FFF2-40B4-BE49-F238E27FC236}">
                <a16:creationId xmlns:a16="http://schemas.microsoft.com/office/drawing/2014/main" id="{94783429-FC63-B5C8-7180-F931A33570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759" y="1218960"/>
            <a:ext cx="4424241" cy="251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FF89B980-EE9A-E4C4-7951-4F2A4D74E434}"/>
              </a:ext>
            </a:extLst>
          </p:cNvPr>
          <p:cNvSpPr txBox="1"/>
          <p:nvPr/>
        </p:nvSpPr>
        <p:spPr>
          <a:xfrm>
            <a:off x="272566" y="5975270"/>
            <a:ext cx="16013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MOVILIDAD</a:t>
            </a:r>
            <a:endParaRPr lang="es-ES" sz="1400" dirty="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7C320EF6-03FE-E1AD-9A06-8102273A0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2778CBEE-FBAF-83D2-4AD2-12C333374F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9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A4113-2D60-83D0-AE8C-8E79B5953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C5B20E4-E8E0-4CFC-FD09-AFD5A8856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7" t="31207" r="23403" b="29475"/>
          <a:stretch/>
        </p:blipFill>
        <p:spPr>
          <a:xfrm>
            <a:off x="288520" y="1711106"/>
            <a:ext cx="1585411" cy="166035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375E125-AD7C-F40A-5B30-8196E591F7A9}"/>
              </a:ext>
            </a:extLst>
          </p:cNvPr>
          <p:cNvSpPr/>
          <p:nvPr/>
        </p:nvSpPr>
        <p:spPr>
          <a:xfrm>
            <a:off x="3094022" y="1711106"/>
            <a:ext cx="44061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Comunidad de cuidados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Ocio comunitario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Inteligencias colectivas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EDA2FA5-A954-870D-5C3A-ABB72012049A}"/>
              </a:ext>
            </a:extLst>
          </p:cNvPr>
          <p:cNvSpPr/>
          <p:nvPr/>
        </p:nvSpPr>
        <p:spPr>
          <a:xfrm>
            <a:off x="3094022" y="4277462"/>
            <a:ext cx="44061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La factura integral de tu comida.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Grupo de consumo.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Cocinar en colectivo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209780-9E4A-B447-0CB3-DD564067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535754" y="1744039"/>
            <a:ext cx="238039" cy="3514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2B0B39-4A22-6C1C-3FA2-77A74BC91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536" y="1689318"/>
            <a:ext cx="426971" cy="4061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41B37D8-A819-F6A3-565E-4B2EA4206E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141729" y="2266283"/>
            <a:ext cx="238039" cy="3514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71FB87-560A-F6AF-0D64-3C16A0EE59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390207" y="2177690"/>
            <a:ext cx="563774" cy="5015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1A37C9-7C2C-4081-33FB-B68D25A3C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454" y="2177690"/>
            <a:ext cx="426971" cy="4061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14F0132-2FA2-6FF3-2BD5-C25B3E48AC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622838" y="2680210"/>
            <a:ext cx="238039" cy="35142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D20F9FF-7195-F93F-9842-309BD62FA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620" y="2625489"/>
            <a:ext cx="426971" cy="40614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47E6AAD-B555-D7C6-CA30-E3C9C18608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4870"/>
          <a:stretch>
            <a:fillRect/>
          </a:stretch>
        </p:blipFill>
        <p:spPr>
          <a:xfrm>
            <a:off x="7716254" y="3429000"/>
            <a:ext cx="4577637" cy="290597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21FAFDA-F3CF-26DA-7BDD-402F1786A4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443421" y="4322585"/>
            <a:ext cx="238039" cy="35142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B35FCAC-0F83-3BCD-3BC3-63B6096671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834651" y="4247032"/>
            <a:ext cx="563774" cy="50152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3DBA3F0-0285-B893-57BA-4B9F542E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1981434" y="4831970"/>
            <a:ext cx="238039" cy="35142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A0209C6-223C-037B-323B-8F4CDD7181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199608" y="4722870"/>
            <a:ext cx="563774" cy="50152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51EBD8F-5545-A20B-0700-2BDE16BEE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665" y="4769900"/>
            <a:ext cx="426971" cy="40614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AB243BB-5A6E-962F-46FB-7A5199B40B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6770" y="4813181"/>
            <a:ext cx="432895" cy="40614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59D3F9C-F913-2957-71C5-1E1E7537D4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1" t="3326" r="89375" b="85938"/>
          <a:stretch>
            <a:fillRect/>
          </a:stretch>
        </p:blipFill>
        <p:spPr>
          <a:xfrm>
            <a:off x="2313453" y="5294615"/>
            <a:ext cx="238039" cy="35142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0572C72-B699-EC3A-C3C8-1B4FDA661F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531627" y="5185515"/>
            <a:ext cx="563774" cy="50152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AE47987-C338-9FC3-A765-6688E1E49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684" y="5232545"/>
            <a:ext cx="426971" cy="40614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3E779F3-56ED-E27B-951F-56294496A4B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848" r="9467"/>
          <a:stretch>
            <a:fillRect/>
          </a:stretch>
        </p:blipFill>
        <p:spPr>
          <a:xfrm>
            <a:off x="290923" y="4247032"/>
            <a:ext cx="1585411" cy="166035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CEE2C687-2A84-1CA7-8396-B5D712F09A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1307"/>
          <a:stretch>
            <a:fillRect/>
          </a:stretch>
        </p:blipFill>
        <p:spPr>
          <a:xfrm>
            <a:off x="7705380" y="1212028"/>
            <a:ext cx="4497493" cy="2693502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174412AC-444B-02E4-4043-19B66FF925BC}"/>
              </a:ext>
            </a:extLst>
          </p:cNvPr>
          <p:cNvSpPr txBox="1"/>
          <p:nvPr/>
        </p:nvSpPr>
        <p:spPr>
          <a:xfrm>
            <a:off x="222934" y="5907390"/>
            <a:ext cx="18495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ALIMENTACIÓN</a:t>
            </a:r>
            <a:endParaRPr lang="es-ES" sz="14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9CB8014-A5C5-F4E9-6073-38A6D88E4FF6}"/>
              </a:ext>
            </a:extLst>
          </p:cNvPr>
          <p:cNvSpPr txBox="1"/>
          <p:nvPr/>
        </p:nvSpPr>
        <p:spPr>
          <a:xfrm>
            <a:off x="211954" y="3401894"/>
            <a:ext cx="1661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CUIDADOS</a:t>
            </a:r>
            <a:endParaRPr lang="es-ES" sz="1400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02816CD2-1112-7549-784F-B28545718D6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492D4197-E0F3-6227-EC9F-DBE7480F30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6FAD8-DFBA-ACFC-ADC9-25200C4E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A494F12-897E-2AB5-3E06-7F871D4AB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29704" r="22600" b="29933"/>
          <a:stretch/>
        </p:blipFill>
        <p:spPr>
          <a:xfrm>
            <a:off x="290124" y="1728998"/>
            <a:ext cx="1585412" cy="15758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7BCB85-B000-187F-F3B0-1041D6AC01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41561" r="22806" b="20261"/>
          <a:stretch/>
        </p:blipFill>
        <p:spPr>
          <a:xfrm>
            <a:off x="323374" y="4260246"/>
            <a:ext cx="1547209" cy="160451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7B55F24-8AB6-844E-D255-C1F19DB73386}"/>
              </a:ext>
            </a:extLst>
          </p:cNvPr>
          <p:cNvSpPr/>
          <p:nvPr/>
        </p:nvSpPr>
        <p:spPr>
          <a:xfrm>
            <a:off x="3094022" y="1711106"/>
            <a:ext cx="440612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Taller cultura hídrica.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Captación y utilización de pluviales.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C02F00-413F-02DE-217E-50B05D2F4783}"/>
              </a:ext>
            </a:extLst>
          </p:cNvPr>
          <p:cNvSpPr/>
          <p:nvPr/>
        </p:nvSpPr>
        <p:spPr>
          <a:xfrm>
            <a:off x="3094022" y="4277462"/>
            <a:ext cx="440612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 err="1">
                <a:latin typeface="Swis721 BT" panose="020B0504020202020204" pitchFamily="34" charset="0"/>
              </a:rPr>
              <a:t>Cosateca</a:t>
            </a:r>
            <a:r>
              <a:rPr lang="es-ES" sz="1600" dirty="0">
                <a:latin typeface="Swis721 BT" panose="020B0504020202020204" pitchFamily="34" charset="0"/>
              </a:rPr>
              <a:t> o caja de herramientas común.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Recircular y facilitar la reparación de objetos.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Biblioteca de bloque.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1600" dirty="0">
                <a:latin typeface="Swis721 BT" panose="020B0504020202020204" pitchFamily="34" charset="0"/>
              </a:rPr>
              <a:t>Otros consumos sostenibles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0993FC-8130-CDB1-DE10-9D384392E4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1" t="3326" r="89375" b="85938"/>
          <a:stretch>
            <a:fillRect/>
          </a:stretch>
        </p:blipFill>
        <p:spPr>
          <a:xfrm>
            <a:off x="2535754" y="1744039"/>
            <a:ext cx="238039" cy="3514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8E22DD-0F95-2441-1984-0641AACF04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870237" y="1662757"/>
            <a:ext cx="563774" cy="5015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E30F8A-13D9-DD56-E93B-B3681484B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54" y="2177690"/>
            <a:ext cx="426971" cy="40614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431612E-9860-A727-78B8-18D333B3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1" t="3326" r="89375" b="85938"/>
          <a:stretch>
            <a:fillRect/>
          </a:stretch>
        </p:blipFill>
        <p:spPr>
          <a:xfrm>
            <a:off x="2646447" y="4831970"/>
            <a:ext cx="238039" cy="35142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58DC1CB-640D-1DD2-26E6-5A658A2B9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293" y="4769900"/>
            <a:ext cx="426971" cy="4061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EF5BA82-AEEC-6704-F556-FBC6F0F94B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1" t="3326" r="89375" b="85938"/>
          <a:stretch>
            <a:fillRect/>
          </a:stretch>
        </p:blipFill>
        <p:spPr>
          <a:xfrm>
            <a:off x="2279587" y="5345414"/>
            <a:ext cx="238039" cy="35142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8A7E44C-881B-A147-FF8C-68F206EE91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497761" y="5236314"/>
            <a:ext cx="563774" cy="50152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A799AFA-5801-10F1-031A-AB19F0FAD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5818" y="5283344"/>
            <a:ext cx="426971" cy="406143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E25BB58C-45BB-3C02-5546-38D5C37C1406}"/>
              </a:ext>
            </a:extLst>
          </p:cNvPr>
          <p:cNvSpPr txBox="1"/>
          <p:nvPr/>
        </p:nvSpPr>
        <p:spPr>
          <a:xfrm>
            <a:off x="323374" y="5821974"/>
            <a:ext cx="2228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RECURSOS COMUNES</a:t>
            </a:r>
          </a:p>
          <a:p>
            <a:pPr algn="l"/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Y SOSTENIBLES</a:t>
            </a:r>
            <a:endParaRPr lang="es-ES" sz="14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BF0328C-A771-E197-3A1B-6EAFDA2ABB0B}"/>
              </a:ext>
            </a:extLst>
          </p:cNvPr>
          <p:cNvSpPr txBox="1"/>
          <p:nvPr/>
        </p:nvSpPr>
        <p:spPr>
          <a:xfrm>
            <a:off x="290124" y="3311932"/>
            <a:ext cx="1620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u="none" strike="noStrike" baseline="0" dirty="0">
                <a:solidFill>
                  <a:srgbClr val="FF6F02"/>
                </a:solidFill>
                <a:latin typeface="Poppins-Bold"/>
              </a:rPr>
              <a:t>AGUA</a:t>
            </a:r>
            <a:endParaRPr lang="es-ES" sz="1400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B6034ED3-C431-86C7-7DF1-F4FFE8679F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1" t="3326" r="89375" b="85938"/>
          <a:stretch>
            <a:fillRect/>
          </a:stretch>
        </p:blipFill>
        <p:spPr>
          <a:xfrm>
            <a:off x="2299602" y="4249991"/>
            <a:ext cx="238039" cy="35142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945BC3B-426E-D908-B174-FEADEB9390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517776" y="4140891"/>
            <a:ext cx="563774" cy="50152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2B05B58-F9C0-B104-D49B-6581D57CF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833" y="4187921"/>
            <a:ext cx="426971" cy="40614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66466E2-6B94-6F8F-C04D-B261D2A4DB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1" t="3326" r="89375" b="85938"/>
          <a:stretch>
            <a:fillRect/>
          </a:stretch>
        </p:blipFill>
        <p:spPr>
          <a:xfrm>
            <a:off x="2298063" y="5895900"/>
            <a:ext cx="238039" cy="35142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51452FB-3FCC-94E5-1224-D12C62879C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0939" b="10314"/>
          <a:stretch>
            <a:fillRect/>
          </a:stretch>
        </p:blipFill>
        <p:spPr>
          <a:xfrm>
            <a:off x="2516237" y="5786800"/>
            <a:ext cx="563774" cy="50152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945E80E-D575-AE33-BCF5-56F4B1D00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294" y="5833830"/>
            <a:ext cx="426971" cy="40614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C32584E-A70C-E4A7-DA09-BE749634E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759" y="3429000"/>
            <a:ext cx="4569578" cy="3006575"/>
          </a:xfrm>
          <a:prstGeom prst="rect">
            <a:avLst/>
          </a:prstGeom>
        </p:spPr>
      </p:pic>
      <p:pic>
        <p:nvPicPr>
          <p:cNvPr id="42" name="Picture 4" descr="EDIFICIO QUE PERMITE RECICLAR EL AGUA DE LLUVIA">
            <a:hlinkClick r:id="rId9" tooltip="EDIFICIO QUE PERMITE RECICLAR EL AGUA DE LLUVIA"/>
            <a:extLst>
              <a:ext uri="{FF2B5EF4-FFF2-40B4-BE49-F238E27FC236}">
                <a16:creationId xmlns:a16="http://schemas.microsoft.com/office/drawing/2014/main" id="{56C4CD5E-0C84-1950-259F-6DB5B053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80505" y="1157610"/>
            <a:ext cx="4571217" cy="283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B898BFAB-6534-BA68-30C5-3EF610D9049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342252FB-66B8-7C8B-A089-E24FB55E48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17" y="1173757"/>
            <a:ext cx="4475984" cy="55949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FBB695-0ECE-EB24-57D7-3EB87FF2F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50" t="29434" r="37288" b="29434"/>
          <a:stretch>
            <a:fillRect/>
          </a:stretch>
        </p:blipFill>
        <p:spPr>
          <a:xfrm>
            <a:off x="699241" y="1429367"/>
            <a:ext cx="5931352" cy="25418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862C5B-4E5D-B830-A7F6-2E6EB4441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61" t="29734" r="8452" b="33375"/>
          <a:stretch>
            <a:fillRect/>
          </a:stretch>
        </p:blipFill>
        <p:spPr>
          <a:xfrm>
            <a:off x="2444208" y="3971247"/>
            <a:ext cx="3021282" cy="22797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766BE1-3C19-A3A6-2CB2-2453D1FCFA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B3BFBD-10DD-C125-3A86-3E4F0A305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9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35F335-66EE-CBB4-6E43-2D6430CC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42" t="1443" r="7810" b="1325"/>
          <a:stretch>
            <a:fillRect/>
          </a:stretch>
        </p:blipFill>
        <p:spPr>
          <a:xfrm>
            <a:off x="7716254" y="0"/>
            <a:ext cx="4475746" cy="11618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0D4242-5F4A-C232-2511-8D41D701E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29" y="456927"/>
            <a:ext cx="1171252" cy="37141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16F7C05-1789-FA39-0AC0-4006010F93A4}"/>
              </a:ext>
            </a:extLst>
          </p:cNvPr>
          <p:cNvSpPr txBox="1"/>
          <p:nvPr/>
        </p:nvSpPr>
        <p:spPr>
          <a:xfrm>
            <a:off x="258811" y="1619043"/>
            <a:ext cx="54440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Balance muy positivo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+ de una veintena de comunidades de propietarios, (+ de mil viviendas)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Swis721 BT" panose="020B0504020202020204" pitchFamily="34" charset="0"/>
              </a:rPr>
              <a:t>Al menos cuatro proyectos </a:t>
            </a:r>
            <a:r>
              <a:rPr lang="es-ES" sz="1600" dirty="0">
                <a:latin typeface="Swis721 BT" panose="020B0504020202020204" pitchFamily="34" charset="0"/>
              </a:rPr>
              <a:t>de acompañamiento sostenidos en el tiempo: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2E20FA5-16AA-A39C-24D1-30C05D1FD9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4"/>
          <a:stretch>
            <a:fillRect/>
          </a:stretch>
        </p:blipFill>
        <p:spPr>
          <a:xfrm>
            <a:off x="7716254" y="1618769"/>
            <a:ext cx="4475746" cy="438361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134E01B-2FA7-F258-12B5-FCB5D114CDD7}"/>
              </a:ext>
            </a:extLst>
          </p:cNvPr>
          <p:cNvSpPr txBox="1"/>
          <p:nvPr/>
        </p:nvSpPr>
        <p:spPr>
          <a:xfrm>
            <a:off x="883278" y="3013501"/>
            <a:ext cx="5444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Energía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Necesidad de los cuidados dentro de los bloques: dinámicas de ayuda mutua vecinal, </a:t>
            </a:r>
          </a:p>
        </p:txBody>
      </p:sp>
    </p:spTree>
    <p:extLst>
      <p:ext uri="{BB962C8B-B14F-4D97-AF65-F5344CB8AC3E}">
        <p14:creationId xmlns:p14="http://schemas.microsoft.com/office/powerpoint/2010/main" val="1052066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3B4A4-0BD8-6115-C640-8AE68BF80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462B1CD-0BA2-5F2E-7597-C4325AFE6844}"/>
              </a:ext>
            </a:extLst>
          </p:cNvPr>
          <p:cNvSpPr txBox="1"/>
          <p:nvPr/>
        </p:nvSpPr>
        <p:spPr>
          <a:xfrm>
            <a:off x="260470" y="1703959"/>
            <a:ext cx="67118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Frente a la situación de crisis : </a:t>
            </a:r>
            <a:r>
              <a:rPr lang="es-ES" sz="1600" b="1" dirty="0">
                <a:latin typeface="Swis721 BT" panose="020B0504020202020204" pitchFamily="34" charset="0"/>
              </a:rPr>
              <a:t>salidas colectivas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Importante papel de las cooperativas de vivienda y rehabilitación</a:t>
            </a:r>
          </a:p>
          <a:p>
            <a:pPr marL="285750" indent="-285750">
              <a:buFontTx/>
              <a:buChar char="-"/>
            </a:pPr>
            <a:r>
              <a:rPr lang="es-ES" sz="1600" dirty="0">
                <a:latin typeface="Swis721 BT" panose="020B0504020202020204" pitchFamily="34" charset="0"/>
              </a:rPr>
              <a:t>Impulsar las cooperativas de vivienda en cesión de uso sobre suelo o edificios públicos</a:t>
            </a:r>
          </a:p>
          <a:p>
            <a:r>
              <a:rPr lang="es-ES" sz="1600" dirty="0">
                <a:latin typeface="Swis721 BT" panose="020B0504020202020204" pitchFamily="34" charset="0"/>
              </a:rPr>
              <a:t>-  Incorporar al tejido residencial existente y crear comunidad que permita generar espacios </a:t>
            </a:r>
            <a:r>
              <a:rPr lang="es-ES" sz="1600" dirty="0" err="1">
                <a:latin typeface="Swis721 BT" panose="020B0504020202020204" pitchFamily="34" charset="0"/>
              </a:rPr>
              <a:t>coopertivos</a:t>
            </a:r>
            <a:r>
              <a:rPr lang="es-ES" sz="1600" dirty="0">
                <a:latin typeface="Swis721 BT" panose="020B0504020202020204" pitchFamily="34" charset="0"/>
              </a:rPr>
              <a:t> a futuro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Swis721 BT" panose="020B0504020202020204" pitchFamily="34" charset="0"/>
              </a:rPr>
              <a:t>Comunidades no solo para rehabilitar o habitar: Comunidades de convivencia en la transición </a:t>
            </a:r>
            <a:r>
              <a:rPr lang="es-ES" sz="1600" dirty="0" err="1">
                <a:latin typeface="Swis721 BT" panose="020B0504020202020204" pitchFamily="34" charset="0"/>
              </a:rPr>
              <a:t>ecosocial</a:t>
            </a:r>
            <a:r>
              <a:rPr lang="es-ES" sz="1600" dirty="0">
                <a:latin typeface="Swis721 BT" panose="020B0504020202020204" pitchFamily="34" charset="0"/>
              </a:rPr>
              <a:t> combinadas comunidades energéticas, de consumo, de cuidados, etc.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B49071-251B-C2D6-AA0A-F82E0D262C94}"/>
              </a:ext>
            </a:extLst>
          </p:cNvPr>
          <p:cNvSpPr txBox="1"/>
          <p:nvPr/>
        </p:nvSpPr>
        <p:spPr>
          <a:xfrm>
            <a:off x="7897191" y="5798370"/>
            <a:ext cx="43764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Swis721 BT" panose="020B0504020202020204" pitchFamily="34" charset="0"/>
                <a:hlinkClick r:id="rId2"/>
              </a:rPr>
              <a:t>José Luis Fdez. Casadevante '</a:t>
            </a:r>
            <a:r>
              <a:rPr lang="es-ES" sz="1400" dirty="0" err="1">
                <a:latin typeface="Swis721 BT" panose="020B0504020202020204" pitchFamily="34" charset="0"/>
                <a:hlinkClick r:id="rId2"/>
              </a:rPr>
              <a:t>Kois</a:t>
            </a:r>
            <a:r>
              <a:rPr lang="es-ES" sz="1400" dirty="0">
                <a:latin typeface="Swis721 BT" panose="020B0504020202020204" pitchFamily="34" charset="0"/>
                <a:hlinkClick r:id="rId2"/>
              </a:rPr>
              <a:t>'</a:t>
            </a:r>
            <a:endParaRPr lang="es-ES" sz="1400" dirty="0">
              <a:latin typeface="Swis721 BT" panose="020B05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48D4C10-4F14-A1E2-74E4-E3F4026ADE63}"/>
              </a:ext>
            </a:extLst>
          </p:cNvPr>
          <p:cNvSpPr txBox="1"/>
          <p:nvPr/>
        </p:nvSpPr>
        <p:spPr>
          <a:xfrm>
            <a:off x="7897191" y="6106147"/>
            <a:ext cx="43764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400" b="1" dirty="0">
                <a:latin typeface="Swis721 BT" panose="020B0504020202020204" pitchFamily="34" charset="0"/>
              </a:rPr>
              <a:t>Castillos en el aire y Bloques en Transición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3E75652-43F4-A3D7-7FF0-CE0170A1E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10542" r="14545" b="19981"/>
          <a:stretch>
            <a:fillRect/>
          </a:stretch>
        </p:blipFill>
        <p:spPr>
          <a:xfrm>
            <a:off x="7951284" y="170767"/>
            <a:ext cx="4061891" cy="56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9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B8BC-CD8D-A72A-12F5-93BF289F5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825870-9841-6AB3-198F-72EC3902C53A}"/>
              </a:ext>
            </a:extLst>
          </p:cNvPr>
          <p:cNvSpPr/>
          <p:nvPr/>
        </p:nvSpPr>
        <p:spPr>
          <a:xfrm>
            <a:off x="974976" y="2967335"/>
            <a:ext cx="10315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anose="020B0504020202020204" pitchFamily="34" charset="0"/>
              </a:rPr>
              <a:t>Muchas gracias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6668F9A-647C-A94E-4BA1-1CEC79A0F503}"/>
              </a:ext>
            </a:extLst>
          </p:cNvPr>
          <p:cNvSpPr/>
          <p:nvPr/>
        </p:nvSpPr>
        <p:spPr>
          <a:xfrm>
            <a:off x="3638166" y="4439242"/>
            <a:ext cx="4915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Swis721 Ex BT" panose="020B0605020202020204" pitchFamily="34" charset="0"/>
                <a:ea typeface="Verdana" panose="020B0604030504040204" pitchFamily="34" charset="0"/>
              </a:rPr>
              <a:t>ÁNGELA MATESANZ PARELLADA</a:t>
            </a:r>
          </a:p>
          <a:p>
            <a:pPr algn="ctr"/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Swis721 Ex BT" panose="020B0605020202020204" pitchFamily="34" charset="0"/>
                <a:ea typeface="Verdana" panose="020B0604030504040204" pitchFamily="34" charset="0"/>
              </a:rPr>
              <a:t>angela.matesanz@upm.es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85D817-555C-B9A2-8DBD-DAFB3614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86" y="5240950"/>
            <a:ext cx="1210053" cy="6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284"/>
            <a:ext cx="12192000" cy="56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5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CB248-0779-F2B7-9A87-16F6787F9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64"/>
            <a:ext cx="12192000" cy="53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662DD-CA93-97CA-6780-0D25519A3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BFAF6C5C-9987-C4A3-3E5B-CB26D0A8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" y="2375861"/>
            <a:ext cx="5740552" cy="33979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F0D448F-31FD-7A6B-1B90-133B76FDF5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44" r="11413"/>
          <a:stretch>
            <a:fillRect/>
          </a:stretch>
        </p:blipFill>
        <p:spPr>
          <a:xfrm>
            <a:off x="4527558" y="2375861"/>
            <a:ext cx="3719941" cy="33979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942FC7-7863-0FA0-A622-B3E0BCF2D533}"/>
              </a:ext>
            </a:extLst>
          </p:cNvPr>
          <p:cNvSpPr txBox="1"/>
          <p:nvPr/>
        </p:nvSpPr>
        <p:spPr>
          <a:xfrm>
            <a:off x="4527558" y="5404524"/>
            <a:ext cx="308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bg1"/>
                </a:solidFill>
                <a:latin typeface="Amelia-Black"/>
              </a:rPr>
              <a:t>COVICIVI 1. LAS BÓVEDAS · COOPERATIVA DE VIVIENDA DE CIUDAD VIEJA 1994-1998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8562A-E8A9-963C-3B10-88165CD0B372}"/>
              </a:ext>
            </a:extLst>
          </p:cNvPr>
          <p:cNvSpPr txBox="1"/>
          <p:nvPr/>
        </p:nvSpPr>
        <p:spPr>
          <a:xfrm>
            <a:off x="0" y="5773856"/>
            <a:ext cx="6059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latin typeface="Amelia-Black"/>
              </a:rPr>
              <a:t>Alina Castillo, </a:t>
            </a:r>
            <a:r>
              <a:rPr lang="es-ES" sz="900" dirty="0" err="1">
                <a:latin typeface="Amelia-Black"/>
              </a:rPr>
              <a:t>Raul</a:t>
            </a:r>
            <a:r>
              <a:rPr lang="es-ES" sz="900" dirty="0">
                <a:latin typeface="Amelia-Black"/>
              </a:rPr>
              <a:t> Vallés (2015) Cooperativas de vivienda en Uruguay. Medio siglo de experiencias. </a:t>
            </a:r>
            <a:r>
              <a:rPr lang="es-ES" sz="900" b="0" i="0" u="none" strike="noStrike" baseline="0" dirty="0">
                <a:latin typeface="Amelia"/>
              </a:rPr>
              <a:t> Facultad de Arquitectura</a:t>
            </a:r>
            <a:r>
              <a:rPr lang="es-ES" sz="900" dirty="0">
                <a:latin typeface="Amelia"/>
              </a:rPr>
              <a:t>. </a:t>
            </a:r>
            <a:r>
              <a:rPr lang="es-ES" sz="900" b="0" i="0" u="none" strike="noStrike" baseline="0" dirty="0">
                <a:latin typeface="Amelia"/>
              </a:rPr>
              <a:t>Universidad de la República  Montevideo, Uruguay. </a:t>
            </a:r>
            <a:r>
              <a:rPr lang="it-IT" sz="900" b="0" i="0" u="none" strike="noStrike" baseline="0" dirty="0">
                <a:latin typeface="Amelia"/>
              </a:rPr>
              <a:t>Fotografía Ruben Otero, Andrea Sellanes</a:t>
            </a:r>
            <a:endParaRPr lang="es-ES" sz="2000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ACC77028-C528-31B9-DCB8-3DAC2B2C2F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35" t="15479" r="7512"/>
          <a:stretch>
            <a:fillRect/>
          </a:stretch>
        </p:blipFill>
        <p:spPr>
          <a:xfrm>
            <a:off x="7664882" y="2375862"/>
            <a:ext cx="4527118" cy="3397994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FD5BAE5E-44C6-0349-BB1D-E264DC4DF4AD}"/>
              </a:ext>
            </a:extLst>
          </p:cNvPr>
          <p:cNvSpPr txBox="1"/>
          <p:nvPr/>
        </p:nvSpPr>
        <p:spPr>
          <a:xfrm>
            <a:off x="10190291" y="5404524"/>
            <a:ext cx="1892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bg1"/>
                </a:solidFill>
                <a:latin typeface="Amelia-Black"/>
              </a:rPr>
              <a:t>UFAMA AL SUR UNIDAD FAMILIAR MUNDO AFRO. 2000-2010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BDB137-F70A-9CD2-2383-CD2CF1EBC7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342" t="-24" r="30658"/>
          <a:stretch>
            <a:fillRect/>
          </a:stretch>
        </p:blipFill>
        <p:spPr>
          <a:xfrm>
            <a:off x="7412356" y="2336701"/>
            <a:ext cx="2472648" cy="34763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FC67EF-5CAE-18E2-4659-F661E9D8C8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70" r="2809"/>
          <a:stretch>
            <a:fillRect/>
          </a:stretch>
        </p:blipFill>
        <p:spPr>
          <a:xfrm>
            <a:off x="9864353" y="2375861"/>
            <a:ext cx="2382597" cy="34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5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Imagen 4">
            <a:extLst>
              <a:ext uri="{FF2B5EF4-FFF2-40B4-BE49-F238E27FC236}">
                <a16:creationId xmlns:a16="http://schemas.microsoft.com/office/drawing/2014/main" id="{4D6124DD-8C06-60EE-E8A5-0FF340FE7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86" y="1004107"/>
            <a:ext cx="3773170" cy="533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4">
            <a:extLst>
              <a:ext uri="{FF2B5EF4-FFF2-40B4-BE49-F238E27FC236}">
                <a16:creationId xmlns:a16="http://schemas.microsoft.com/office/drawing/2014/main" id="{CE0CDEC5-9C29-09F1-437F-3CB40B760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507163"/>
            <a:ext cx="8713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s-ES" altLang="es-ES" sz="1200" b="1">
                <a:latin typeface="Arial Narrow" panose="020B0506020202030204" pitchFamily="34" charset="0"/>
              </a:rPr>
              <a:t>II FORO DE LAS CIUDADES  </a:t>
            </a:r>
            <a:r>
              <a:rPr lang="es-ES" altLang="es-ES" sz="1200">
                <a:latin typeface="Arial Narrow" panose="020B0506020202030204" pitchFamily="34" charset="0"/>
              </a:rPr>
              <a:t>16 de junio 2016                                                                                                                            Ángela Matesanz Parellada</a:t>
            </a:r>
            <a:endParaRPr lang="es-ES" altLang="es-ES" sz="1100" b="1">
              <a:latin typeface="Arial Narrow" panose="020B0506020202030204" pitchFamily="34" charset="0"/>
            </a:endParaRPr>
          </a:p>
        </p:txBody>
      </p:sp>
      <p:pic>
        <p:nvPicPr>
          <p:cNvPr id="17414" name="Picture 4" descr="Roma">
            <a:extLst>
              <a:ext uri="{FF2B5EF4-FFF2-40B4-BE49-F238E27FC236}">
                <a16:creationId xmlns:a16="http://schemas.microsoft.com/office/drawing/2014/main" id="{0A5107DA-4BE2-D139-8169-CE88917B7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r="69225" b="-1601"/>
          <a:stretch>
            <a:fillRect/>
          </a:stretch>
        </p:blipFill>
        <p:spPr bwMode="auto">
          <a:xfrm>
            <a:off x="7498842" y="1130437"/>
            <a:ext cx="3858060" cy="270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Roma">
            <a:extLst>
              <a:ext uri="{FF2B5EF4-FFF2-40B4-BE49-F238E27FC236}">
                <a16:creationId xmlns:a16="http://schemas.microsoft.com/office/drawing/2014/main" id="{92559624-0575-6B0B-B314-ADA739B0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5" t="2" b="1280"/>
          <a:stretch>
            <a:fillRect/>
          </a:stretch>
        </p:blipFill>
        <p:spPr bwMode="auto">
          <a:xfrm>
            <a:off x="10352233" y="1103826"/>
            <a:ext cx="1839767" cy="268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Roma">
            <a:extLst>
              <a:ext uri="{FF2B5EF4-FFF2-40B4-BE49-F238E27FC236}">
                <a16:creationId xmlns:a16="http://schemas.microsoft.com/office/drawing/2014/main" id="{AA0360DA-3905-0716-66EE-F17289A23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5" t="13853" r="14553" b="9822"/>
          <a:stretch>
            <a:fillRect/>
          </a:stretch>
        </p:blipFill>
        <p:spPr bwMode="auto">
          <a:xfrm>
            <a:off x="7522943" y="3760139"/>
            <a:ext cx="4669057" cy="268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8">
            <a:extLst>
              <a:ext uri="{FF2B5EF4-FFF2-40B4-BE49-F238E27FC236}">
                <a16:creationId xmlns:a16="http://schemas.microsoft.com/office/drawing/2014/main" id="{7D875DF0-8B41-38F8-B195-D683A9DD2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36" y="1272393"/>
            <a:ext cx="3448050" cy="256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s-ES" altLang="es-ES" sz="1400" dirty="0"/>
              <a:t> </a:t>
            </a:r>
            <a:r>
              <a:rPr lang="es-ES" altLang="es-ES" sz="1600" dirty="0">
                <a:latin typeface="Swis721 BT" panose="020B0504020202020204" pitchFamily="34" charset="0"/>
                <a:cs typeface="+mn-cs"/>
              </a:rPr>
              <a:t>Recuperación del patrimonio público abandonado</a:t>
            </a:r>
          </a:p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s-ES" altLang="es-ES" sz="1600" dirty="0">
                <a:latin typeface="Swis721 BT" panose="020B0504020202020204" pitchFamily="34" charset="0"/>
                <a:cs typeface="+mn-cs"/>
              </a:rPr>
              <a:t> Solución habitacional para una parte de la población, que se </a:t>
            </a:r>
            <a:r>
              <a:rPr lang="es-ES" altLang="es-ES" sz="1600" dirty="0" err="1">
                <a:latin typeface="Swis721 BT" panose="020B0504020202020204" pitchFamily="34" charset="0"/>
                <a:cs typeface="+mn-cs"/>
              </a:rPr>
              <a:t>autorganiza</a:t>
            </a:r>
            <a:r>
              <a:rPr lang="es-ES" altLang="es-ES" sz="1600" dirty="0">
                <a:latin typeface="Swis721 BT" panose="020B0504020202020204" pitchFamily="34" charset="0"/>
                <a:cs typeface="+mn-cs"/>
              </a:rPr>
              <a:t> y autogestiona. </a:t>
            </a:r>
          </a:p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s-ES" altLang="es-ES" sz="1600" dirty="0">
                <a:latin typeface="Swis721 BT" panose="020B0504020202020204" pitchFamily="34" charset="0"/>
                <a:cs typeface="+mn-cs"/>
              </a:rPr>
              <a:t> Recuperación de la función residencial de las zonas centrales y la reducción del gasto económico y ecológico</a:t>
            </a:r>
          </a:p>
        </p:txBody>
      </p:sp>
      <p:sp>
        <p:nvSpPr>
          <p:cNvPr id="17417" name="Text Box 4">
            <a:extLst>
              <a:ext uri="{FF2B5EF4-FFF2-40B4-BE49-F238E27FC236}">
                <a16:creationId xmlns:a16="http://schemas.microsoft.com/office/drawing/2014/main" id="{4E0404F8-1654-09F7-AFA8-A94F7E9D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6278483"/>
            <a:ext cx="5549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200" dirty="0">
                <a:latin typeface="Arial Narrow" panose="020B0506020202030204" pitchFamily="34" charset="0"/>
              </a:rPr>
              <a:t>Fotografías de </a:t>
            </a:r>
            <a:r>
              <a:rPr lang="es-ES" altLang="es-ES" sz="1200" dirty="0" err="1">
                <a:latin typeface="Arial Narrow" panose="020B0506020202030204" pitchFamily="34" charset="0"/>
              </a:rPr>
              <a:t>Via</a:t>
            </a:r>
            <a:r>
              <a:rPr lang="es-ES" altLang="es-ES" sz="1200" dirty="0">
                <a:latin typeface="Arial Narrow" panose="020B0506020202030204" pitchFamily="34" charset="0"/>
              </a:rPr>
              <a:t> Marica  Fuente: A Matesanz. </a:t>
            </a:r>
            <a:endParaRPr lang="es-ES" altLang="es-ES" sz="1100" b="1" dirty="0">
              <a:latin typeface="Arial Narrow" panose="020B0506020202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EF427-9DAB-2EBA-8718-6021A8356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CAF5B91B-616C-B648-FE7F-088136E48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5" y="1888024"/>
            <a:ext cx="5047926" cy="41151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A492B7-1EC5-071F-FE59-382949C6A8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62" t="18213" r="22813" b="23099"/>
          <a:stretch>
            <a:fillRect/>
          </a:stretch>
        </p:blipFill>
        <p:spPr>
          <a:xfrm>
            <a:off x="5970139" y="2002105"/>
            <a:ext cx="6096000" cy="3616068"/>
          </a:xfrm>
          <a:prstGeom prst="rect">
            <a:avLst/>
          </a:prstGeom>
        </p:spPr>
      </p:pic>
      <p:pic>
        <p:nvPicPr>
          <p:cNvPr id="5" name="Imagen 4" descr="Dibujo en fondo negro&#10;&#10;El contenido generado por IA puede ser incorrecto.">
            <a:extLst>
              <a:ext uri="{FF2B5EF4-FFF2-40B4-BE49-F238E27FC236}">
                <a16:creationId xmlns:a16="http://schemas.microsoft.com/office/drawing/2014/main" id="{38BFDE36-88FA-D934-52F6-896BD45DF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7" y="1171182"/>
            <a:ext cx="1422306" cy="7168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9EEF62E-F815-13DF-8249-3D3E269A70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964" b="9804"/>
          <a:stretch>
            <a:fillRect/>
          </a:stretch>
        </p:blipFill>
        <p:spPr>
          <a:xfrm>
            <a:off x="125861" y="5778528"/>
            <a:ext cx="1125423" cy="51347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4B6C152-55CC-9CF4-DDB0-FA1385285529}"/>
              </a:ext>
            </a:extLst>
          </p:cNvPr>
          <p:cNvSpPr txBox="1"/>
          <p:nvPr/>
        </p:nvSpPr>
        <p:spPr>
          <a:xfrm>
            <a:off x="1682163" y="1237215"/>
            <a:ext cx="4590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221F1F"/>
                </a:solidFill>
                <a:latin typeface="Swis721 BT" panose="020B0504020202020204" pitchFamily="34" charset="0"/>
              </a:rPr>
              <a:t>Confederación de Cooperativas de Viviendas y </a:t>
            </a:r>
            <a:r>
              <a:rPr lang="es-ES" sz="1600" b="1" i="0" u="none" strike="noStrike" baseline="0" dirty="0">
                <a:solidFill>
                  <a:schemeClr val="accent2"/>
                </a:solidFill>
                <a:latin typeface="Swis721 BT" panose="020B0504020202020204" pitchFamily="34" charset="0"/>
              </a:rPr>
              <a:t>Rehabilitación de España </a:t>
            </a:r>
            <a:r>
              <a:rPr lang="es-ES" sz="1600" b="1" i="0" u="none" strike="noStrike" baseline="0" dirty="0">
                <a:solidFill>
                  <a:srgbClr val="221F1F"/>
                </a:solidFill>
                <a:latin typeface="Swis721 BT" panose="020B0504020202020204" pitchFamily="34" charset="0"/>
              </a:rPr>
              <a:t>(CONCOVI)</a:t>
            </a:r>
            <a:endParaRPr lang="es-ES" sz="1600" b="1" dirty="0">
              <a:latin typeface="Swis721 BT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1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2CF8C-6B0A-9786-AFDF-7B99FB39A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4903D762-6E73-B0D3-939D-7C0E26EF9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" y="1626107"/>
            <a:ext cx="5191860" cy="390916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3C75B28-222E-87E8-464E-8A15428536FE}"/>
              </a:ext>
            </a:extLst>
          </p:cNvPr>
          <p:cNvSpPr txBox="1"/>
          <p:nvPr/>
        </p:nvSpPr>
        <p:spPr>
          <a:xfrm>
            <a:off x="2110167" y="1626107"/>
            <a:ext cx="3103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s-ES" sz="1600" b="1" dirty="0">
                <a:solidFill>
                  <a:schemeClr val="accent2"/>
                </a:solidFill>
                <a:latin typeface="Swis721 Lt BT" panose="020B0403020202020204" pitchFamily="34" charset="0"/>
              </a:rPr>
              <a:t>LA PABLO RENOVABLE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86804-5EFD-AFF1-B4D0-601DDA2DD0A1}"/>
              </a:ext>
            </a:extLst>
          </p:cNvPr>
          <p:cNvSpPr txBox="1"/>
          <p:nvPr/>
        </p:nvSpPr>
        <p:spPr>
          <a:xfrm>
            <a:off x="-65178" y="5600784"/>
            <a:ext cx="49740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Swis721 Lt BT" panose="020B0403020202020204" pitchFamily="34" charset="0"/>
              </a:rPr>
              <a:t>Urbanización Pablo Iglesias (Rivas-Vaciamadrid) </a:t>
            </a:r>
          </a:p>
          <a:p>
            <a:r>
              <a:rPr lang="es-ES" sz="1400" dirty="0">
                <a:latin typeface="Swis721 Lt BT" panose="020B0403020202020204" pitchFamily="34" charset="0"/>
              </a:rPr>
              <a:t>Autoconsumo colectivo: Casi 1.900 placas solares.</a:t>
            </a:r>
          </a:p>
          <a:p>
            <a:r>
              <a:rPr lang="es-ES" sz="1400" dirty="0">
                <a:latin typeface="Swis721 Lt BT" panose="020B0403020202020204" pitchFamily="34" charset="0"/>
              </a:rPr>
              <a:t>+ de 512 hogares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DF5B3D-B875-9CE2-019D-097F32112B79}"/>
              </a:ext>
            </a:extLst>
          </p:cNvPr>
          <p:cNvSpPr txBox="1"/>
          <p:nvPr/>
        </p:nvSpPr>
        <p:spPr>
          <a:xfrm>
            <a:off x="21829" y="5273663"/>
            <a:ext cx="46618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Swis721 Lt BT" panose="020B0403020202020204" pitchFamily="34" charset="0"/>
              </a:rPr>
              <a:t>https://climatica.coop/la-pablo-renovable-barrio-solar-placas-renovables/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7A8AB2-2423-A6E7-F91C-46F88EB2C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74" y="1626107"/>
            <a:ext cx="6949629" cy="390916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5406E59-403B-8156-6787-AB0261B97C6E}"/>
              </a:ext>
            </a:extLst>
          </p:cNvPr>
          <p:cNvSpPr txBox="1"/>
          <p:nvPr/>
        </p:nvSpPr>
        <p:spPr>
          <a:xfrm>
            <a:off x="5234973" y="4908286"/>
            <a:ext cx="6935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Swis721 Lt BT" panose="020B0403020202020204" pitchFamily="34" charset="0"/>
              </a:rPr>
              <a:t>Bloques pisos rehabilitados y en obras. Mónica R. Goya / Ballena Blanca</a:t>
            </a:r>
          </a:p>
          <a:p>
            <a:r>
              <a:rPr lang="es-ES" sz="1100" dirty="0">
                <a:solidFill>
                  <a:schemeClr val="bg1"/>
                </a:solidFill>
                <a:latin typeface="Swis721 Lt BT" panose="020B0403020202020204" pitchFamily="34" charset="0"/>
              </a:rPr>
              <a:t>https://www.eldiario.es/ballenablanca/economia/manuela-vecina-convirtio-barrio-precario-modelo-eficiencia-energetica_1_9765662.html</a:t>
            </a:r>
          </a:p>
          <a:p>
            <a:r>
              <a:rPr lang="es-ES" sz="1200" dirty="0">
                <a:solidFill>
                  <a:schemeClr val="bg1"/>
                </a:solidFill>
                <a:latin typeface="Swis721 Lt BT" panose="020B0403020202020204" pitchFamily="34" charset="0"/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B10A3C-A1BE-32AF-6C75-FE57A6BA4FAF}"/>
              </a:ext>
            </a:extLst>
          </p:cNvPr>
          <p:cNvSpPr txBox="1"/>
          <p:nvPr/>
        </p:nvSpPr>
        <p:spPr>
          <a:xfrm>
            <a:off x="8694821" y="1626107"/>
            <a:ext cx="3489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s-ES" sz="1600" b="1" dirty="0">
                <a:solidFill>
                  <a:schemeClr val="accent2"/>
                </a:solidFill>
                <a:latin typeface="Swis721 Lt BT" panose="020B0403020202020204" pitchFamily="34" charset="0"/>
              </a:rPr>
              <a:t>POBLADO DIRIGIDO DE ORCASITAS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17441E6-F18A-A7D6-42A3-09D128D36906}"/>
              </a:ext>
            </a:extLst>
          </p:cNvPr>
          <p:cNvSpPr txBox="1"/>
          <p:nvPr/>
        </p:nvSpPr>
        <p:spPr>
          <a:xfrm>
            <a:off x="5234973" y="5600784"/>
            <a:ext cx="69351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Swis721 Lt BT" panose="020B0403020202020204" pitchFamily="34" charset="0"/>
              </a:rPr>
              <a:t>Barrio </a:t>
            </a:r>
            <a:r>
              <a:rPr lang="es-ES" sz="1400" dirty="0" err="1">
                <a:latin typeface="Swis721 Lt BT" panose="020B0403020202020204" pitchFamily="34" charset="0"/>
              </a:rPr>
              <a:t>ecosolar</a:t>
            </a:r>
            <a:r>
              <a:rPr lang="es-ES" sz="1400" dirty="0">
                <a:latin typeface="Swis721 Lt BT" panose="020B0403020202020204" pitchFamily="34" charset="0"/>
              </a:rPr>
              <a:t> :  265 paneles solares y fotovoltaicos en siete edificios residenciales, dos viviendas unifamiliares y tres locales comerciales. Una actuación que dará servicio a 130 familias</a:t>
            </a:r>
          </a:p>
        </p:txBody>
      </p:sp>
    </p:spTree>
    <p:extLst>
      <p:ext uri="{BB962C8B-B14F-4D97-AF65-F5344CB8AC3E}">
        <p14:creationId xmlns:p14="http://schemas.microsoft.com/office/powerpoint/2010/main" val="45353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BDCFB-BF84-16A1-30A8-368C6FD50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C7D7FC1-0A1A-6EF7-482F-3CB4C278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891"/>
          <a:stretch>
            <a:fillRect/>
          </a:stretch>
        </p:blipFill>
        <p:spPr>
          <a:xfrm>
            <a:off x="0" y="938370"/>
            <a:ext cx="4571643" cy="1956221"/>
          </a:xfrm>
          <a:prstGeom prst="rect">
            <a:avLst/>
          </a:prstGeom>
        </p:spPr>
      </p:pic>
      <p:pic>
        <p:nvPicPr>
          <p:cNvPr id="10" name="Imagen 9" descr="Una casa de madera&#10;&#10;El contenido generado por IA puede ser incorrecto.">
            <a:extLst>
              <a:ext uri="{FF2B5EF4-FFF2-40B4-BE49-F238E27FC236}">
                <a16:creationId xmlns:a16="http://schemas.microsoft.com/office/drawing/2014/main" id="{3473D69C-46C4-23E1-96B2-A5AD4E638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2"/>
          <a:stretch>
            <a:fillRect/>
          </a:stretch>
        </p:blipFill>
        <p:spPr>
          <a:xfrm>
            <a:off x="278917" y="3219313"/>
            <a:ext cx="5534054" cy="31247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E82FF3-7051-1BDC-4D64-AEDEA6F97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55" t="76884" r="25099" b="741"/>
          <a:stretch>
            <a:fillRect/>
          </a:stretch>
        </p:blipFill>
        <p:spPr>
          <a:xfrm>
            <a:off x="3211587" y="2433432"/>
            <a:ext cx="2782914" cy="78588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764B005-628E-00F3-1B82-2FBEE7A0F915}"/>
              </a:ext>
            </a:extLst>
          </p:cNvPr>
          <p:cNvSpPr txBox="1"/>
          <p:nvPr/>
        </p:nvSpPr>
        <p:spPr>
          <a:xfrm>
            <a:off x="278917" y="5944982"/>
            <a:ext cx="1156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400" b="1" dirty="0" err="1"/>
              <a:t>Clau</a:t>
            </a:r>
            <a:r>
              <a:rPr lang="es-ES" sz="1400" b="1" dirty="0"/>
              <a:t> </a:t>
            </a:r>
            <a:r>
              <a:rPr lang="es-ES" sz="1400" b="1" dirty="0" err="1"/>
              <a:t>Mestra</a:t>
            </a:r>
            <a:endParaRPr lang="es-ES" sz="1400" b="1" dirty="0"/>
          </a:p>
        </p:txBody>
      </p:sp>
      <p:pic>
        <p:nvPicPr>
          <p:cNvPr id="15" name="Imagen 14" descr="Un letero de alto&#10;&#10;El contenido generado por IA puede ser incorrecto.">
            <a:extLst>
              <a:ext uri="{FF2B5EF4-FFF2-40B4-BE49-F238E27FC236}">
                <a16:creationId xmlns:a16="http://schemas.microsoft.com/office/drawing/2014/main" id="{338ED10B-79BF-66D6-B77E-90FD1E3BAB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07" y="5672488"/>
            <a:ext cx="605307" cy="5449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76D195-DD30-F519-3541-5D73106F7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030" y="3435474"/>
            <a:ext cx="6015970" cy="28715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A4C088-679C-46AD-5B5A-80CED73F44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871"/>
          <a:stretch>
            <a:fillRect/>
          </a:stretch>
        </p:blipFill>
        <p:spPr>
          <a:xfrm>
            <a:off x="6131164" y="1093888"/>
            <a:ext cx="2958940" cy="2305394"/>
          </a:xfrm>
          <a:prstGeom prst="rect">
            <a:avLst/>
          </a:prstGeom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ED02BBB2-CDD2-2156-1109-4F0EB8C33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75" y="3651108"/>
            <a:ext cx="1387805" cy="4849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853623-9901-EB4B-A173-3A54D1B982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50" t="1845" r="6158"/>
          <a:stretch>
            <a:fillRect/>
          </a:stretch>
        </p:blipFill>
        <p:spPr>
          <a:xfrm>
            <a:off x="9025967" y="1093888"/>
            <a:ext cx="3150120" cy="2263675"/>
          </a:xfrm>
          <a:prstGeom prst="rect">
            <a:avLst/>
          </a:prstGeom>
        </p:spPr>
      </p:pic>
      <p:pic>
        <p:nvPicPr>
          <p:cNvPr id="14" name="Imagen 13" descr="Logotipo&#10;&#10;El contenido generado por IA puede ser incorrecto.">
            <a:extLst>
              <a:ext uri="{FF2B5EF4-FFF2-40B4-BE49-F238E27FC236}">
                <a16:creationId xmlns:a16="http://schemas.microsoft.com/office/drawing/2014/main" id="{9CF6A0FB-CAE9-A7F1-9D77-AADB251329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794" y="2662581"/>
            <a:ext cx="906293" cy="6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4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18A6F-7087-C963-2CC3-F2E5D8FC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7AB24D-F663-7592-7634-71F0A6244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84" y="-11406"/>
            <a:ext cx="4858016" cy="68694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22AF58-9E45-B48B-2819-EADB4D1C6B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749"/>
          <a:stretch>
            <a:fillRect/>
          </a:stretch>
        </p:blipFill>
        <p:spPr>
          <a:xfrm>
            <a:off x="3849477" y="1366192"/>
            <a:ext cx="3510327" cy="5026489"/>
          </a:xfrm>
          <a:prstGeom prst="rect">
            <a:avLst/>
          </a:prstGeom>
        </p:spPr>
      </p:pic>
      <p:pic>
        <p:nvPicPr>
          <p:cNvPr id="8" name="Imagen 7" descr="Imagen que contiene dibujo, gato, luz&#10;&#10;El contenido generado por IA puede ser incorrecto.">
            <a:extLst>
              <a:ext uri="{FF2B5EF4-FFF2-40B4-BE49-F238E27FC236}">
                <a16:creationId xmlns:a16="http://schemas.microsoft.com/office/drawing/2014/main" id="{9B69C761-5C05-0D00-4AEC-7699C76E1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20" y="6070870"/>
            <a:ext cx="1218857" cy="296142"/>
          </a:xfrm>
          <a:prstGeom prst="rect">
            <a:avLst/>
          </a:prstGeom>
        </p:spPr>
      </p:pic>
      <p:pic>
        <p:nvPicPr>
          <p:cNvPr id="4" name="Imagen 3" descr="Imagen que contiene camioneta, firmar, parado, hombre&#10;&#10;El contenido generado por IA puede ser incorrecto.">
            <a:extLst>
              <a:ext uri="{FF2B5EF4-FFF2-40B4-BE49-F238E27FC236}">
                <a16:creationId xmlns:a16="http://schemas.microsoft.com/office/drawing/2014/main" id="{4FB56611-858E-9E78-7E39-72C2BAA030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>
            <a:off x="252652" y="4161409"/>
            <a:ext cx="3596825" cy="2205603"/>
          </a:xfrm>
          <a:prstGeom prst="rect">
            <a:avLst/>
          </a:prstGeom>
        </p:spPr>
      </p:pic>
      <p:pic>
        <p:nvPicPr>
          <p:cNvPr id="7" name="Imagen 6" descr="Imagen que contiene firmar, lego, frente, tabla&#10;&#10;El contenido generado por IA puede ser incorrecto.">
            <a:extLst>
              <a:ext uri="{FF2B5EF4-FFF2-40B4-BE49-F238E27FC236}">
                <a16:creationId xmlns:a16="http://schemas.microsoft.com/office/drawing/2014/main" id="{ED4960B9-DBDC-683A-8FDD-E1E840425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2" y="1366192"/>
            <a:ext cx="3596825" cy="28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332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625</Words>
  <Application>Microsoft Office PowerPoint</Application>
  <PresentationFormat>Panorámica</PresentationFormat>
  <Paragraphs>95</Paragraphs>
  <Slides>19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35" baseType="lpstr">
      <vt:lpstr>Amelia</vt:lpstr>
      <vt:lpstr>Amelia-Black</vt:lpstr>
      <vt:lpstr>Arial</vt:lpstr>
      <vt:lpstr>Arial Narrow</vt:lpstr>
      <vt:lpstr>Calibri</vt:lpstr>
      <vt:lpstr>Calibri Light</vt:lpstr>
      <vt:lpstr>Formata-Light</vt:lpstr>
      <vt:lpstr>Formata-Medium</vt:lpstr>
      <vt:lpstr>Gotham-Light</vt:lpstr>
      <vt:lpstr>Poppins-Bold</vt:lpstr>
      <vt:lpstr>Swis721 BT</vt:lpstr>
      <vt:lpstr>Swis721 Ex BT</vt:lpstr>
      <vt:lpstr>Swis721 Lt BT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Angela Matesanz</dc:creator>
  <cp:lastModifiedBy>ANGELA MATESANZ PARELLADA</cp:lastModifiedBy>
  <cp:revision>57</cp:revision>
  <dcterms:created xsi:type="dcterms:W3CDTF">2025-11-12T17:34:21Z</dcterms:created>
  <dcterms:modified xsi:type="dcterms:W3CDTF">2025-11-20T13:24:31Z</dcterms:modified>
</cp:coreProperties>
</file>