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3327" r:id="rId3"/>
    <p:sldId id="3300" r:id="rId4"/>
    <p:sldId id="3309" r:id="rId5"/>
    <p:sldId id="3308" r:id="rId6"/>
    <p:sldId id="3310" r:id="rId7"/>
    <p:sldId id="3312" r:id="rId8"/>
    <p:sldId id="3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D7B"/>
    <a:srgbClr val="167C58"/>
    <a:srgbClr val="084181"/>
    <a:srgbClr val="DFF9F0"/>
    <a:srgbClr val="CEF6E8"/>
    <a:srgbClr val="63E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8C8D9-1209-436F-B58E-333214D091B2}" v="18" dt="2025-11-20T11:47:14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Lage Codorniu" userId="3d847c09-cc99-4b22-983d-cf6833ddfe04" providerId="ADAL" clId="{2168E3A2-BCCA-4A24-9974-AB281C1AB97D}"/>
    <pc:docChg chg="undo custSel addSld delSld modSld sldOrd">
      <pc:chgData name="Carlos Lage Codorniu" userId="3d847c09-cc99-4b22-983d-cf6833ddfe04" providerId="ADAL" clId="{2168E3A2-BCCA-4A24-9974-AB281C1AB97D}" dt="2025-11-20T11:50:20.513" v="1154" actId="47"/>
      <pc:docMkLst>
        <pc:docMk/>
      </pc:docMkLst>
      <pc:sldChg chg="addSp delSp modSp mod">
        <pc:chgData name="Carlos Lage Codorniu" userId="3d847c09-cc99-4b22-983d-cf6833ddfe04" providerId="ADAL" clId="{2168E3A2-BCCA-4A24-9974-AB281C1AB97D}" dt="2025-11-20T11:42:43.884" v="1148" actId="20577"/>
        <pc:sldMkLst>
          <pc:docMk/>
          <pc:sldMk cId="1234121223" sldId="271"/>
        </pc:sldMkLst>
        <pc:spChg chg="add mod">
          <ac:chgData name="Carlos Lage Codorniu" userId="3d847c09-cc99-4b22-983d-cf6833ddfe04" providerId="ADAL" clId="{2168E3A2-BCCA-4A24-9974-AB281C1AB97D}" dt="2025-11-20T11:42:43.884" v="1148" actId="20577"/>
          <ac:spMkLst>
            <pc:docMk/>
            <pc:sldMk cId="1234121223" sldId="271"/>
            <ac:spMk id="3" creationId="{7D109457-55BD-444A-05C1-05ADA410ECD4}"/>
          </ac:spMkLst>
        </pc:spChg>
        <pc:picChg chg="add mod">
          <ac:chgData name="Carlos Lage Codorniu" userId="3d847c09-cc99-4b22-983d-cf6833ddfe04" providerId="ADAL" clId="{2168E3A2-BCCA-4A24-9974-AB281C1AB97D}" dt="2025-11-20T11:42:13.189" v="1063"/>
          <ac:picMkLst>
            <pc:docMk/>
            <pc:sldMk cId="1234121223" sldId="271"/>
            <ac:picMk id="2" creationId="{21CDF092-F495-4CAB-C6AC-32E40B1ABB4D}"/>
          </ac:picMkLst>
        </pc:picChg>
        <pc:picChg chg="del">
          <ac:chgData name="Carlos Lage Codorniu" userId="3d847c09-cc99-4b22-983d-cf6833ddfe04" providerId="ADAL" clId="{2168E3A2-BCCA-4A24-9974-AB281C1AB97D}" dt="2025-11-20T11:42:12.538" v="1062" actId="478"/>
          <ac:picMkLst>
            <pc:docMk/>
            <pc:sldMk cId="1234121223" sldId="271"/>
            <ac:picMk id="17" creationId="{73146DD0-CAAD-3659-3D58-F06FF3480D8A}"/>
          </ac:picMkLst>
        </pc:picChg>
      </pc:sldChg>
      <pc:sldChg chg="modSp del mod">
        <pc:chgData name="Carlos Lage Codorniu" userId="3d847c09-cc99-4b22-983d-cf6833ddfe04" providerId="ADAL" clId="{2168E3A2-BCCA-4A24-9974-AB281C1AB97D}" dt="2025-11-20T11:43:06.736" v="1151" actId="47"/>
        <pc:sldMkLst>
          <pc:docMk/>
          <pc:sldMk cId="3072397974" sldId="345"/>
        </pc:sldMkLst>
        <pc:spChg chg="mod">
          <ac:chgData name="Carlos Lage Codorniu" userId="3d847c09-cc99-4b22-983d-cf6833ddfe04" providerId="ADAL" clId="{2168E3A2-BCCA-4A24-9974-AB281C1AB97D}" dt="2025-11-20T11:19:46.012" v="8" actId="20577"/>
          <ac:spMkLst>
            <pc:docMk/>
            <pc:sldMk cId="3072397974" sldId="345"/>
            <ac:spMk id="11" creationId="{DF100646-2DAB-1351-7F7B-90FE50C1176B}"/>
          </ac:spMkLst>
        </pc:spChg>
      </pc:sldChg>
      <pc:sldChg chg="addSp delSp modSp mod">
        <pc:chgData name="Carlos Lage Codorniu" userId="3d847c09-cc99-4b22-983d-cf6833ddfe04" providerId="ADAL" clId="{2168E3A2-BCCA-4A24-9974-AB281C1AB97D}" dt="2025-11-20T11:42:58.692" v="1150"/>
        <pc:sldMkLst>
          <pc:docMk/>
          <pc:sldMk cId="4089178366" sldId="3301"/>
        </pc:sldMkLst>
        <pc:spChg chg="del">
          <ac:chgData name="Carlos Lage Codorniu" userId="3d847c09-cc99-4b22-983d-cf6833ddfe04" providerId="ADAL" clId="{2168E3A2-BCCA-4A24-9974-AB281C1AB97D}" dt="2025-11-20T11:42:58.250" v="1149" actId="478"/>
          <ac:spMkLst>
            <pc:docMk/>
            <pc:sldMk cId="4089178366" sldId="3301"/>
            <ac:spMk id="3" creationId="{817303A5-E02F-ED04-3BF2-0406A5380BA4}"/>
          </ac:spMkLst>
        </pc:spChg>
        <pc:spChg chg="add mod">
          <ac:chgData name="Carlos Lage Codorniu" userId="3d847c09-cc99-4b22-983d-cf6833ddfe04" providerId="ADAL" clId="{2168E3A2-BCCA-4A24-9974-AB281C1AB97D}" dt="2025-11-20T11:42:58.692" v="1150"/>
          <ac:spMkLst>
            <pc:docMk/>
            <pc:sldMk cId="4089178366" sldId="3301"/>
            <ac:spMk id="12" creationId="{E5F75C57-A3B0-D855-1952-20366D5502A9}"/>
          </ac:spMkLst>
        </pc:spChg>
        <pc:picChg chg="add mod">
          <ac:chgData name="Carlos Lage Codorniu" userId="3d847c09-cc99-4b22-983d-cf6833ddfe04" providerId="ADAL" clId="{2168E3A2-BCCA-4A24-9974-AB281C1AB97D}" dt="2025-11-20T11:42:58.692" v="1150"/>
          <ac:picMkLst>
            <pc:docMk/>
            <pc:sldMk cId="4089178366" sldId="3301"/>
            <ac:picMk id="2" creationId="{6DA2A88E-49AF-E9BF-2F27-6C774024EAF2}"/>
          </ac:picMkLst>
        </pc:picChg>
        <pc:picChg chg="del">
          <ac:chgData name="Carlos Lage Codorniu" userId="3d847c09-cc99-4b22-983d-cf6833ddfe04" providerId="ADAL" clId="{2168E3A2-BCCA-4A24-9974-AB281C1AB97D}" dt="2025-11-20T11:42:58.250" v="1149" actId="478"/>
          <ac:picMkLst>
            <pc:docMk/>
            <pc:sldMk cId="4089178366" sldId="3301"/>
            <ac:picMk id="17" creationId="{1722EB70-FAC1-1802-1351-5A5CB1FFE76A}"/>
          </ac:picMkLst>
        </pc:picChg>
      </pc:sldChg>
      <pc:sldChg chg="modSp del mod">
        <pc:chgData name="Carlos Lage Codorniu" userId="3d847c09-cc99-4b22-983d-cf6833ddfe04" providerId="ADAL" clId="{2168E3A2-BCCA-4A24-9974-AB281C1AB97D}" dt="2025-11-20T11:50:20.513" v="1154" actId="47"/>
        <pc:sldMkLst>
          <pc:docMk/>
          <pc:sldMk cId="853736233" sldId="3302"/>
        </pc:sldMkLst>
        <pc:spChg chg="mod">
          <ac:chgData name="Carlos Lage Codorniu" userId="3d847c09-cc99-4b22-983d-cf6833ddfe04" providerId="ADAL" clId="{2168E3A2-BCCA-4A24-9974-AB281C1AB97D}" dt="2025-11-20T11:23:12.229" v="18" actId="20577"/>
          <ac:spMkLst>
            <pc:docMk/>
            <pc:sldMk cId="853736233" sldId="3302"/>
            <ac:spMk id="48" creationId="{50C276D0-5AA0-ED60-2A01-96202E368EDE}"/>
          </ac:spMkLst>
        </pc:spChg>
      </pc:sldChg>
      <pc:sldChg chg="del">
        <pc:chgData name="Carlos Lage Codorniu" userId="3d847c09-cc99-4b22-983d-cf6833ddfe04" providerId="ADAL" clId="{2168E3A2-BCCA-4A24-9974-AB281C1AB97D}" dt="2025-11-20T11:44:13.258" v="1152" actId="47"/>
        <pc:sldMkLst>
          <pc:docMk/>
          <pc:sldMk cId="1445437394" sldId="3303"/>
        </pc:sldMkLst>
      </pc:sldChg>
      <pc:sldChg chg="del">
        <pc:chgData name="Carlos Lage Codorniu" userId="3d847c09-cc99-4b22-983d-cf6833ddfe04" providerId="ADAL" clId="{2168E3A2-BCCA-4A24-9974-AB281C1AB97D}" dt="2025-11-20T11:20:16.547" v="9" actId="47"/>
        <pc:sldMkLst>
          <pc:docMk/>
          <pc:sldMk cId="2742925587" sldId="3305"/>
        </pc:sldMkLst>
      </pc:sldChg>
      <pc:sldChg chg="del">
        <pc:chgData name="Carlos Lage Codorniu" userId="3d847c09-cc99-4b22-983d-cf6833ddfe04" providerId="ADAL" clId="{2168E3A2-BCCA-4A24-9974-AB281C1AB97D}" dt="2025-11-20T11:20:26.995" v="10" actId="47"/>
        <pc:sldMkLst>
          <pc:docMk/>
          <pc:sldMk cId="3100348036" sldId="3307"/>
        </pc:sldMkLst>
      </pc:sldChg>
      <pc:sldChg chg="ord">
        <pc:chgData name="Carlos Lage Codorniu" userId="3d847c09-cc99-4b22-983d-cf6833ddfe04" providerId="ADAL" clId="{2168E3A2-BCCA-4A24-9974-AB281C1AB97D}" dt="2025-11-20T11:20:48.256" v="13"/>
        <pc:sldMkLst>
          <pc:docMk/>
          <pc:sldMk cId="1942377434" sldId="3309"/>
        </pc:sldMkLst>
      </pc:sldChg>
      <pc:sldChg chg="del">
        <pc:chgData name="Carlos Lage Codorniu" userId="3d847c09-cc99-4b22-983d-cf6833ddfe04" providerId="ADAL" clId="{2168E3A2-BCCA-4A24-9974-AB281C1AB97D}" dt="2025-11-20T11:20:39.983" v="11" actId="47"/>
        <pc:sldMkLst>
          <pc:docMk/>
          <pc:sldMk cId="3870242444" sldId="3311"/>
        </pc:sldMkLst>
      </pc:sldChg>
      <pc:sldChg chg="delSp modSp add del mod">
        <pc:chgData name="Carlos Lage Codorniu" userId="3d847c09-cc99-4b22-983d-cf6833ddfe04" providerId="ADAL" clId="{2168E3A2-BCCA-4A24-9974-AB281C1AB97D}" dt="2025-11-20T11:41:49.173" v="1061" actId="14826"/>
        <pc:sldMkLst>
          <pc:docMk/>
          <pc:sldMk cId="1937780217" sldId="3312"/>
        </pc:sldMkLst>
        <pc:spChg chg="mod topLvl">
          <ac:chgData name="Carlos Lage Codorniu" userId="3d847c09-cc99-4b22-983d-cf6833ddfe04" providerId="ADAL" clId="{2168E3A2-BCCA-4A24-9974-AB281C1AB97D}" dt="2025-11-20T11:39:01.829" v="917" actId="165"/>
          <ac:spMkLst>
            <pc:docMk/>
            <pc:sldMk cId="1937780217" sldId="3312"/>
            <ac:spMk id="7" creationId="{4BDDF3F1-E6B2-486D-CF76-D00DA82260B0}"/>
          </ac:spMkLst>
        </pc:spChg>
        <pc:spChg chg="mod">
          <ac:chgData name="Carlos Lage Codorniu" userId="3d847c09-cc99-4b22-983d-cf6833ddfe04" providerId="ADAL" clId="{2168E3A2-BCCA-4A24-9974-AB281C1AB97D}" dt="2025-11-20T11:23:47.601" v="40" actId="20577"/>
          <ac:spMkLst>
            <pc:docMk/>
            <pc:sldMk cId="1937780217" sldId="3312"/>
            <ac:spMk id="20" creationId="{DF5DCE32-050B-52E7-358D-F26EDF542EF3}"/>
          </ac:spMkLst>
        </pc:spChg>
        <pc:grpChg chg="del mod">
          <ac:chgData name="Carlos Lage Codorniu" userId="3d847c09-cc99-4b22-983d-cf6833ddfe04" providerId="ADAL" clId="{2168E3A2-BCCA-4A24-9974-AB281C1AB97D}" dt="2025-11-20T11:39:01.829" v="917" actId="165"/>
          <ac:grpSpMkLst>
            <pc:docMk/>
            <pc:sldMk cId="1937780217" sldId="3312"/>
            <ac:grpSpMk id="2" creationId="{96171E02-D4EF-14D4-4361-DBF084710A1E}"/>
          </ac:grpSpMkLst>
        </pc:grpChg>
        <pc:picChg chg="mod topLvl">
          <ac:chgData name="Carlos Lage Codorniu" userId="3d847c09-cc99-4b22-983d-cf6833ddfe04" providerId="ADAL" clId="{2168E3A2-BCCA-4A24-9974-AB281C1AB97D}" dt="2025-11-20T11:40:25.796" v="1057" actId="14826"/>
          <ac:picMkLst>
            <pc:docMk/>
            <pc:sldMk cId="1937780217" sldId="3312"/>
            <ac:picMk id="8" creationId="{5B31F9A3-F1CE-3FBF-FE53-E83A410AE69B}"/>
          </ac:picMkLst>
        </pc:picChg>
        <pc:picChg chg="mod topLvl">
          <ac:chgData name="Carlos Lage Codorniu" userId="3d847c09-cc99-4b22-983d-cf6833ddfe04" providerId="ADAL" clId="{2168E3A2-BCCA-4A24-9974-AB281C1AB97D}" dt="2025-11-20T11:40:40.776" v="1058" actId="14826"/>
          <ac:picMkLst>
            <pc:docMk/>
            <pc:sldMk cId="1937780217" sldId="3312"/>
            <ac:picMk id="9" creationId="{7E370C14-0F13-C12F-6D44-B45676C164C8}"/>
          </ac:picMkLst>
        </pc:picChg>
        <pc:picChg chg="mod topLvl">
          <ac:chgData name="Carlos Lage Codorniu" userId="3d847c09-cc99-4b22-983d-cf6833ddfe04" providerId="ADAL" clId="{2168E3A2-BCCA-4A24-9974-AB281C1AB97D}" dt="2025-11-20T11:40:59.879" v="1059" actId="14826"/>
          <ac:picMkLst>
            <pc:docMk/>
            <pc:sldMk cId="1937780217" sldId="3312"/>
            <ac:picMk id="10" creationId="{01EBFA06-45F8-BB14-CFD8-80238A650188}"/>
          </ac:picMkLst>
        </pc:picChg>
        <pc:picChg chg="mod topLvl">
          <ac:chgData name="Carlos Lage Codorniu" userId="3d847c09-cc99-4b22-983d-cf6833ddfe04" providerId="ADAL" clId="{2168E3A2-BCCA-4A24-9974-AB281C1AB97D}" dt="2025-11-20T11:41:18.407" v="1060" actId="14826"/>
          <ac:picMkLst>
            <pc:docMk/>
            <pc:sldMk cId="1937780217" sldId="3312"/>
            <ac:picMk id="11" creationId="{DA558FE9-74F4-141E-E65F-661BB79E36AE}"/>
          </ac:picMkLst>
        </pc:picChg>
        <pc:picChg chg="mod topLvl">
          <ac:chgData name="Carlos Lage Codorniu" userId="3d847c09-cc99-4b22-983d-cf6833ddfe04" providerId="ADAL" clId="{2168E3A2-BCCA-4A24-9974-AB281C1AB97D}" dt="2025-11-20T11:41:49.173" v="1061" actId="14826"/>
          <ac:picMkLst>
            <pc:docMk/>
            <pc:sldMk cId="1937780217" sldId="3312"/>
            <ac:picMk id="12" creationId="{334BFBED-BD40-938D-EFD7-198330D448AB}"/>
          </ac:picMkLst>
        </pc:picChg>
        <pc:picChg chg="del mod">
          <ac:chgData name="Carlos Lage Codorniu" userId="3d847c09-cc99-4b22-983d-cf6833ddfe04" providerId="ADAL" clId="{2168E3A2-BCCA-4A24-9974-AB281C1AB97D}" dt="2025-11-20T11:39:50.503" v="1056" actId="478"/>
          <ac:picMkLst>
            <pc:docMk/>
            <pc:sldMk cId="1937780217" sldId="3312"/>
            <ac:picMk id="13" creationId="{6BA70D1A-7375-08E8-AD32-CE5A4AD40C0E}"/>
          </ac:picMkLst>
        </pc:picChg>
      </pc:sldChg>
      <pc:sldChg chg="del">
        <pc:chgData name="Carlos Lage Codorniu" userId="3d847c09-cc99-4b22-983d-cf6833ddfe04" providerId="ADAL" clId="{2168E3A2-BCCA-4A24-9974-AB281C1AB97D}" dt="2025-11-20T11:20:55.703" v="14" actId="47"/>
        <pc:sldMkLst>
          <pc:docMk/>
          <pc:sldMk cId="3550522337" sldId="3313"/>
        </pc:sldMkLst>
      </pc:sldChg>
      <pc:sldChg chg="delSp add">
        <pc:chgData name="Carlos Lage Codorniu" userId="3d847c09-cc99-4b22-983d-cf6833ddfe04" providerId="ADAL" clId="{2168E3A2-BCCA-4A24-9974-AB281C1AB97D}" dt="2025-11-20T11:47:14.857" v="1153" actId="478"/>
        <pc:sldMkLst>
          <pc:docMk/>
          <pc:sldMk cId="410727396" sldId="3327"/>
        </pc:sldMkLst>
        <pc:picChg chg="del">
          <ac:chgData name="Carlos Lage Codorniu" userId="3d847c09-cc99-4b22-983d-cf6833ddfe04" providerId="ADAL" clId="{2168E3A2-BCCA-4A24-9974-AB281C1AB97D}" dt="2025-11-20T11:47:14.857" v="1153" actId="478"/>
          <ac:picMkLst>
            <pc:docMk/>
            <pc:sldMk cId="410727396" sldId="3327"/>
            <ac:picMk id="4102" creationId="{B29B94F6-74CA-F96A-AD4E-63BE1E7D6E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3D0D-DBD2-4E91-A88A-AA0C09A7C9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2844-D87B-4BC2-9FED-ED6EC981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B3A6B-A84E-4905-2179-8C2430100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A3BA9-3962-A3F8-FF9A-196BF754A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097C3-8219-E52B-857B-DF468A3FF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4C275-EC62-F67E-DA3A-B8C65F449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3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10B8-0452-365F-67FF-3A005AA2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62ABA-D827-C0C3-1F15-92E99B22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060B1-70A7-F6BD-ED30-147825186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15F7B-3BDF-E0F8-D594-EEDAB0D11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DCD1-6D57-FEE2-5022-05AFBE46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83D07-3BF5-83D3-5C99-E94EF0C70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F05F8-A139-0AE5-FE37-0253E7599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3DBD-D444-9D3B-6F15-53951932C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80801-BB02-4489-BB9D-9CEC817C3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3F9D-9B08-E008-4A6E-468F1BE32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47A55-B63B-DA64-F842-D38DB4EE9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0E03-DC04-9A60-C63F-F2B672D5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C809F-4473-D60B-BEE3-B5094B15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45A5E-2E3E-3C2B-727A-9FAD0B26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33BC-30E3-745B-9354-B67A9D1F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33C6D-5AF5-DE57-D1B7-335D2BCE8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4FC4-0BDF-3412-1305-719092B7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1315-9436-85D3-1B04-1501AF5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03470-4B93-6F89-4C9C-3D75EF50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7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476D3-8279-4C63-D646-02605F440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C99F3-1869-6015-25F3-2A8C41721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9F899-CC0C-4876-62FB-A5831244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ABB7A-43EB-802C-D2A7-A9430975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996C-5284-A611-5D94-5ACAFDD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21E4-6A3D-5EF6-B7AB-2F57B03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C198-2E73-8F57-1AEA-FC226136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F9F0C-8609-A7CC-F6D0-6D15A3DB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A9359-5D9F-D763-4466-C53A81DB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855B-67EE-7371-F62D-3F20A927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D38B-9142-6436-2AA7-D2165241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F7AC4-1BA2-FDEC-2F25-289E60B6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40F0-4F32-DCC4-BE9D-7C1157B4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2DEEF-2F9E-11F3-0B31-512A7E4A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56D75-EC05-DCE0-184A-5BC2E451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1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6F3A-4352-040A-BB9B-DEE3EFD2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8EC7-8B0E-8D5F-EFF0-ECD6B047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14F6E-0AD9-FE01-AD4A-D64A740C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F94FC-53C3-6DA2-2D64-EA7B706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ADA4B-DCAC-88E8-6D23-BD30A81C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6D5E0-91AD-960D-CC2E-1972BCBB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9F74-F5AE-AC18-58EF-1A5D47AC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B3FD5-3AE5-DB40-1CD2-9EB25E2B3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8E62B-8471-A8B4-A4E6-195149CD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2E3F6-6412-3D83-7562-2ECC48AE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AFE9B-49C4-824B-2EEB-DB1CC9C4C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45003-AC74-04C4-B892-78431DAB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DE539-59FC-DBF1-7C57-702C063F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7AEA9-8185-FD06-4C09-ED7ECBA5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9C15-DE83-8660-8936-FE015334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A191A-B568-C870-B853-60B08D6A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4858E-1133-AF96-ACCF-1B729C74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E56E-DF63-EDEF-8E74-D94F9AB2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6AA09-DA88-A6B4-F83B-F37D654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44760-8759-5252-2351-AC70A7F5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A5211-F4A5-A778-B2F5-76AFEDAB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210F-A3CD-869C-C56C-58630480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D6EC-1533-6070-3A2A-E7F1CEF8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ED789-F00F-7E13-5563-415CB1E7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B902E-8BB5-F23C-2B1F-F92281EA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179D-35A0-5A5B-0FF3-0BEC2EB7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B4161-E278-10A8-D165-14FDB86D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04C8-421B-804F-B1A3-113237C6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52013-65D5-5767-98FE-0B576FC48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353E8-22D4-41D1-2F5A-6CB3B0C6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7CB00-9A3F-FCF4-B702-29357285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2F850-6685-5F04-8F74-0B2EEC82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FCED7-6EBE-772C-60D4-01A54F2F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2AC36-7BB1-C14D-D051-43142610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6CEB6-B477-98A2-B8A5-DD7B0FD88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7220-0BAE-95C6-2433-B5E479C3C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FE08B-DAF1-4CC3-AFE2-7B6178922FE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04AE-994E-0FD3-5C40-35BB2F38A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C4FF-C1A0-B26E-1C71-5C1363E4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DD5DE-C9A1-425E-8F28-C355F290C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.png"/><Relationship Id="rId4" Type="http://schemas.openxmlformats.org/officeDocument/2006/relationships/image" Target="../media/image16.jp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30.jp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microsoft.com/office/2007/relationships/hdphoto" Target="../media/hdphoto1.wdp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5.jp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microsoft.com/office/2007/relationships/hdphoto" Target="../media/hdphoto1.wdp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jp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7888-6175-7E0E-E11F-E06880B9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794C511-0370-737D-EEF0-676B2F29B129}"/>
              </a:ext>
            </a:extLst>
          </p:cNvPr>
          <p:cNvGrpSpPr>
            <a:grpSpLocks noChangeAspect="1"/>
          </p:cNvGrpSpPr>
          <p:nvPr/>
        </p:nvGrpSpPr>
        <p:grpSpPr>
          <a:xfrm>
            <a:off x="7397060" y="6057623"/>
            <a:ext cx="4465491" cy="323560"/>
            <a:chOff x="6691636" y="4516022"/>
            <a:chExt cx="6617203" cy="479468"/>
          </a:xfrm>
        </p:grpSpPr>
        <p:pic>
          <p:nvPicPr>
            <p:cNvPr id="21" name="Picture 20" descr="A close-up of black text&#10;&#10;Description automatically generated">
              <a:extLst>
                <a:ext uri="{FF2B5EF4-FFF2-40B4-BE49-F238E27FC236}">
                  <a16:creationId xmlns:a16="http://schemas.microsoft.com/office/drawing/2014/main" id="{17E598A2-2212-5C94-4C2E-E14764A39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345" y="4537967"/>
              <a:ext cx="1263831" cy="435578"/>
            </a:xfrm>
            <a:prstGeom prst="rect">
              <a:avLst/>
            </a:prstGeom>
          </p:spPr>
        </p:pic>
        <p:pic>
          <p:nvPicPr>
            <p:cNvPr id="22" name="Picture 21" descr="A blue square with white text and a logo with a world map in the center&#10;&#10;Description automatically generated">
              <a:extLst>
                <a:ext uri="{FF2B5EF4-FFF2-40B4-BE49-F238E27FC236}">
                  <a16:creationId xmlns:a16="http://schemas.microsoft.com/office/drawing/2014/main" id="{5EDB37D8-FEFC-6DD7-5370-B52C4004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862" y="4516022"/>
              <a:ext cx="225977" cy="479466"/>
            </a:xfrm>
            <a:prstGeom prst="rect">
              <a:avLst/>
            </a:prstGeom>
          </p:spPr>
        </p:pic>
        <p:pic>
          <p:nvPicPr>
            <p:cNvPr id="23" name="Picture 2" descr="Cubadebate">
              <a:extLst>
                <a:ext uri="{FF2B5EF4-FFF2-40B4-BE49-F238E27FC236}">
                  <a16:creationId xmlns:a16="http://schemas.microsoft.com/office/drawing/2014/main" id="{C00FD7DB-66F6-0FC4-ED69-001C2776C1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8" r="25969"/>
            <a:stretch/>
          </p:blipFill>
          <p:spPr bwMode="auto">
            <a:xfrm>
              <a:off x="11313079" y="4516023"/>
              <a:ext cx="466630" cy="47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Atención a la Población | Ministerio de Energía y Minas">
              <a:extLst>
                <a:ext uri="{FF2B5EF4-FFF2-40B4-BE49-F238E27FC236}">
                  <a16:creationId xmlns:a16="http://schemas.microsoft.com/office/drawing/2014/main" id="{3524D4BE-8E13-DA72-D71B-E0D2E26E7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8"/>
            <a:stretch/>
          </p:blipFill>
          <p:spPr bwMode="auto">
            <a:xfrm>
              <a:off x="6691636" y="4561628"/>
              <a:ext cx="1482667" cy="38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A yellow logo with text&#10;&#10;Description automatically generated">
              <a:extLst>
                <a:ext uri="{FF2B5EF4-FFF2-40B4-BE49-F238E27FC236}">
                  <a16:creationId xmlns:a16="http://schemas.microsoft.com/office/drawing/2014/main" id="{7533A284-574B-6812-9E5F-E9C3CC168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21" y="4545981"/>
              <a:ext cx="863806" cy="419551"/>
            </a:xfrm>
            <a:prstGeom prst="rect">
              <a:avLst/>
            </a:prstGeom>
          </p:spPr>
        </p:pic>
        <p:pic>
          <p:nvPicPr>
            <p:cNvPr id="20" name="Picture 2" descr="Gnufre">
              <a:extLst>
                <a:ext uri="{FF2B5EF4-FFF2-40B4-BE49-F238E27FC236}">
                  <a16:creationId xmlns:a16="http://schemas.microsoft.com/office/drawing/2014/main" id="{984A1C61-2924-0397-C996-D9D96284A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45" b="35893"/>
            <a:stretch/>
          </p:blipFill>
          <p:spPr bwMode="auto">
            <a:xfrm>
              <a:off x="11779709" y="4594856"/>
              <a:ext cx="1263831" cy="32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4BEC37C-E4B6-D5EE-0541-76875074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703" y="4529153"/>
              <a:ext cx="565174" cy="453206"/>
            </a:xfrm>
            <a:prstGeom prst="rect">
              <a:avLst/>
            </a:prstGeom>
          </p:spPr>
        </p:pic>
      </p:grpSp>
      <p:pic>
        <p:nvPicPr>
          <p:cNvPr id="8" name="Picture 7" descr="A couple of people walking on a road with solar panels and wind turbines&#10;&#10;AI-generated content may be incorrect.">
            <a:extLst>
              <a:ext uri="{FF2B5EF4-FFF2-40B4-BE49-F238E27FC236}">
                <a16:creationId xmlns:a16="http://schemas.microsoft.com/office/drawing/2014/main" id="{D3812C32-1737-2C94-F618-6ED1C1C279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9311"/>
          <a:stretch/>
        </p:blipFill>
        <p:spPr>
          <a:xfrm>
            <a:off x="-51479" y="-1656"/>
            <a:ext cx="7199254" cy="6859655"/>
          </a:xfrm>
          <a:prstGeom prst="rect">
            <a:avLst/>
          </a:prstGeom>
        </p:spPr>
      </p:pic>
      <p:pic>
        <p:nvPicPr>
          <p:cNvPr id="2" name="Picture 1" descr="A logo with text and a light bulb&#10;&#10;Description automatically generated">
            <a:extLst>
              <a:ext uri="{FF2B5EF4-FFF2-40B4-BE49-F238E27FC236}">
                <a16:creationId xmlns:a16="http://schemas.microsoft.com/office/drawing/2014/main" id="{21CDF092-F495-4CAB-C6AC-32E40B1ABB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1304" r="24510" b="30725"/>
          <a:stretch/>
        </p:blipFill>
        <p:spPr>
          <a:xfrm>
            <a:off x="7355472" y="491626"/>
            <a:ext cx="2224798" cy="128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09457-55BD-444A-05C1-05ADA410ECD4}"/>
              </a:ext>
            </a:extLst>
          </p:cNvPr>
          <p:cNvSpPr txBox="1"/>
          <p:nvPr/>
        </p:nvSpPr>
        <p:spPr>
          <a:xfrm>
            <a:off x="7355472" y="2184400"/>
            <a:ext cx="4049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Encuentro Internacional</a:t>
            </a:r>
          </a:p>
          <a:p>
            <a:r>
              <a:rPr lang="es-ES" b="1" dirty="0"/>
              <a:t>Gestión de Ciudades Patrimoniales</a:t>
            </a:r>
          </a:p>
          <a:p>
            <a:r>
              <a:rPr lang="es-ES" sz="1600" dirty="0">
                <a:solidFill>
                  <a:srgbClr val="1FAD7B"/>
                </a:solidFill>
              </a:rPr>
              <a:t>20 de noviembre de 2025</a:t>
            </a:r>
            <a:endParaRPr lang="en-US" sz="1600" dirty="0">
              <a:solidFill>
                <a:srgbClr val="1FA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2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2FA25A-E97C-3B75-4EF8-97ED44CD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r="42607"/>
          <a:stretch>
            <a:fillRect/>
          </a:stretch>
        </p:blipFill>
        <p:spPr bwMode="auto">
          <a:xfrm>
            <a:off x="1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100646-2DAB-1351-7F7B-90FE50C1176B}"/>
              </a:ext>
            </a:extLst>
          </p:cNvPr>
          <p:cNvSpPr txBox="1"/>
          <p:nvPr/>
        </p:nvSpPr>
        <p:spPr>
          <a:xfrm>
            <a:off x="3266100" y="293789"/>
            <a:ext cx="768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RESTRICCIONES EXTERNAS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0" y="0"/>
            <a:ext cx="2438400" cy="6858000"/>
          </a:xfrm>
          <a:prstGeom prst="rect">
            <a:avLst/>
          </a:prstGeom>
        </p:spPr>
      </p:pic>
      <p:pic>
        <p:nvPicPr>
          <p:cNvPr id="5" name="Picture 4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BB91C8F7-993B-F2AE-7A5F-E0EA68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C8AA52-8BAF-AF45-81FA-FCC80B5891A6}"/>
              </a:ext>
            </a:extLst>
          </p:cNvPr>
          <p:cNvSpPr/>
          <p:nvPr/>
        </p:nvSpPr>
        <p:spPr>
          <a:xfrm>
            <a:off x="118536" y="1016830"/>
            <a:ext cx="9110133" cy="56856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0D0CE-31EE-E461-B055-63B3199BECBF}"/>
              </a:ext>
            </a:extLst>
          </p:cNvPr>
          <p:cNvSpPr txBox="1"/>
          <p:nvPr/>
        </p:nvSpPr>
        <p:spPr>
          <a:xfrm>
            <a:off x="377136" y="1265567"/>
            <a:ext cx="458076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Dificultades crecientes para relaciones de corresponsalía (sanciones)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Desconexión de los mercados internacionales de capitales (riesgo país)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Remesas llegan a través de canales no bancarizados / formalizados (sanciones / inconvertibilidad)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No pertenencia a </a:t>
            </a:r>
            <a:r>
              <a:rPr lang="es-ES" sz="2000" kern="100" dirty="0" err="1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IFIs</a:t>
            </a: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 como WB, BID o FMI (sanciones)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No participación en mecanismos de restructuración de deuda (sanciones)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kern="100" dirty="0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AOD limitada por métrica del PIB / acceso a fondos verticales vía </a:t>
            </a:r>
            <a:r>
              <a:rPr lang="es-ES" sz="2000" kern="100" dirty="0" err="1">
                <a:solidFill>
                  <a:srgbClr val="000000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grants</a:t>
            </a:r>
            <a:endParaRPr lang="es-ES" sz="2000" kern="100" dirty="0">
              <a:solidFill>
                <a:srgbClr val="000000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anco Centroamericano de Integración Económica - YouTube">
            <a:extLst>
              <a:ext uri="{FF2B5EF4-FFF2-40B4-BE49-F238E27FC236}">
                <a16:creationId xmlns:a16="http://schemas.microsoft.com/office/drawing/2014/main" id="{BF08FAF9-7021-3B2F-0DDD-3A705AD2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01" y="4041900"/>
            <a:ext cx="806985" cy="8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ágenes de Bandera espana - Descarga gratuita en Freepik">
            <a:extLst>
              <a:ext uri="{FF2B5EF4-FFF2-40B4-BE49-F238E27FC236}">
                <a16:creationId xmlns:a16="http://schemas.microsoft.com/office/drawing/2014/main" id="{9E85D662-C16C-44C1-3795-06F2A389C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8519"/>
          <a:stretch>
            <a:fillRect/>
          </a:stretch>
        </p:blipFill>
        <p:spPr bwMode="auto">
          <a:xfrm>
            <a:off x="4990854" y="4967418"/>
            <a:ext cx="806986" cy="6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2EDD7-737B-A5A3-60E7-639632EBF0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2035" y="1208143"/>
            <a:ext cx="4913268" cy="488375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D334B6-253E-42C4-D6D1-FFF2852C63DF}"/>
              </a:ext>
            </a:extLst>
          </p:cNvPr>
          <p:cNvSpPr txBox="1"/>
          <p:nvPr/>
        </p:nvSpPr>
        <p:spPr>
          <a:xfrm>
            <a:off x="7233973" y="6159214"/>
            <a:ext cx="445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/>
              <a:t>Fuentes: ONEI (2024), UNCTAD (2024), EIU (2024).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ECEA33-9774-3CC0-0A33-9802E64C17EE}"/>
              </a:ext>
            </a:extLst>
          </p:cNvPr>
          <p:cNvGrpSpPr/>
          <p:nvPr/>
        </p:nvGrpSpPr>
        <p:grpSpPr>
          <a:xfrm>
            <a:off x="5524784" y="3266114"/>
            <a:ext cx="880532" cy="584776"/>
            <a:chOff x="9601200" y="586175"/>
            <a:chExt cx="880532" cy="584776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608A383-6C5D-B376-F745-C24DB80DE2A1}"/>
                </a:ext>
              </a:extLst>
            </p:cNvPr>
            <p:cNvSpPr/>
            <p:nvPr/>
          </p:nvSpPr>
          <p:spPr>
            <a:xfrm>
              <a:off x="9601200" y="586176"/>
              <a:ext cx="406400" cy="5847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0842D55-5740-384B-C6B8-6FB81ED4D1E2}"/>
                </a:ext>
              </a:extLst>
            </p:cNvPr>
            <p:cNvSpPr/>
            <p:nvPr/>
          </p:nvSpPr>
          <p:spPr>
            <a:xfrm flipH="1">
              <a:off x="10075332" y="586175"/>
              <a:ext cx="406400" cy="58477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2FA25A-E97C-3B75-4EF8-97ED44CD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r="42607"/>
          <a:stretch>
            <a:fillRect/>
          </a:stretch>
        </p:blipFill>
        <p:spPr bwMode="auto">
          <a:xfrm>
            <a:off x="1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100646-2DAB-1351-7F7B-90FE50C1176B}"/>
              </a:ext>
            </a:extLst>
          </p:cNvPr>
          <p:cNvSpPr txBox="1"/>
          <p:nvPr/>
        </p:nvSpPr>
        <p:spPr>
          <a:xfrm>
            <a:off x="3266100" y="293789"/>
            <a:ext cx="76897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ARQUITECTURA FINANCIERA</a:t>
            </a:r>
          </a:p>
          <a:p>
            <a:r>
              <a:rPr lang="es-419" dirty="0">
                <a:solidFill>
                  <a:srgbClr val="1FAD7B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es-419" dirty="0">
                <a:solidFill>
                  <a:srgbClr val="1FAD7B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LA TRANSICIÓN ENERGÉTICA</a:t>
            </a:r>
            <a:endParaRPr lang="es-419" dirty="0">
              <a:solidFill>
                <a:srgbClr val="1FAD7B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pic>
        <p:nvPicPr>
          <p:cNvPr id="5" name="Picture 4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BB91C8F7-993B-F2AE-7A5F-E0EA68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62BA5C-B008-1316-2ABE-BBA46D34F762}"/>
              </a:ext>
            </a:extLst>
          </p:cNvPr>
          <p:cNvGrpSpPr/>
          <p:nvPr/>
        </p:nvGrpSpPr>
        <p:grpSpPr>
          <a:xfrm>
            <a:off x="3037500" y="2573487"/>
            <a:ext cx="2685967" cy="2588792"/>
            <a:chOff x="3037500" y="2658152"/>
            <a:chExt cx="2685967" cy="25887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138F36-CC56-3E6F-9514-B3AAA5A27A48}"/>
                </a:ext>
              </a:extLst>
            </p:cNvPr>
            <p:cNvSpPr txBox="1"/>
            <p:nvPr/>
          </p:nvSpPr>
          <p:spPr>
            <a:xfrm>
              <a:off x="3509091" y="2692018"/>
              <a:ext cx="221437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Planificación</a:t>
              </a:r>
            </a:p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Financiamiento</a:t>
              </a:r>
            </a:p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Créditos</a:t>
              </a:r>
            </a:p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Precios</a:t>
              </a:r>
            </a:p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Política fiscal</a:t>
              </a:r>
            </a:p>
          </p:txBody>
        </p:sp>
        <p:pic>
          <p:nvPicPr>
            <p:cNvPr id="10" name="Graphic 9" descr="Clipboard Checked outline">
              <a:extLst>
                <a:ext uri="{FF2B5EF4-FFF2-40B4-BE49-F238E27FC236}">
                  <a16:creationId xmlns:a16="http://schemas.microsoft.com/office/drawing/2014/main" id="{DB1E97DE-382E-317B-8E3E-E05CC9B7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37500" y="2658152"/>
              <a:ext cx="457200" cy="457200"/>
            </a:xfrm>
            <a:prstGeom prst="rect">
              <a:avLst/>
            </a:prstGeom>
          </p:spPr>
        </p:pic>
        <p:pic>
          <p:nvPicPr>
            <p:cNvPr id="12" name="Graphic 11" descr="Money outline">
              <a:extLst>
                <a:ext uri="{FF2B5EF4-FFF2-40B4-BE49-F238E27FC236}">
                  <a16:creationId xmlns:a16="http://schemas.microsoft.com/office/drawing/2014/main" id="{7F942181-C0E0-BF85-24E6-7705A515F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3037500" y="3183467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Safe outline">
              <a:extLst>
                <a:ext uri="{FF2B5EF4-FFF2-40B4-BE49-F238E27FC236}">
                  <a16:creationId xmlns:a16="http://schemas.microsoft.com/office/drawing/2014/main" id="{953383A8-1D11-0D48-81B4-146A4929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3037500" y="3723757"/>
              <a:ext cx="457200" cy="457200"/>
            </a:xfrm>
            <a:prstGeom prst="rect">
              <a:avLst/>
            </a:prstGeom>
          </p:spPr>
        </p:pic>
        <p:pic>
          <p:nvPicPr>
            <p:cNvPr id="14" name="Graphic 13" descr="Label outline">
              <a:extLst>
                <a:ext uri="{FF2B5EF4-FFF2-40B4-BE49-F238E27FC236}">
                  <a16:creationId xmlns:a16="http://schemas.microsoft.com/office/drawing/2014/main" id="{1EADB33D-FA29-228C-3813-26002D18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037500" y="4249072"/>
              <a:ext cx="457200" cy="457200"/>
            </a:xfrm>
            <a:prstGeom prst="rect">
              <a:avLst/>
            </a:prstGeom>
          </p:spPr>
        </p:pic>
        <p:pic>
          <p:nvPicPr>
            <p:cNvPr id="15" name="Graphic 14" descr="Court outline">
              <a:extLst>
                <a:ext uri="{FF2B5EF4-FFF2-40B4-BE49-F238E27FC236}">
                  <a16:creationId xmlns:a16="http://schemas.microsoft.com/office/drawing/2014/main" id="{8159F1D4-8BEE-C46A-6C0D-AB993039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3037500" y="4789744"/>
              <a:ext cx="457200" cy="457200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DCE803-0A79-D6A6-C3F8-2E4D361302C7}"/>
              </a:ext>
            </a:extLst>
          </p:cNvPr>
          <p:cNvSpPr/>
          <p:nvPr/>
        </p:nvSpPr>
        <p:spPr>
          <a:xfrm>
            <a:off x="6468535" y="1392339"/>
            <a:ext cx="5350932" cy="5076194"/>
          </a:xfrm>
          <a:prstGeom prst="roundRect">
            <a:avLst>
              <a:gd name="adj" fmla="val 8995"/>
            </a:avLst>
          </a:prstGeom>
          <a:solidFill>
            <a:schemeClr val="bg1"/>
          </a:solidFill>
          <a:ln>
            <a:solidFill>
              <a:srgbClr val="1FAD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9D7B-A5C0-E4B3-9FB6-33181AFF5814}"/>
              </a:ext>
            </a:extLst>
          </p:cNvPr>
          <p:cNvSpPr txBox="1"/>
          <p:nvPr/>
        </p:nvSpPr>
        <p:spPr>
          <a:xfrm>
            <a:off x="2880528" y="1591413"/>
            <a:ext cx="3469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50000"/>
            </a:pPr>
            <a:r>
              <a:rPr lang="es-ES" sz="2000" b="1" kern="100" dirty="0">
                <a:solidFill>
                  <a:srgbClr val="167C5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EJE 6.</a:t>
            </a:r>
            <a:r>
              <a:rPr lang="es-ES" sz="2000" b="1" kern="100" dirty="0">
                <a:solidFill>
                  <a:srgbClr val="1FAD7B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kern="1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Estrategia Nacional para la </a:t>
            </a:r>
            <a:r>
              <a:rPr lang="es-ES" sz="2000" b="1" kern="1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Transición Energética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D69F5A-E731-12DE-6193-43F52524CB7A}"/>
              </a:ext>
            </a:extLst>
          </p:cNvPr>
          <p:cNvGrpSpPr/>
          <p:nvPr/>
        </p:nvGrpSpPr>
        <p:grpSpPr>
          <a:xfrm>
            <a:off x="6698065" y="1625279"/>
            <a:ext cx="4620943" cy="2031325"/>
            <a:chOff x="6792127" y="1523681"/>
            <a:chExt cx="4620943" cy="2031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91D1F6-6BE9-0490-6925-70D1D285C095}"/>
                </a:ext>
              </a:extLst>
            </p:cNvPr>
            <p:cNvSpPr txBox="1"/>
            <p:nvPr/>
          </p:nvSpPr>
          <p:spPr>
            <a:xfrm>
              <a:off x="6792127" y="1523681"/>
              <a:ext cx="20470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sz="2000" b="1" kern="100" dirty="0">
                  <a:ea typeface="Aptos" panose="020B0004020202020204" pitchFamily="34" charset="0"/>
                  <a:cs typeface="Times New Roman" panose="02020603050405020304" pitchFamily="18" charset="0"/>
                </a:rPr>
                <a:t>ARQUITECTURA FINANCIERA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F2D7A8-209A-FC34-4EF8-AD0170AF18F4}"/>
                </a:ext>
              </a:extLst>
            </p:cNvPr>
            <p:cNvSpPr txBox="1"/>
            <p:nvPr/>
          </p:nvSpPr>
          <p:spPr>
            <a:xfrm>
              <a:off x="8805338" y="1523681"/>
              <a:ext cx="2607732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  <a:spcAft>
                  <a:spcPts val="900"/>
                </a:spcAft>
                <a:buClr>
                  <a:srgbClr val="1FAD7B"/>
                </a:buClr>
                <a:buSzPct val="150000"/>
              </a:pPr>
              <a:r>
                <a:rPr lang="es-ES" kern="100" dirty="0">
                  <a:solidFill>
                    <a:srgbClr val="167C58"/>
                  </a:solidFill>
                  <a:latin typeface="Aptos Narrow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Implementar mecanismos e instrumentos financieros que soporten y aceleren la Transición Energética, al tiempo que mitigan riesgos y permiten escalar la inversión.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639E78-541D-86F4-3C48-23E54BE03073}"/>
              </a:ext>
            </a:extLst>
          </p:cNvPr>
          <p:cNvCxnSpPr/>
          <p:nvPr/>
        </p:nvCxnSpPr>
        <p:spPr>
          <a:xfrm>
            <a:off x="5452533" y="3361266"/>
            <a:ext cx="792000" cy="0"/>
          </a:xfrm>
          <a:prstGeom prst="straightConnector1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7BF5E74-B96E-A4F2-66F1-CEDB711A1380}"/>
              </a:ext>
            </a:extLst>
          </p:cNvPr>
          <p:cNvSpPr/>
          <p:nvPr/>
        </p:nvSpPr>
        <p:spPr>
          <a:xfrm>
            <a:off x="7420874" y="3745987"/>
            <a:ext cx="1385567" cy="106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1FAD7B"/>
                </a:solidFill>
              </a:rPr>
              <a:t>❶</a:t>
            </a:r>
            <a:endParaRPr lang="en-US" dirty="0">
              <a:solidFill>
                <a:srgbClr val="1FAD7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FF8A15-A482-E88E-8A61-8E4E02FFE9BC}"/>
              </a:ext>
            </a:extLst>
          </p:cNvPr>
          <p:cNvSpPr/>
          <p:nvPr/>
        </p:nvSpPr>
        <p:spPr>
          <a:xfrm>
            <a:off x="7070592" y="4967545"/>
            <a:ext cx="1385567" cy="106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1FAD7B"/>
                </a:solidFill>
              </a:rPr>
              <a:t>❷</a:t>
            </a:r>
            <a:endParaRPr lang="en-US" dirty="0">
              <a:solidFill>
                <a:srgbClr val="1FAD7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EEE4F4-4B98-388A-E21B-9D4F1B9AD52C}"/>
              </a:ext>
            </a:extLst>
          </p:cNvPr>
          <p:cNvSpPr txBox="1"/>
          <p:nvPr/>
        </p:nvSpPr>
        <p:spPr>
          <a:xfrm>
            <a:off x="8092273" y="5195764"/>
            <a:ext cx="3633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FAD7B"/>
              </a:buClr>
              <a:buSzPct val="150000"/>
            </a:pPr>
            <a:r>
              <a:rPr lang="es-ES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ACELERADOR DE INVERSIONES</a:t>
            </a:r>
          </a:p>
          <a:p>
            <a:pPr>
              <a:buClr>
                <a:srgbClr val="1FAD7B"/>
              </a:buClr>
              <a:buSzPct val="150000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Priorización, proyectos bancables, atracción de inversiones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10D38-2258-7C4F-DEBF-696D1B430377}"/>
              </a:ext>
            </a:extLst>
          </p:cNvPr>
          <p:cNvSpPr txBox="1"/>
          <p:nvPr/>
        </p:nvSpPr>
        <p:spPr>
          <a:xfrm>
            <a:off x="8521790" y="3965208"/>
            <a:ext cx="3017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FAD7B"/>
              </a:buClr>
              <a:buSzPct val="150000"/>
            </a:pPr>
            <a:r>
              <a:rPr lang="es-ES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INNOVACIÓN FINANCIERA</a:t>
            </a:r>
          </a:p>
          <a:p>
            <a:pPr>
              <a:buClr>
                <a:srgbClr val="1FAD7B"/>
              </a:buClr>
              <a:buSzPct val="150000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Pilotos financieros y regulatorios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B96358D-5C2E-B6D0-DA49-B7936A8286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30297" y="3056990"/>
            <a:ext cx="1872000" cy="615780"/>
          </a:xfrm>
          <a:prstGeom prst="bentConnector2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7CEE265-93FA-CF67-AE07-ADC0050914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77096" y="3563859"/>
            <a:ext cx="3384000" cy="432000"/>
          </a:xfrm>
          <a:prstGeom prst="bentConnector2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BCFE6A-1D56-7680-B12A-F599B5484510}"/>
              </a:ext>
            </a:extLst>
          </p:cNvPr>
          <p:cNvGrpSpPr>
            <a:grpSpLocks noChangeAspect="1"/>
          </p:cNvGrpSpPr>
          <p:nvPr/>
        </p:nvGrpSpPr>
        <p:grpSpPr>
          <a:xfrm>
            <a:off x="7434853" y="2448429"/>
            <a:ext cx="932739" cy="343044"/>
            <a:chOff x="9364173" y="516706"/>
            <a:chExt cx="1156793" cy="42544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45BAB5-145F-062C-9E48-6B469964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56452" y="583789"/>
              <a:ext cx="374630" cy="291280"/>
            </a:xfrm>
            <a:prstGeom prst="rect">
              <a:avLst/>
            </a:prstGeom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2AD184E0-14BE-C8A8-59A4-A28ED6ADD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1" r="30425" b="42003"/>
            <a:stretch/>
          </p:blipFill>
          <p:spPr bwMode="auto">
            <a:xfrm>
              <a:off x="9364173" y="533808"/>
              <a:ext cx="402912" cy="39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A blue square with white text and a logo with a world map in the center&#10;&#10;Description automatically generated">
              <a:extLst>
                <a:ext uri="{FF2B5EF4-FFF2-40B4-BE49-F238E27FC236}">
                  <a16:creationId xmlns:a16="http://schemas.microsoft.com/office/drawing/2014/main" id="{DB2B678A-05A7-974D-8650-FFBDC152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449" y="516706"/>
              <a:ext cx="200517" cy="425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13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BBEEE6-72B5-6235-B333-F7E3C465BE02}"/>
              </a:ext>
            </a:extLst>
          </p:cNvPr>
          <p:cNvSpPr/>
          <p:nvPr/>
        </p:nvSpPr>
        <p:spPr>
          <a:xfrm>
            <a:off x="0" y="4298079"/>
            <a:ext cx="12191999" cy="2287648"/>
          </a:xfrm>
          <a:prstGeom prst="rect">
            <a:avLst/>
          </a:prstGeom>
          <a:solidFill>
            <a:srgbClr val="DFF9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B2FA25A-E97C-3B75-4EF8-97ED44CD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r="42607"/>
          <a:stretch>
            <a:fillRect/>
          </a:stretch>
        </p:blipFill>
        <p:spPr bwMode="auto">
          <a:xfrm>
            <a:off x="1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5DCE32-050B-52E7-358D-F26EDF542EF3}"/>
              </a:ext>
            </a:extLst>
          </p:cNvPr>
          <p:cNvSpPr txBox="1"/>
          <p:nvPr/>
        </p:nvSpPr>
        <p:spPr>
          <a:xfrm>
            <a:off x="3266100" y="293789"/>
            <a:ext cx="768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CRÉDITOS DE CARBONO</a:t>
            </a:r>
          </a:p>
        </p:txBody>
      </p:sp>
      <p:pic>
        <p:nvPicPr>
          <p:cNvPr id="21" name="Picture 20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E9D41CBA-B415-5ADA-56CF-6A24DC01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ADEB2-4AAA-3EB0-36DC-40C84570381B}"/>
              </a:ext>
            </a:extLst>
          </p:cNvPr>
          <p:cNvSpPr txBox="1"/>
          <p:nvPr/>
        </p:nvSpPr>
        <p:spPr>
          <a:xfrm>
            <a:off x="2801290" y="1286614"/>
            <a:ext cx="861938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FAD7B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autoridades cubanas han decidido avanzar hacia la </a:t>
            </a:r>
            <a:r>
              <a:rPr lang="es-ES" sz="2000" b="1" kern="100" dirty="0">
                <a:solidFill>
                  <a:srgbClr val="167C58"/>
                </a:solidFill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participación en los mercados de carbono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plasmado en la NDC (febrero 2025).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1FAD7B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ha creado un </a:t>
            </a:r>
            <a:r>
              <a:rPr lang="es-ES" sz="2000" b="1" kern="100" dirty="0">
                <a:solidFill>
                  <a:srgbClr val="167C58"/>
                </a:solidFill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 interinstitucional 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acelerar el acceso a estos mercados: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Desarrollar el marco habilitador.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Fortalecer data (identificar potencialidades del país).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Identificar oportunidades de negocio.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capacidades.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1FAD7B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exploran modelos basados en </a:t>
            </a:r>
            <a:r>
              <a:rPr lang="es-ES" sz="2000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créditos de carbono en el sector energía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Son más ágiles, menos costosos y representan un riesgo menor para los inversores.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Fuente alternativa de financiamiento alineada a las NDC.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b="1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Potencialidad: </a:t>
            </a:r>
            <a:r>
              <a:rPr lang="es-ES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Cuba realiza importantes inversiones en FRE que pueden servir de base a estos modelos de negocio.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63E3B5"/>
              </a:buClr>
              <a:buSzPct val="120000"/>
              <a:buFont typeface="Wingdings" panose="05000000000000000000" pitchFamily="2" charset="2"/>
              <a:buChar char="§"/>
            </a:pPr>
            <a:r>
              <a:rPr lang="es-ES" b="1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Prioridad:</a:t>
            </a:r>
            <a:r>
              <a:rPr lang="es-ES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 identificar interés de potenciales inversores.</a:t>
            </a:r>
          </a:p>
        </p:txBody>
      </p:sp>
    </p:spTree>
    <p:extLst>
      <p:ext uri="{BB962C8B-B14F-4D97-AF65-F5344CB8AC3E}">
        <p14:creationId xmlns:p14="http://schemas.microsoft.com/office/powerpoint/2010/main" val="194237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5DCE32-050B-52E7-358D-F26EDF542EF3}"/>
              </a:ext>
            </a:extLst>
          </p:cNvPr>
          <p:cNvSpPr txBox="1"/>
          <p:nvPr/>
        </p:nvSpPr>
        <p:spPr>
          <a:xfrm>
            <a:off x="3266100" y="293789"/>
            <a:ext cx="76897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FONDO DE FOMENTO</a:t>
            </a:r>
          </a:p>
          <a:p>
            <a:r>
              <a:rPr lang="es-419" dirty="0">
                <a:solidFill>
                  <a:srgbClr val="1FAD7B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LA TRANSICIÓN ENERGÉTICA EN CUBA</a:t>
            </a:r>
            <a:endParaRPr lang="es-419" dirty="0">
              <a:solidFill>
                <a:srgbClr val="1FAD7B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E9D41CBA-B415-5ADA-56CF-6A24DC01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1C6FA33-B9B5-301F-7E78-6A2C3A867D5D}"/>
              </a:ext>
            </a:extLst>
          </p:cNvPr>
          <p:cNvSpPr txBox="1"/>
          <p:nvPr/>
        </p:nvSpPr>
        <p:spPr>
          <a:xfrm>
            <a:off x="5857919" y="1860591"/>
            <a:ext cx="2099733" cy="892551"/>
          </a:xfrm>
          <a:prstGeom prst="roundRect">
            <a:avLst/>
          </a:prstGeom>
          <a:solidFill>
            <a:srgbClr val="167C5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s-ES" sz="1600" b="1" noProof="0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FONDO DE FOMENTO </a:t>
            </a:r>
            <a:r>
              <a:rPr lang="es-ES" sz="1600" noProof="0" dirty="0">
                <a:solidFill>
                  <a:schemeClr val="bg1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Transición Energética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C72285-E039-D40A-BF6C-D75177C84FAF}"/>
              </a:ext>
            </a:extLst>
          </p:cNvPr>
          <p:cNvSpPr txBox="1"/>
          <p:nvPr/>
        </p:nvSpPr>
        <p:spPr>
          <a:xfrm>
            <a:off x="5892804" y="5405641"/>
            <a:ext cx="2099733" cy="892551"/>
          </a:xfrm>
          <a:prstGeom prst="roundRect">
            <a:avLst/>
          </a:prstGeom>
          <a:solidFill>
            <a:srgbClr val="63E3B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s-ES" sz="1600" b="1" noProof="0" dirty="0">
                <a:latin typeface="Aptos Narrow" panose="020B0004020202020204" pitchFamily="34" charset="0"/>
                <a:cs typeface="Arial" panose="020B0604020202020204" pitchFamily="34" charset="0"/>
              </a:rPr>
              <a:t>ACTORES</a:t>
            </a:r>
          </a:p>
          <a:p>
            <a:pPr algn="ctr"/>
            <a:r>
              <a:rPr lang="es-ES" sz="1600" dirty="0">
                <a:latin typeface="Aptos Narrow" panose="020B0004020202020204" pitchFamily="34" charset="0"/>
                <a:cs typeface="Arial" panose="020B0604020202020204" pitchFamily="34" charset="0"/>
              </a:rPr>
              <a:t>Altos Consumidores</a:t>
            </a:r>
            <a:endParaRPr lang="es-ES" sz="1600" noProof="0" dirty="0"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EDD2146-E33C-F1CC-3AB0-26348F61856E}"/>
              </a:ext>
            </a:extLst>
          </p:cNvPr>
          <p:cNvSpPr txBox="1"/>
          <p:nvPr/>
        </p:nvSpPr>
        <p:spPr>
          <a:xfrm>
            <a:off x="7229519" y="3234511"/>
            <a:ext cx="1253067" cy="759543"/>
          </a:xfrm>
          <a:prstGeom prst="roundRect">
            <a:avLst/>
          </a:prstGeom>
          <a:solidFill>
            <a:schemeClr val="bg1"/>
          </a:solidFill>
          <a:ln>
            <a:solidFill>
              <a:srgbClr val="1FAD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s-ES" sz="1600" noProof="0" dirty="0">
                <a:latin typeface="Aptos Narrow" panose="020B0004020202020204" pitchFamily="34" charset="0"/>
                <a:cs typeface="Arial" panose="020B0604020202020204" pitchFamily="34" charset="0"/>
              </a:rPr>
              <a:t>Bancos Cubanos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7E42384-0DDE-1CB2-B848-965BDE2766B0}"/>
              </a:ext>
            </a:extLst>
          </p:cNvPr>
          <p:cNvSpPr txBox="1"/>
          <p:nvPr/>
        </p:nvSpPr>
        <p:spPr>
          <a:xfrm>
            <a:off x="7618979" y="4363258"/>
            <a:ext cx="1253067" cy="759543"/>
          </a:xfrm>
          <a:prstGeom prst="roundRect">
            <a:avLst/>
          </a:prstGeom>
          <a:solidFill>
            <a:schemeClr val="bg1"/>
          </a:solidFill>
          <a:ln>
            <a:solidFill>
              <a:srgbClr val="1FAD7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s-ES" sz="1600" noProof="0" dirty="0" err="1">
                <a:latin typeface="Aptos Narrow" panose="020B0004020202020204" pitchFamily="34" charset="0"/>
                <a:cs typeface="Arial" panose="020B0604020202020204" pitchFamily="34" charset="0"/>
              </a:rPr>
              <a:t>ESCOs</a:t>
            </a:r>
            <a:endParaRPr lang="es-ES" sz="1600" noProof="0" dirty="0"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BDC51BA-0224-6B96-3B6A-135D2AB24B61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16200000" flipH="1">
            <a:off x="7141235" y="2519692"/>
            <a:ext cx="481369" cy="948267"/>
          </a:xfrm>
          <a:prstGeom prst="bentConnector3">
            <a:avLst>
              <a:gd name="adj1" fmla="val 50000"/>
            </a:avLst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CA6D8B-2E96-645C-7E93-6F6E36B238F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245513" y="3994054"/>
            <a:ext cx="0" cy="369204"/>
          </a:xfrm>
          <a:prstGeom prst="straightConnector1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97ED9FD4-DD63-E1AA-71E0-6BE334DE9868}"/>
              </a:ext>
            </a:extLst>
          </p:cNvPr>
          <p:cNvCxnSpPr>
            <a:cxnSpLocks/>
            <a:stCxn id="8" idx="1"/>
            <a:endCxn id="7" idx="0"/>
          </p:cNvCxnSpPr>
          <p:nvPr/>
        </p:nvCxnSpPr>
        <p:spPr>
          <a:xfrm rot="10800000" flipV="1">
            <a:off x="6942671" y="3614283"/>
            <a:ext cx="286848" cy="1791358"/>
          </a:xfrm>
          <a:prstGeom prst="bentConnector2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C25C3A7-D3D7-0C98-BAD8-F2C71A1683AE}"/>
              </a:ext>
            </a:extLst>
          </p:cNvPr>
          <p:cNvCxnSpPr>
            <a:cxnSpLocks/>
          </p:cNvCxnSpPr>
          <p:nvPr/>
        </p:nvCxnSpPr>
        <p:spPr>
          <a:xfrm>
            <a:off x="6653782" y="2753142"/>
            <a:ext cx="34885" cy="2652499"/>
          </a:xfrm>
          <a:prstGeom prst="straightConnector1">
            <a:avLst/>
          </a:prstGeom>
          <a:ln>
            <a:solidFill>
              <a:srgbClr val="1FAD7B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6E0E4A-2FA2-9FF0-3D56-B27D5623EAC5}"/>
              </a:ext>
            </a:extLst>
          </p:cNvPr>
          <p:cNvGrpSpPr/>
          <p:nvPr/>
        </p:nvGrpSpPr>
        <p:grpSpPr>
          <a:xfrm>
            <a:off x="2954272" y="1411295"/>
            <a:ext cx="2717125" cy="5165517"/>
            <a:chOff x="7095181" y="2050503"/>
            <a:chExt cx="2717125" cy="516551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E02321-EF2F-407B-2DB3-3CE6C35957C1}"/>
                </a:ext>
              </a:extLst>
            </p:cNvPr>
            <p:cNvSpPr txBox="1"/>
            <p:nvPr/>
          </p:nvSpPr>
          <p:spPr>
            <a:xfrm>
              <a:off x="7501468" y="2050503"/>
              <a:ext cx="2310838" cy="5165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sz="2000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PRODUCTOS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Créditos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 blandos en USD y CUP a altos consumidores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Incentivos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 acceso a tecnología (costos, logística)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Garantías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 a proveedores e inversores (mitigar riesgos)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Asistencia técnica 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a instituciones financieras, </a:t>
              </a:r>
              <a:r>
                <a:rPr lang="es-ES" kern="100" dirty="0" err="1">
                  <a:latin typeface="Aptos Narrow" panose="020B0004020202020204" pitchFamily="34" charset="0"/>
                  <a:cs typeface="Times New Roman" panose="02020603050405020304" pitchFamily="18" charset="0"/>
                </a:rPr>
                <a:t>ESCOs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, altos consumidores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endParaRPr lang="en-US" kern="100" dirty="0">
                <a:latin typeface="Aptos Narrow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1" name="Graphic 90" descr="Safe outline">
              <a:extLst>
                <a:ext uri="{FF2B5EF4-FFF2-40B4-BE49-F238E27FC236}">
                  <a16:creationId xmlns:a16="http://schemas.microsoft.com/office/drawing/2014/main" id="{B442CF6B-9612-3D15-3C81-2C459C9C1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095181" y="2498230"/>
              <a:ext cx="414298" cy="414298"/>
            </a:xfrm>
            <a:prstGeom prst="rect">
              <a:avLst/>
            </a:prstGeom>
          </p:spPr>
        </p:pic>
        <p:pic>
          <p:nvPicPr>
            <p:cNvPr id="92" name="Graphic 91" descr="Solar Panels outline">
              <a:extLst>
                <a:ext uri="{FF2B5EF4-FFF2-40B4-BE49-F238E27FC236}">
                  <a16:creationId xmlns:a16="http://schemas.microsoft.com/office/drawing/2014/main" id="{500E2A87-43A1-ABD5-3CA9-CCA5AC015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095181" y="3471323"/>
              <a:ext cx="414298" cy="414298"/>
            </a:xfrm>
            <a:prstGeom prst="rect">
              <a:avLst/>
            </a:prstGeom>
          </p:spPr>
        </p:pic>
        <p:pic>
          <p:nvPicPr>
            <p:cNvPr id="93" name="Graphic 92" descr="Freight outline">
              <a:extLst>
                <a:ext uri="{FF2B5EF4-FFF2-40B4-BE49-F238E27FC236}">
                  <a16:creationId xmlns:a16="http://schemas.microsoft.com/office/drawing/2014/main" id="{5A4759E3-137E-5F9F-EB25-F459F84A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095181" y="4401088"/>
              <a:ext cx="414298" cy="414298"/>
            </a:xfrm>
            <a:prstGeom prst="rect">
              <a:avLst/>
            </a:prstGeom>
          </p:spPr>
        </p:pic>
        <p:pic>
          <p:nvPicPr>
            <p:cNvPr id="94" name="Graphic 93" descr="Projector screen outline">
              <a:extLst>
                <a:ext uri="{FF2B5EF4-FFF2-40B4-BE49-F238E27FC236}">
                  <a16:creationId xmlns:a16="http://schemas.microsoft.com/office/drawing/2014/main" id="{1FDB75DB-6E9A-721D-4143-E8CAC56A8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095181" y="5655476"/>
              <a:ext cx="414298" cy="414298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5223797-2A3E-1C7E-7B59-C20A5B6DAEF9}"/>
              </a:ext>
            </a:extLst>
          </p:cNvPr>
          <p:cNvSpPr txBox="1"/>
          <p:nvPr/>
        </p:nvSpPr>
        <p:spPr>
          <a:xfrm>
            <a:off x="6531867" y="1392338"/>
            <a:ext cx="2310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1FAD7B"/>
              </a:buClr>
              <a:buSzPct val="150000"/>
            </a:pPr>
            <a:r>
              <a:rPr lang="es-ES" sz="2000" b="1" kern="100" dirty="0">
                <a:latin typeface="Aptos Narrow" panose="020B0004020202020204" pitchFamily="34" charset="0"/>
                <a:cs typeface="Times New Roman" panose="02020603050405020304" pitchFamily="18" charset="0"/>
              </a:rPr>
              <a:t>FLUJO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5580CC9-36EA-57C1-E53C-D978BE1584EF}"/>
              </a:ext>
            </a:extLst>
          </p:cNvPr>
          <p:cNvGrpSpPr/>
          <p:nvPr/>
        </p:nvGrpSpPr>
        <p:grpSpPr>
          <a:xfrm>
            <a:off x="9227655" y="1411295"/>
            <a:ext cx="2717125" cy="4108817"/>
            <a:chOff x="7095181" y="2050503"/>
            <a:chExt cx="2717125" cy="4108817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FAE77F-4CBD-62A4-07BA-6EE54EC894C1}"/>
                </a:ext>
              </a:extLst>
            </p:cNvPr>
            <p:cNvSpPr txBox="1"/>
            <p:nvPr/>
          </p:nvSpPr>
          <p:spPr>
            <a:xfrm>
              <a:off x="7501468" y="2050503"/>
              <a:ext cx="2310838" cy="410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sz="2000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ACTORES</a:t>
              </a:r>
            </a:p>
            <a:p>
              <a:pPr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Aportes de capital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kern="100" dirty="0" err="1">
                  <a:latin typeface="Aptos Narrow" panose="020B0004020202020204" pitchFamily="34" charset="0"/>
                  <a:cs typeface="Times New Roman" panose="02020603050405020304" pitchFamily="18" charset="0"/>
                </a:rPr>
                <a:t>IFIs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, inversores privados, créditos de carbono, MINEM</a:t>
              </a:r>
            </a:p>
            <a:p>
              <a:pPr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Garantías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UNCDF, </a:t>
              </a:r>
              <a:r>
                <a:rPr lang="es-ES" kern="100" dirty="0" err="1">
                  <a:latin typeface="Aptos Narrow" panose="020B0004020202020204" pitchFamily="34" charset="0"/>
                  <a:cs typeface="Times New Roman" panose="02020603050405020304" pitchFamily="18" charset="0"/>
                </a:rPr>
                <a:t>IFIs</a:t>
              </a: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, Cooperación internacional, garantías públicas</a:t>
              </a:r>
            </a:p>
            <a:p>
              <a:pPr>
                <a:buClr>
                  <a:srgbClr val="1FAD7B"/>
                </a:buClr>
                <a:buSzPct val="150000"/>
              </a:pPr>
              <a:r>
                <a:rPr lang="es-ES" b="1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Operadores</a:t>
              </a:r>
            </a:p>
            <a:p>
              <a:pPr>
                <a:spcAft>
                  <a:spcPts val="1000"/>
                </a:spcAft>
                <a:buClr>
                  <a:srgbClr val="1FAD7B"/>
                </a:buClr>
                <a:buSzPct val="150000"/>
              </a:pPr>
              <a:r>
                <a:rPr lang="es-ES" kern="100" dirty="0">
                  <a:latin typeface="Aptos Narrow" panose="020B0004020202020204" pitchFamily="34" charset="0"/>
                  <a:cs typeface="Times New Roman" panose="02020603050405020304" pitchFamily="18" charset="0"/>
                </a:rPr>
                <a:t>Bancos de capital extranjero y nacional</a:t>
              </a:r>
            </a:p>
          </p:txBody>
        </p:sp>
        <p:pic>
          <p:nvPicPr>
            <p:cNvPr id="103" name="Graphic 102" descr="Bank outline">
              <a:extLst>
                <a:ext uri="{FF2B5EF4-FFF2-40B4-BE49-F238E27FC236}">
                  <a16:creationId xmlns:a16="http://schemas.microsoft.com/office/drawing/2014/main" id="{3298A389-C65E-3010-9BE1-69527302F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7095181" y="2515163"/>
              <a:ext cx="414298" cy="414298"/>
            </a:xfrm>
            <a:prstGeom prst="rect">
              <a:avLst/>
            </a:prstGeom>
          </p:spPr>
        </p:pic>
        <p:pic>
          <p:nvPicPr>
            <p:cNvPr id="104" name="Graphic 103" descr="Shield Tick outline">
              <a:extLst>
                <a:ext uri="{FF2B5EF4-FFF2-40B4-BE49-F238E27FC236}">
                  <a16:creationId xmlns:a16="http://schemas.microsoft.com/office/drawing/2014/main" id="{9F98F026-1C49-6DF0-0DB5-F09CAD330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7095181" y="3759192"/>
              <a:ext cx="414298" cy="414298"/>
            </a:xfrm>
            <a:prstGeom prst="rect">
              <a:avLst/>
            </a:prstGeom>
          </p:spPr>
        </p:pic>
        <p:pic>
          <p:nvPicPr>
            <p:cNvPr id="105" name="Graphic 104" descr="Gears outline">
              <a:extLst>
                <a:ext uri="{FF2B5EF4-FFF2-40B4-BE49-F238E27FC236}">
                  <a16:creationId xmlns:a16="http://schemas.microsoft.com/office/drawing/2014/main" id="{6EFAF729-F773-3EBD-15D0-127C44622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7095181" y="5281626"/>
              <a:ext cx="414298" cy="414298"/>
            </a:xfrm>
            <a:prstGeom prst="rect">
              <a:avLst/>
            </a:prstGeom>
          </p:spPr>
        </p:pic>
      </p:grp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D3696741-6439-767C-CEEB-624A0A9A6F2D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>
            <a:off x="7754467" y="5360871"/>
            <a:ext cx="729116" cy="252976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2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2FA25A-E97C-3B75-4EF8-97ED44CD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r="42607"/>
          <a:stretch>
            <a:fillRect/>
          </a:stretch>
        </p:blipFill>
        <p:spPr bwMode="auto">
          <a:xfrm>
            <a:off x="1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5DCE32-050B-52E7-358D-F26EDF542EF3}"/>
              </a:ext>
            </a:extLst>
          </p:cNvPr>
          <p:cNvSpPr txBox="1"/>
          <p:nvPr/>
        </p:nvSpPr>
        <p:spPr>
          <a:xfrm>
            <a:off x="3266100" y="293789"/>
            <a:ext cx="7689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OTRAS POTENCIALES INICIATIVAS</a:t>
            </a:r>
          </a:p>
        </p:txBody>
      </p:sp>
      <p:pic>
        <p:nvPicPr>
          <p:cNvPr id="21" name="Picture 20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E9D41CBA-B415-5ADA-56CF-6A24DC01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C9066-AC27-A10F-4384-C38AC96DB54F}"/>
              </a:ext>
            </a:extLst>
          </p:cNvPr>
          <p:cNvSpPr txBox="1"/>
          <p:nvPr/>
        </p:nvSpPr>
        <p:spPr>
          <a:xfrm>
            <a:off x="6364900" y="1354351"/>
            <a:ext cx="5048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Proveer soluciones para </a:t>
            </a:r>
            <a:r>
              <a:rPr lang="es-ES" sz="2000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incrementar eficiencia e identificar fuentes de ahorro fiscal 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la cadena de valor de la energía</a:t>
            </a:r>
            <a:endParaRPr lang="en-US" sz="20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3B413-32F0-9EC0-5003-BD0E3E406AD3}"/>
              </a:ext>
            </a:extLst>
          </p:cNvPr>
          <p:cNvSpPr txBox="1"/>
          <p:nvPr/>
        </p:nvSpPr>
        <p:spPr>
          <a:xfrm>
            <a:off x="3875701" y="1354351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200" b="1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CADENA DE VALOR </a:t>
            </a:r>
            <a:r>
              <a:rPr lang="es-ES" sz="2200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LA ENERGÍA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68FA9-1541-0D25-26C6-8788FCAFDEC0}"/>
              </a:ext>
            </a:extLst>
          </p:cNvPr>
          <p:cNvSpPr txBox="1"/>
          <p:nvPr/>
        </p:nvSpPr>
        <p:spPr>
          <a:xfrm>
            <a:off x="6364900" y="2439565"/>
            <a:ext cx="5048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000" kern="1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Fomentar herramientas como microcréditos, </a:t>
            </a:r>
            <a:r>
              <a:rPr lang="es-ES" sz="2000" kern="100" dirty="0" err="1"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microseguros</a:t>
            </a:r>
            <a:r>
              <a:rPr lang="es-ES" sz="2000" kern="1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crowdfunding, Fintech y otros para </a:t>
            </a:r>
            <a:r>
              <a:rPr lang="es-ES" sz="2000" b="1" kern="1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apoyar proyectos FRE y EE a nivel local</a:t>
            </a:r>
            <a:endParaRPr lang="en-US" sz="20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8FA8E-2618-2444-10B4-27A2E5FC23EE}"/>
              </a:ext>
            </a:extLst>
          </p:cNvPr>
          <p:cNvSpPr txBox="1"/>
          <p:nvPr/>
        </p:nvSpPr>
        <p:spPr>
          <a:xfrm>
            <a:off x="3674533" y="2439565"/>
            <a:ext cx="26395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1FAD7B"/>
              </a:buClr>
              <a:buSzPct val="120000"/>
            </a:pPr>
            <a:r>
              <a:rPr lang="es-ES" sz="2200" b="1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</a:t>
            </a:r>
          </a:p>
          <a:p>
            <a:pPr algn="r">
              <a:buClr>
                <a:srgbClr val="1FAD7B"/>
              </a:buClr>
              <a:buSzPct val="120000"/>
            </a:pPr>
            <a:r>
              <a:rPr lang="es-ES" sz="2200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FINANCIAMIENTOS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B13F5-8C0C-F27F-EDC4-23145E378844}"/>
              </a:ext>
            </a:extLst>
          </p:cNvPr>
          <p:cNvSpPr txBox="1"/>
          <p:nvPr/>
        </p:nvSpPr>
        <p:spPr>
          <a:xfrm>
            <a:off x="6364900" y="3524779"/>
            <a:ext cx="5048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capacidades en MiPymes, públicas o privadas, que contribuyan a la </a:t>
            </a:r>
            <a:r>
              <a:rPr lang="es-ES" sz="2000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transición energética del lado de los consumidores</a:t>
            </a:r>
            <a:endParaRPr lang="es-ES" sz="2000" kern="100" dirty="0"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2C500-679D-DCB9-7293-97066D74555A}"/>
              </a:ext>
            </a:extLst>
          </p:cNvPr>
          <p:cNvSpPr txBox="1"/>
          <p:nvPr/>
        </p:nvSpPr>
        <p:spPr>
          <a:xfrm>
            <a:off x="3098801" y="3524779"/>
            <a:ext cx="321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1FAD7B"/>
              </a:buClr>
              <a:buSzPct val="120000"/>
            </a:pPr>
            <a:r>
              <a:rPr lang="es-ES" sz="2200" b="1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MIPYMES DE</a:t>
            </a:r>
          </a:p>
          <a:p>
            <a:pPr algn="r">
              <a:buClr>
                <a:srgbClr val="1FAD7B"/>
              </a:buClr>
              <a:buSzPct val="120000"/>
            </a:pPr>
            <a:r>
              <a:rPr lang="es-ES" sz="2200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SERVICIOS ENERGÉTICOS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5E36C-F712-57E4-1B62-75238F5EE31E}"/>
              </a:ext>
            </a:extLst>
          </p:cNvPr>
          <p:cNvSpPr txBox="1"/>
          <p:nvPr/>
        </p:nvSpPr>
        <p:spPr>
          <a:xfrm>
            <a:off x="6364900" y="4609993"/>
            <a:ext cx="50481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000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Cooperativas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generan y/o comercializan fuentes renovables de energía</a:t>
            </a:r>
            <a:endParaRPr lang="en-US" sz="20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BFF16-DE2A-7C81-8EA7-0A0F06091050}"/>
              </a:ext>
            </a:extLst>
          </p:cNvPr>
          <p:cNvSpPr txBox="1"/>
          <p:nvPr/>
        </p:nvSpPr>
        <p:spPr>
          <a:xfrm>
            <a:off x="3098801" y="4609993"/>
            <a:ext cx="321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200" b="1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COMUNIDADES </a:t>
            </a:r>
            <a:r>
              <a:rPr lang="es-ES" sz="2200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ENERGÉTICAS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3EB6E-289C-E7D1-A2CF-1B8D9B8F2F17}"/>
              </a:ext>
            </a:extLst>
          </p:cNvPr>
          <p:cNvSpPr txBox="1"/>
          <p:nvPr/>
        </p:nvSpPr>
        <p:spPr>
          <a:xfrm>
            <a:off x="6364900" y="5525877"/>
            <a:ext cx="5048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Alternativa de sinergias entre los mecanismos de </a:t>
            </a:r>
            <a:r>
              <a:rPr lang="es-ES" sz="2000" b="1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renegociación de deuda e inversiones estratégicas </a:t>
            </a:r>
            <a:r>
              <a:rPr lang="es-ES" sz="2000" kern="100" dirty="0"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la Transición Energética</a:t>
            </a:r>
            <a:endParaRPr lang="en-US" sz="20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BA57B-B0EE-D0D1-81A7-56CDF3EC1E3F}"/>
              </a:ext>
            </a:extLst>
          </p:cNvPr>
          <p:cNvSpPr txBox="1"/>
          <p:nvPr/>
        </p:nvSpPr>
        <p:spPr>
          <a:xfrm>
            <a:off x="3875699" y="5525877"/>
            <a:ext cx="2438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  <a:buClr>
                <a:srgbClr val="1FAD7B"/>
              </a:buClr>
              <a:buSzPct val="120000"/>
            </a:pPr>
            <a:r>
              <a:rPr lang="es-ES" sz="2200" b="1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CANJES DE DEUDA </a:t>
            </a:r>
            <a:r>
              <a:rPr lang="es-ES" sz="2200" kern="100" dirty="0">
                <a:solidFill>
                  <a:srgbClr val="167C58"/>
                </a:solidFill>
                <a:effectLst/>
                <a:latin typeface="Aptos Narrow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ENERGÍA</a:t>
            </a:r>
          </a:p>
        </p:txBody>
      </p:sp>
    </p:spTree>
    <p:extLst>
      <p:ext uri="{BB962C8B-B14F-4D97-AF65-F5344CB8AC3E}">
        <p14:creationId xmlns:p14="http://schemas.microsoft.com/office/powerpoint/2010/main" val="403582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8C2-E0BD-A8E7-FA23-4FF38042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3B504-32A9-D49B-A02C-3284D7256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3" r="36173"/>
          <a:stretch/>
        </p:blipFill>
        <p:spPr>
          <a:xfrm>
            <a:off x="1" y="0"/>
            <a:ext cx="24384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5DCE32-050B-52E7-358D-F26EDF542EF3}"/>
              </a:ext>
            </a:extLst>
          </p:cNvPr>
          <p:cNvSpPr txBox="1"/>
          <p:nvPr/>
        </p:nvSpPr>
        <p:spPr>
          <a:xfrm>
            <a:off x="3266100" y="293789"/>
            <a:ext cx="76897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LECCIONES APRENDIDAS</a:t>
            </a:r>
          </a:p>
          <a:p>
            <a:r>
              <a:rPr lang="es-419" dirty="0">
                <a:solidFill>
                  <a:srgbClr val="1FAD7B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LOS SOCIOS INTERNACIONALES</a:t>
            </a:r>
            <a:endParaRPr lang="es-419" dirty="0">
              <a:solidFill>
                <a:srgbClr val="1FAD7B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61.400+ Energy Efficiency Ilustraciones de Stock, gráficos vectoriales  libres de derechos y clip art - iStock | Renewable energy, Energia, Green  building">
            <a:extLst>
              <a:ext uri="{FF2B5EF4-FFF2-40B4-BE49-F238E27FC236}">
                <a16:creationId xmlns:a16="http://schemas.microsoft.com/office/drawing/2014/main" id="{E9D41CBA-B415-5ADA-56CF-6A24DC01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9" y="155524"/>
            <a:ext cx="790772" cy="7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DF3F1-E6B2-486D-CF76-D00DA82260B0}"/>
              </a:ext>
            </a:extLst>
          </p:cNvPr>
          <p:cNvSpPr txBox="1"/>
          <p:nvPr/>
        </p:nvSpPr>
        <p:spPr>
          <a:xfrm>
            <a:off x="3632886" y="1822045"/>
            <a:ext cx="74259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1FAD7B"/>
              </a:buClr>
              <a:buSzPct val="150000"/>
            </a:pPr>
            <a:r>
              <a:rPr lang="es-ES" sz="2000" kern="100" dirty="0">
                <a:cs typeface="Times New Roman" panose="02020603050405020304" pitchFamily="18" charset="0"/>
              </a:rPr>
              <a:t>Innovar no solo es posible en Cuba, sino que </a:t>
            </a:r>
            <a:r>
              <a:rPr lang="es-ES" sz="2000" b="1" kern="100" dirty="0">
                <a:solidFill>
                  <a:srgbClr val="167C58"/>
                </a:solidFill>
                <a:cs typeface="Times New Roman" panose="02020603050405020304" pitchFamily="18" charset="0"/>
              </a:rPr>
              <a:t>es la única alternativa.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1FAD7B"/>
              </a:buClr>
              <a:buSzPct val="150000"/>
            </a:pPr>
            <a:r>
              <a:rPr lang="es-ES" sz="2000" kern="100" dirty="0">
                <a:cs typeface="Times New Roman" panose="02020603050405020304" pitchFamily="18" charset="0"/>
              </a:rPr>
              <a:t>El </a:t>
            </a:r>
            <a:r>
              <a:rPr lang="es-ES" sz="2000" b="1" kern="100" dirty="0">
                <a:solidFill>
                  <a:srgbClr val="167C58"/>
                </a:solidFill>
                <a:cs typeface="Times New Roman" panose="02020603050405020304" pitchFamily="18" charset="0"/>
              </a:rPr>
              <a:t>principal obstáculo es el riesgo</a:t>
            </a:r>
            <a:r>
              <a:rPr lang="es-ES" sz="2000" kern="100" dirty="0">
                <a:cs typeface="Times New Roman" panose="02020603050405020304" pitchFamily="18" charset="0"/>
              </a:rPr>
              <a:t>. Poner el foco en facilitar que quienes quieren apoyar a Cuba lo hagan con mayor confianza.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1FAD7B"/>
              </a:buClr>
              <a:buSzPct val="150000"/>
            </a:pPr>
            <a:r>
              <a:rPr lang="es-ES" sz="2000" kern="100" dirty="0">
                <a:cs typeface="Times New Roman" panose="02020603050405020304" pitchFamily="18" charset="0"/>
              </a:rPr>
              <a:t>El </a:t>
            </a:r>
            <a:r>
              <a:rPr lang="es-ES" sz="2000" b="1" kern="100" dirty="0">
                <a:solidFill>
                  <a:srgbClr val="167C58"/>
                </a:solidFill>
                <a:cs typeface="Times New Roman" panose="02020603050405020304" pitchFamily="18" charset="0"/>
              </a:rPr>
              <a:t>principal desafío es de capacidades</a:t>
            </a:r>
            <a:r>
              <a:rPr lang="es-ES" sz="2000" kern="100" dirty="0">
                <a:cs typeface="Times New Roman" panose="02020603050405020304" pitchFamily="18" charset="0"/>
              </a:rPr>
              <a:t>. Reconocer; apostar por la experiencia internacional; invertir en formación.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1FAD7B"/>
              </a:buClr>
              <a:buSzPct val="150000"/>
            </a:pPr>
            <a:r>
              <a:rPr lang="es-ES" sz="2000" kern="100" dirty="0">
                <a:cs typeface="Times New Roman" panose="02020603050405020304" pitchFamily="18" charset="0"/>
              </a:rPr>
              <a:t>La </a:t>
            </a:r>
            <a:r>
              <a:rPr lang="es-ES" sz="2000" b="1" kern="100" dirty="0">
                <a:solidFill>
                  <a:srgbClr val="167C58"/>
                </a:solidFill>
                <a:cs typeface="Times New Roman" panose="02020603050405020304" pitchFamily="18" charset="0"/>
              </a:rPr>
              <a:t>colaboración multiplica las posibilidades de éxito. </a:t>
            </a:r>
            <a:r>
              <a:rPr lang="es-E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Dado el contexto, lo posible es experimentar (prueba y error).</a:t>
            </a:r>
            <a:r>
              <a:rPr lang="es-ES" sz="2000" kern="1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1FAD7B"/>
              </a:buClr>
              <a:buSzPct val="150000"/>
            </a:pPr>
            <a:r>
              <a:rPr lang="es-ES" sz="2000" b="1" kern="100" dirty="0">
                <a:solidFill>
                  <a:srgbClr val="167C58"/>
                </a:solidFill>
                <a:cs typeface="Times New Roman" panose="02020603050405020304" pitchFamily="18" charset="0"/>
              </a:rPr>
              <a:t>Cuba es particular, pero no tanto. </a:t>
            </a:r>
            <a:r>
              <a:rPr lang="es-ES" sz="2000" kern="100" dirty="0">
                <a:cs typeface="Times New Roman" panose="02020603050405020304" pitchFamily="18" charset="0"/>
              </a:rPr>
              <a:t>Las soluciones innovadoras y colaborativas pueden adaptarse y escalarse.</a:t>
            </a:r>
          </a:p>
        </p:txBody>
      </p:sp>
      <p:pic>
        <p:nvPicPr>
          <p:cNvPr id="8" name="Graphic 7" descr="Lights On outline">
            <a:extLst>
              <a:ext uri="{FF2B5EF4-FFF2-40B4-BE49-F238E27FC236}">
                <a16:creationId xmlns:a16="http://schemas.microsoft.com/office/drawing/2014/main" id="{5B31F9A3-F1CE-3FBF-FE53-E83A410AE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62905" y="1788179"/>
            <a:ext cx="457200" cy="457200"/>
          </a:xfrm>
          <a:prstGeom prst="rect">
            <a:avLst/>
          </a:prstGeom>
        </p:spPr>
      </p:pic>
      <p:pic>
        <p:nvPicPr>
          <p:cNvPr id="9" name="Graphic 8" descr="Radioactive outline">
            <a:extLst>
              <a:ext uri="{FF2B5EF4-FFF2-40B4-BE49-F238E27FC236}">
                <a16:creationId xmlns:a16="http://schemas.microsoft.com/office/drawing/2014/main" id="{7E370C14-0F13-C12F-6D44-B45676C16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062905" y="2671847"/>
            <a:ext cx="457200" cy="457200"/>
          </a:xfrm>
          <a:prstGeom prst="rect">
            <a:avLst/>
          </a:prstGeom>
        </p:spPr>
      </p:pic>
      <p:pic>
        <p:nvPicPr>
          <p:cNvPr id="10" name="Graphic 9" descr="Books outline">
            <a:extLst>
              <a:ext uri="{FF2B5EF4-FFF2-40B4-BE49-F238E27FC236}">
                <a16:creationId xmlns:a16="http://schemas.microsoft.com/office/drawing/2014/main" id="{01EBFA06-45F8-BB14-CFD8-80238A6501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062905" y="3459266"/>
            <a:ext cx="457200" cy="457200"/>
          </a:xfrm>
          <a:prstGeom prst="rect">
            <a:avLst/>
          </a:prstGeom>
        </p:spPr>
      </p:pic>
      <p:pic>
        <p:nvPicPr>
          <p:cNvPr id="11" name="Graphic 10" descr="Network outline">
            <a:extLst>
              <a:ext uri="{FF2B5EF4-FFF2-40B4-BE49-F238E27FC236}">
                <a16:creationId xmlns:a16="http://schemas.microsoft.com/office/drawing/2014/main" id="{DA558FE9-74F4-141E-E65F-661BB79E36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062905" y="4293506"/>
            <a:ext cx="457200" cy="457200"/>
          </a:xfrm>
          <a:prstGeom prst="rect">
            <a:avLst/>
          </a:prstGeom>
        </p:spPr>
      </p:pic>
      <p:pic>
        <p:nvPicPr>
          <p:cNvPr id="12" name="Graphic 11" descr="Bar graph with upward trend outline">
            <a:extLst>
              <a:ext uri="{FF2B5EF4-FFF2-40B4-BE49-F238E27FC236}">
                <a16:creationId xmlns:a16="http://schemas.microsoft.com/office/drawing/2014/main" id="{334BFBED-BD40-938D-EFD7-198330D448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062905" y="513074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8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3BB3-DE40-715D-B9EF-B08AA4E5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9588FDD-9D85-2119-5180-BEB493AB7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10614"/>
          <a:stretch/>
        </p:blipFill>
        <p:spPr>
          <a:xfrm>
            <a:off x="-134708" y="0"/>
            <a:ext cx="694565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04F71D-E229-6A79-073E-4E0003F1C2B2}"/>
              </a:ext>
            </a:extLst>
          </p:cNvPr>
          <p:cNvGrpSpPr>
            <a:grpSpLocks noChangeAspect="1"/>
          </p:cNvGrpSpPr>
          <p:nvPr/>
        </p:nvGrpSpPr>
        <p:grpSpPr>
          <a:xfrm>
            <a:off x="7351916" y="6229544"/>
            <a:ext cx="4465491" cy="323560"/>
            <a:chOff x="6691636" y="4516022"/>
            <a:chExt cx="6617203" cy="479468"/>
          </a:xfrm>
        </p:grpSpPr>
        <p:pic>
          <p:nvPicPr>
            <p:cNvPr id="5" name="Picture 4" descr="A close-up of black text&#10;&#10;Description automatically generated">
              <a:extLst>
                <a:ext uri="{FF2B5EF4-FFF2-40B4-BE49-F238E27FC236}">
                  <a16:creationId xmlns:a16="http://schemas.microsoft.com/office/drawing/2014/main" id="{EAA0C499-F0E4-A31D-DFE8-5715E66D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345" y="4537967"/>
              <a:ext cx="1263831" cy="435578"/>
            </a:xfrm>
            <a:prstGeom prst="rect">
              <a:avLst/>
            </a:prstGeom>
          </p:spPr>
        </p:pic>
        <p:pic>
          <p:nvPicPr>
            <p:cNvPr id="6" name="Picture 5" descr="A blue square with white text and a logo with a world map in the center&#10;&#10;Description automatically generated">
              <a:extLst>
                <a:ext uri="{FF2B5EF4-FFF2-40B4-BE49-F238E27FC236}">
                  <a16:creationId xmlns:a16="http://schemas.microsoft.com/office/drawing/2014/main" id="{B713FC45-19CF-982D-38E3-D12CC173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862" y="4516022"/>
              <a:ext cx="225977" cy="479466"/>
            </a:xfrm>
            <a:prstGeom prst="rect">
              <a:avLst/>
            </a:prstGeom>
          </p:spPr>
        </p:pic>
        <p:pic>
          <p:nvPicPr>
            <p:cNvPr id="7" name="Picture 2" descr="Cubadebate">
              <a:extLst>
                <a:ext uri="{FF2B5EF4-FFF2-40B4-BE49-F238E27FC236}">
                  <a16:creationId xmlns:a16="http://schemas.microsoft.com/office/drawing/2014/main" id="{90090972-2486-4458-A21B-7539CB8FBF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8" r="25969"/>
            <a:stretch/>
          </p:blipFill>
          <p:spPr bwMode="auto">
            <a:xfrm>
              <a:off x="11313079" y="4516023"/>
              <a:ext cx="466630" cy="47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Atención a la Población | Ministerio de Energía y Minas">
              <a:extLst>
                <a:ext uri="{FF2B5EF4-FFF2-40B4-BE49-F238E27FC236}">
                  <a16:creationId xmlns:a16="http://schemas.microsoft.com/office/drawing/2014/main" id="{7CEF5642-D4F5-E7BB-7E8F-9B394C7AF6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8"/>
            <a:stretch/>
          </p:blipFill>
          <p:spPr bwMode="auto">
            <a:xfrm>
              <a:off x="6691636" y="4561628"/>
              <a:ext cx="1482667" cy="38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yellow logo with text&#10;&#10;Description automatically generated">
              <a:extLst>
                <a:ext uri="{FF2B5EF4-FFF2-40B4-BE49-F238E27FC236}">
                  <a16:creationId xmlns:a16="http://schemas.microsoft.com/office/drawing/2014/main" id="{B333BD70-CDA9-336B-4E41-71EE43C6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421" y="4545981"/>
              <a:ext cx="863806" cy="419551"/>
            </a:xfrm>
            <a:prstGeom prst="rect">
              <a:avLst/>
            </a:prstGeom>
          </p:spPr>
        </p:pic>
        <p:pic>
          <p:nvPicPr>
            <p:cNvPr id="10" name="Picture 2" descr="Gnufre">
              <a:extLst>
                <a:ext uri="{FF2B5EF4-FFF2-40B4-BE49-F238E27FC236}">
                  <a16:creationId xmlns:a16="http://schemas.microsoft.com/office/drawing/2014/main" id="{CE0A52A0-B381-FD33-165B-B4C413E28D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45" b="35893"/>
            <a:stretch/>
          </p:blipFill>
          <p:spPr bwMode="auto">
            <a:xfrm>
              <a:off x="11779709" y="4594856"/>
              <a:ext cx="1263831" cy="32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9F9F69-B4C0-449E-A5C1-77EE1C699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703" y="4529153"/>
              <a:ext cx="565174" cy="453206"/>
            </a:xfrm>
            <a:prstGeom prst="rect">
              <a:avLst/>
            </a:prstGeom>
          </p:spPr>
        </p:pic>
      </p:grpSp>
      <p:pic>
        <p:nvPicPr>
          <p:cNvPr id="2" name="Picture 1" descr="A logo with text and a light bulb&#10;&#10;Description automatically generated">
            <a:extLst>
              <a:ext uri="{FF2B5EF4-FFF2-40B4-BE49-F238E27FC236}">
                <a16:creationId xmlns:a16="http://schemas.microsoft.com/office/drawing/2014/main" id="{6DA2A88E-49AF-E9BF-2F27-6C774024EA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1304" r="24510" b="30725"/>
          <a:stretch/>
        </p:blipFill>
        <p:spPr>
          <a:xfrm>
            <a:off x="7355472" y="491626"/>
            <a:ext cx="2224798" cy="1287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F75C57-A3B0-D855-1952-20366D5502A9}"/>
              </a:ext>
            </a:extLst>
          </p:cNvPr>
          <p:cNvSpPr txBox="1"/>
          <p:nvPr/>
        </p:nvSpPr>
        <p:spPr>
          <a:xfrm>
            <a:off x="7355472" y="2184400"/>
            <a:ext cx="4049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Encuentro Internacional</a:t>
            </a:r>
          </a:p>
          <a:p>
            <a:r>
              <a:rPr lang="es-ES" b="1" dirty="0"/>
              <a:t>Gestión de Ciudades Patrimoniales</a:t>
            </a:r>
          </a:p>
          <a:p>
            <a:r>
              <a:rPr lang="es-ES" sz="1600" dirty="0">
                <a:solidFill>
                  <a:srgbClr val="1FAD7B"/>
                </a:solidFill>
              </a:rPr>
              <a:t>20 de noviembre de 2025</a:t>
            </a:r>
            <a:endParaRPr lang="en-US" sz="1600" dirty="0">
              <a:solidFill>
                <a:srgbClr val="1FA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611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Lage Codorniu</dc:creator>
  <cp:lastModifiedBy>Carlos Lage Codorniu</cp:lastModifiedBy>
  <cp:revision>2</cp:revision>
  <dcterms:created xsi:type="dcterms:W3CDTF">2025-07-04T22:16:25Z</dcterms:created>
  <dcterms:modified xsi:type="dcterms:W3CDTF">2025-11-20T11:50:29Z</dcterms:modified>
</cp:coreProperties>
</file>