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77" r:id="rId9"/>
    <p:sldId id="262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Arimo" panose="020B0604020202020204" charset="0"/>
      <p:regular r:id="rId24"/>
    </p:embeddedFont>
    <p:embeddedFont>
      <p:font typeface="Arimo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83455" autoAdjust="0"/>
  </p:normalViewPr>
  <p:slideViewPr>
    <p:cSldViewPr>
      <p:cViewPr varScale="1">
        <p:scale>
          <a:sx n="38" d="100"/>
          <a:sy n="38" d="100"/>
        </p:scale>
        <p:origin x="1661" y="25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20.11.2025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1) https://ppp.worldbank.org/financing-mechanisms?, 2) https://www.un.org/sites/un2.un.org/files/innovative_fincancing_14_march.pdf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https://www.greenclimate.fund/about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https://www.adaptation-fund.org/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MX" dirty="0"/>
              <a:t>Bonos etiquetados emitidos por ciudades: </a:t>
            </a:r>
          </a:p>
          <a:p>
            <a:r>
              <a:rPr lang="es-MX" dirty="0"/>
              <a:t>Instrumentos de deuda emitidos por gobiernos locales cuyos recursos se destinan exclusivamente a </a:t>
            </a:r>
            <a:r>
              <a:rPr lang="es-MX" b="1" dirty="0"/>
              <a:t>proyectos con beneficios ASG</a:t>
            </a:r>
            <a:endParaRPr lang="es-MX" dirty="0"/>
          </a:p>
          <a:p>
            <a:r>
              <a:rPr lang="es-MX" b="1" dirty="0"/>
              <a:t>Tipos:</a:t>
            </a:r>
            <a:r>
              <a:rPr lang="es-MX" dirty="0"/>
              <a:t> bonos verdes, sociales, sostenibles o vinculados a sostenibilidad.</a:t>
            </a:r>
          </a:p>
          <a:p>
            <a:r>
              <a:rPr lang="es-MX" b="1" dirty="0"/>
              <a:t>Objetivo:</a:t>
            </a:r>
            <a:r>
              <a:rPr lang="es-MX" dirty="0"/>
              <a:t> financiar infraestructura urbana sostenible (agua, transporte limpio, energía, vivienda asequible, resiliencia climática).</a:t>
            </a:r>
          </a:p>
          <a:p>
            <a:endParaRPr lang="es-MX" dirty="0"/>
          </a:p>
          <a:p>
            <a:r>
              <a:rPr lang="es-MX" dirty="0"/>
              <a:t>Fondos públicos y banca de desarrollo</a:t>
            </a:r>
          </a:p>
          <a:p>
            <a:r>
              <a:rPr lang="es-MX" dirty="0"/>
              <a:t>Recursos provenientes de </a:t>
            </a:r>
            <a:r>
              <a:rPr lang="es-MX" b="1" dirty="0"/>
              <a:t>presupuestos gubernamentales o bancos de desarrollo nacionales/multilaterales</a:t>
            </a:r>
            <a:r>
              <a:rPr lang="es-MX" dirty="0"/>
              <a:t> (como BANOBRAS, CAF, BID, Banco Mundial) destinados a proyectos urbanos sostenibles.</a:t>
            </a:r>
          </a:p>
          <a:p>
            <a:r>
              <a:rPr lang="es-MX" b="1" dirty="0"/>
              <a:t>Instrumentos:</a:t>
            </a:r>
            <a:r>
              <a:rPr lang="es-MX" dirty="0"/>
              <a:t> créditos blandos, garantías, cofinanciamiento o asistencia técnica</a:t>
            </a:r>
          </a:p>
          <a:p>
            <a:endParaRPr lang="es-MX" dirty="0"/>
          </a:p>
          <a:p>
            <a:r>
              <a:rPr lang="es-MX" dirty="0" err="1"/>
              <a:t>Blended</a:t>
            </a:r>
            <a:r>
              <a:rPr lang="es-MX" dirty="0"/>
              <a:t> </a:t>
            </a:r>
            <a:r>
              <a:rPr lang="es-MX" dirty="0" err="1"/>
              <a:t>Finance</a:t>
            </a:r>
            <a:endParaRPr lang="es-MX" dirty="0"/>
          </a:p>
          <a:p>
            <a:r>
              <a:rPr lang="es-MX" dirty="0"/>
              <a:t>Mecanismo que </a:t>
            </a:r>
            <a:r>
              <a:rPr lang="es-MX" b="1" dirty="0"/>
              <a:t>combina capital público o filantrópico con inversión privada</a:t>
            </a:r>
            <a:r>
              <a:rPr lang="es-MX" dirty="0"/>
              <a:t>, usando fondos concesionales o garantías para </a:t>
            </a:r>
            <a:r>
              <a:rPr lang="es-MX" b="1" dirty="0"/>
              <a:t>reducir el riesgo y atraer capital privado</a:t>
            </a:r>
            <a:r>
              <a:rPr lang="es-MX" dirty="0"/>
              <a:t> hacia proyectos sostenibles. </a:t>
            </a:r>
          </a:p>
          <a:p>
            <a:r>
              <a:rPr lang="es-MX" b="1" dirty="0"/>
              <a:t>Aplicación:</a:t>
            </a:r>
            <a:r>
              <a:rPr lang="es-MX" dirty="0"/>
              <a:t> proyectos de movilidad, vivienda, agua, regeneración urbana o adaptación climática</a:t>
            </a:r>
          </a:p>
          <a:p>
            <a:endParaRPr lang="es-MX" dirty="0"/>
          </a:p>
          <a:p>
            <a:r>
              <a:rPr lang="es-MX" dirty="0"/>
              <a:t>Fideicomisos urbanos</a:t>
            </a:r>
          </a:p>
          <a:p>
            <a:r>
              <a:rPr lang="es-MX" dirty="0"/>
              <a:t>Vehículos financieros que </a:t>
            </a:r>
            <a:r>
              <a:rPr lang="es-MX" b="1" dirty="0"/>
              <a:t>administran recursos públicos y privados</a:t>
            </a:r>
            <a:r>
              <a:rPr lang="es-MX" dirty="0"/>
              <a:t> para proyectos urbanos específicos (renovación, vivienda, infraestructura, transporte).</a:t>
            </a:r>
          </a:p>
          <a:p>
            <a:endParaRPr lang="es-MX" dirty="0"/>
          </a:p>
          <a:p>
            <a:r>
              <a:rPr lang="pt-BR" dirty="0" err="1"/>
              <a:t>Fondos</a:t>
            </a:r>
            <a:r>
              <a:rPr lang="pt-BR" dirty="0"/>
              <a:t> climáticos </a:t>
            </a:r>
          </a:p>
          <a:p>
            <a:r>
              <a:rPr lang="es-MX" dirty="0"/>
              <a:t>Instrumentos internacionales o regionales creados para </a:t>
            </a:r>
            <a:r>
              <a:rPr lang="es-MX" b="1" dirty="0"/>
              <a:t>financiar acciones de mitigación y adaptación al cambio climático</a:t>
            </a:r>
            <a:r>
              <a:rPr lang="es-MX" dirty="0"/>
              <a:t> en ciudades. </a:t>
            </a:r>
          </a:p>
          <a:p>
            <a:r>
              <a:rPr lang="es-MX" dirty="0"/>
              <a:t>Ejemplo: GFC, GEF, CIF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7D4F5-0AFE-87E1-18C1-433C09EE5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31AD15-8F3A-3F1C-CBD0-26EAECF3DB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E35981-B73D-1481-67FC-5604BB421DA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07F2282-EF66-1A58-9E0B-2D7D1990D7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1E59514-5377-043B-18F2-0096390F20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https://www.greenclimate.fund/about/policies/financial-instruments</a:t>
            </a:r>
          </a:p>
          <a:p>
            <a:endParaRPr lang="en-US" dirty="0"/>
          </a:p>
          <a:p>
            <a:r>
              <a:rPr lang="en-US" dirty="0"/>
              <a:t>https://www.adaptation-fund.org/about/direct-access/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F6BB2-7514-8A98-572D-41359846832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E7F85-8F66-394B-C8A9-DE0CB17958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00615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En </a:t>
            </a:r>
            <a:r>
              <a:rPr lang="en-US" dirty="0" err="1"/>
              <a:t>cuanto</a:t>
            </a:r>
            <a:r>
              <a:rPr lang="en-US" dirty="0"/>
              <a:t> a la </a:t>
            </a:r>
            <a:r>
              <a:rPr lang="en-US" dirty="0" err="1"/>
              <a:t>descripción</a:t>
            </a:r>
            <a:r>
              <a:rPr lang="en-US" dirty="0"/>
              <a:t> de </a:t>
            </a:r>
            <a:r>
              <a:rPr lang="en-US" dirty="0" err="1"/>
              <a:t>cómo</a:t>
            </a:r>
            <a:r>
              <a:rPr lang="en-US" dirty="0"/>
              <a:t> se </a:t>
            </a:r>
            <a:r>
              <a:rPr lang="en-US" dirty="0" err="1"/>
              <a:t>emitió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mecanismo</a:t>
            </a:r>
            <a:r>
              <a:rPr lang="en-US" dirty="0"/>
              <a:t>: </a:t>
            </a:r>
          </a:p>
          <a:p>
            <a:endParaRPr lang="en-US" dirty="0"/>
          </a:p>
          <a:p>
            <a:r>
              <a:rPr lang="es-MX" b="1" dirty="0"/>
              <a:t>Se diseñó un marco</a:t>
            </a:r>
            <a:r>
              <a:rPr lang="es-MX" dirty="0"/>
              <a:t> con apoyo técnico (SEDEMA, expertos, CBI, </a:t>
            </a:r>
            <a:r>
              <a:rPr lang="es-MX" dirty="0" err="1"/>
              <a:t>Sustainalytics</a:t>
            </a:r>
            <a:r>
              <a:rPr lang="es-MX" dirty="0"/>
              <a:t>).</a:t>
            </a:r>
          </a:p>
          <a:p>
            <a:r>
              <a:rPr lang="es-MX" b="1" dirty="0"/>
              <a:t>Se definió proyectos elegibles</a:t>
            </a:r>
            <a:r>
              <a:rPr lang="es-MX" dirty="0"/>
              <a:t> (agua, transporte, energía).</a:t>
            </a:r>
          </a:p>
          <a:p>
            <a:r>
              <a:rPr lang="es-MX" b="1" dirty="0"/>
              <a:t>Obtuvo garantía federal</a:t>
            </a:r>
            <a:r>
              <a:rPr lang="es-MX" dirty="0"/>
              <a:t> para poder emitir deuda.</a:t>
            </a:r>
          </a:p>
          <a:p>
            <a:r>
              <a:rPr lang="es-MX" b="1" dirty="0"/>
              <a:t>Colocó el bono en la Bolsa Mexicana</a:t>
            </a:r>
            <a:r>
              <a:rPr lang="es-MX" dirty="0"/>
              <a:t> con asesoría de bancos (HSBC en este caso)</a:t>
            </a:r>
          </a:p>
          <a:p>
            <a:r>
              <a:rPr lang="es-MX" b="1" dirty="0"/>
              <a:t>Reporta anualmente</a:t>
            </a:r>
            <a:r>
              <a:rPr lang="es-MX" dirty="0"/>
              <a:t> el uso de recursos e impactos (reducción CO₂, agua tratada, pasajeros beneficiados)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 </a:t>
            </a:r>
            <a:r>
              <a:rPr lang="en-US" dirty="0" err="1"/>
              <a:t>acuerdo</a:t>
            </a:r>
            <a:r>
              <a:rPr lang="en-US" dirty="0"/>
              <a:t> al Marco de </a:t>
            </a:r>
            <a:r>
              <a:rPr lang="en-US" dirty="0" err="1"/>
              <a:t>Referencia</a:t>
            </a:r>
            <a:r>
              <a:rPr lang="en-US" dirty="0"/>
              <a:t> del Bono, se </a:t>
            </a:r>
            <a:r>
              <a:rPr lang="en-US" dirty="0" err="1"/>
              <a:t>establecen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indicadores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: </a:t>
            </a:r>
          </a:p>
          <a:p>
            <a:endParaRPr lang="en-US" dirty="0"/>
          </a:p>
          <a:p>
            <a:r>
              <a:rPr lang="es-MX" dirty="0"/>
              <a:t>Reducción de emisiones de gases de efecto invernadero (toneladas de CO₂ equivalente)</a:t>
            </a:r>
          </a:p>
          <a:p>
            <a:r>
              <a:rPr lang="es-MX" dirty="0"/>
              <a:t>Consumo de energía eléctrica reducido (kWh/año).</a:t>
            </a:r>
          </a:p>
          <a:p>
            <a:r>
              <a:rPr lang="es-MX" dirty="0"/>
              <a:t>Número de personas beneficiadas por los proyectos (usuarios del servicio, población atendida).</a:t>
            </a:r>
          </a:p>
          <a:p>
            <a:r>
              <a:rPr lang="es-MX" dirty="0"/>
              <a:t>Usuarios de transporte público beneficiados (pasajeros).</a:t>
            </a:r>
          </a:p>
          <a:p>
            <a:endParaRPr lang="es-MX" dirty="0"/>
          </a:p>
          <a:p>
            <a:r>
              <a:rPr lang="es-MX" dirty="0"/>
              <a:t>Y se establecen Informes de seguimiento anuales por diferentes duraciones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https://www.caf.com/es/actualidad/noticias/metro-de-quito-una-solucion-para-mejorar-el-acceso-y-la-calidad-del-transporte-urbano/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Resiliencia ante el cambio climático :Al implementar infraestructuras adaptativas, las ciudades fortalecen su capacidad para resistir y recuperarse frente a fenómenos climáticos extremos , como olas de calor, inundaciones o sequías.</a:t>
            </a:r>
          </a:p>
          <a:p>
            <a:endParaRPr lang="en-US"/>
          </a:p>
          <a:p>
            <a:r>
              <a:rPr lang="en-US"/>
              <a:t>Manejo correcto de recursos (energía, agua y residuos): El uso eficiente de los recursos no solo genera beneficios económicos, sino que también promueve la equidad al mejorar la calidad y el acceso a los servicios básicos. Además, la implementación de modelos de economía circular impulsa la reutilización y el aprovechamiento responsable de los materiales.</a:t>
            </a:r>
          </a:p>
          <a:p>
            <a:endParaRPr lang="en-US"/>
          </a:p>
          <a:p>
            <a:r>
              <a:rPr lang="en-US"/>
              <a:t>Mayor calidad de salud: El desarrollo de áreas verdes, la promoción del transporte eléctrico y la reducción de emisiones industriales contribuyen a mejorar la calidad del aire y disminuir enfermedades respiratorias y cardiovasculares. 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https://climatefundsupdate.org/wp-content/uploads/2022/03/CFF1-Marco-normativo_ESP-2021.pdf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https://www.greenclimate.fund/about/policies/financial-instruments</a:t>
            </a:r>
          </a:p>
          <a:p>
            <a:endParaRPr lang="en-US"/>
          </a:p>
          <a:p>
            <a:r>
              <a:rPr lang="en-US"/>
              <a:t>https://www.adaptation-fund.org/about/direct-access/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https://mitigation-action.org/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4.png"/><Relationship Id="rId21" Type="http://schemas.openxmlformats.org/officeDocument/2006/relationships/image" Target="../media/image1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svg"/><Relationship Id="rId1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301849">
            <a:off x="574124" y="-2520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3" name="AutoShape 3"/>
          <p:cNvSpPr/>
          <p:nvPr/>
        </p:nvSpPr>
        <p:spPr>
          <a:xfrm rot="5301849">
            <a:off x="17490980" y="-2520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4" name="AutoShape 4"/>
          <p:cNvSpPr/>
          <p:nvPr/>
        </p:nvSpPr>
        <p:spPr>
          <a:xfrm rot="5301849">
            <a:off x="577300" y="106128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5" name="AutoShape 5"/>
          <p:cNvSpPr/>
          <p:nvPr/>
        </p:nvSpPr>
        <p:spPr>
          <a:xfrm rot="5301849">
            <a:off x="17490980" y="106128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6" name="AutoShape 6"/>
          <p:cNvSpPr/>
          <p:nvPr/>
        </p:nvSpPr>
        <p:spPr>
          <a:xfrm rot="5301849">
            <a:off x="-327220" y="934806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7" name="AutoShape 7"/>
          <p:cNvSpPr/>
          <p:nvPr/>
        </p:nvSpPr>
        <p:spPr>
          <a:xfrm rot="5301849">
            <a:off x="-327220" y="513692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8" name="AutoShape 8"/>
          <p:cNvSpPr/>
          <p:nvPr/>
        </p:nvSpPr>
        <p:spPr>
          <a:xfrm rot="5301849">
            <a:off x="-327220" y="644526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9" name="AutoShape 9"/>
          <p:cNvSpPr/>
          <p:nvPr/>
        </p:nvSpPr>
        <p:spPr>
          <a:xfrm rot="5301849">
            <a:off x="18392780" y="934806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0" name="AutoShape 10"/>
          <p:cNvSpPr/>
          <p:nvPr/>
        </p:nvSpPr>
        <p:spPr>
          <a:xfrm rot="5301849">
            <a:off x="18392780" y="513692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1" name="AutoShape 11"/>
          <p:cNvSpPr/>
          <p:nvPr/>
        </p:nvSpPr>
        <p:spPr>
          <a:xfrm rot="5301849">
            <a:off x="18392780" y="646114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2" name="TextBox 12"/>
          <p:cNvSpPr txBox="1"/>
          <p:nvPr/>
        </p:nvSpPr>
        <p:spPr>
          <a:xfrm>
            <a:off x="18691354" y="-21817"/>
            <a:ext cx="3460724" cy="101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Para pipeta: DSIK colores principales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8678526" y="1165594"/>
            <a:ext cx="3238500" cy="530482"/>
            <a:chOff x="0" y="0"/>
            <a:chExt cx="4318000" cy="70730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Rojo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8691354" y="1788230"/>
            <a:ext cx="3238500" cy="530482"/>
            <a:chOff x="0" y="0"/>
            <a:chExt cx="4318000" cy="70730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Blanco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8691354" y="2410866"/>
            <a:ext cx="3238500" cy="530482"/>
            <a:chOff x="0" y="0"/>
            <a:chExt cx="4318000" cy="70730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Gris 1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8691354" y="3051454"/>
            <a:ext cx="3238500" cy="530482"/>
            <a:chOff x="0" y="0"/>
            <a:chExt cx="4318000" cy="70730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Gris 2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8691354" y="3683702"/>
            <a:ext cx="3238500" cy="530482"/>
            <a:chOff x="0" y="0"/>
            <a:chExt cx="4318000" cy="70730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Negro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8693280" y="4465501"/>
            <a:ext cx="3305026" cy="101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Colores adicionales DSIK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8678526" y="5658660"/>
            <a:ext cx="1541512" cy="530482"/>
            <a:chOff x="0" y="0"/>
            <a:chExt cx="2055349" cy="70730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C9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0375514" y="5658658"/>
            <a:ext cx="1541512" cy="530482"/>
            <a:chOff x="0" y="0"/>
            <a:chExt cx="2055349" cy="70730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8F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8691354" y="6315526"/>
            <a:ext cx="1541512" cy="530482"/>
            <a:chOff x="0" y="0"/>
            <a:chExt cx="2055349" cy="70730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9B348E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0375514" y="6315526"/>
            <a:ext cx="1541512" cy="530482"/>
            <a:chOff x="0" y="0"/>
            <a:chExt cx="2055349" cy="70730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2C57D2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8678526" y="6972392"/>
            <a:ext cx="1541512" cy="530482"/>
            <a:chOff x="0" y="0"/>
            <a:chExt cx="2055349" cy="707309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ACD3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20375514" y="6969382"/>
            <a:ext cx="1541512" cy="530482"/>
            <a:chOff x="0" y="0"/>
            <a:chExt cx="2055349" cy="707309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9864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8678526" y="7629258"/>
            <a:ext cx="1541512" cy="530482"/>
            <a:chOff x="0" y="0"/>
            <a:chExt cx="2055349" cy="70730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8CD0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0990526" y="9008184"/>
            <a:ext cx="7199962" cy="1225930"/>
            <a:chOff x="0" y="0"/>
            <a:chExt cx="9599949" cy="1634573"/>
          </a:xfrm>
        </p:grpSpPr>
        <p:sp>
          <p:nvSpPr>
            <p:cNvPr id="44" name="Freeform 44" descr="Texto  Descripción generada automáticamente"/>
            <p:cNvSpPr/>
            <p:nvPr/>
          </p:nvSpPr>
          <p:spPr>
            <a:xfrm>
              <a:off x="0" y="0"/>
              <a:ext cx="9599930" cy="1634617"/>
            </a:xfrm>
            <a:custGeom>
              <a:avLst/>
              <a:gdLst/>
              <a:ahLst/>
              <a:cxnLst/>
              <a:rect l="l" t="t" r="r" b="b"/>
              <a:pathLst>
                <a:path w="9599930" h="1634617">
                  <a:moveTo>
                    <a:pt x="0" y="0"/>
                  </a:moveTo>
                  <a:lnTo>
                    <a:pt x="9599930" y="0"/>
                  </a:lnTo>
                  <a:lnTo>
                    <a:pt x="9599930" y="1634617"/>
                  </a:lnTo>
                  <a:lnTo>
                    <a:pt x="0" y="1634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54" r="-154" b="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-25400" y="0"/>
            <a:ext cx="9144000" cy="10287000"/>
            <a:chOff x="0" y="0"/>
            <a:chExt cx="12192000" cy="137160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938532" y="2133598"/>
            <a:ext cx="6960870" cy="6153150"/>
            <a:chOff x="0" y="0"/>
            <a:chExt cx="9281160" cy="82042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9281160" cy="8204200"/>
            </a:xfrm>
            <a:custGeom>
              <a:avLst/>
              <a:gdLst/>
              <a:ahLst/>
              <a:cxnLst/>
              <a:rect l="l" t="t" r="r" b="b"/>
              <a:pathLst>
                <a:path w="9281160" h="8204200">
                  <a:moveTo>
                    <a:pt x="0" y="0"/>
                  </a:moveTo>
                  <a:lnTo>
                    <a:pt x="9281160" y="0"/>
                  </a:lnTo>
                  <a:lnTo>
                    <a:pt x="9281160" y="8204200"/>
                  </a:lnTo>
                  <a:lnTo>
                    <a:pt x="0" y="8204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5076" t="-30333" r="-38743" b="-28165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9683750" y="5257801"/>
            <a:ext cx="7915278" cy="190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>
                <a:solidFill>
                  <a:srgbClr val="FF0000"/>
                </a:solidFill>
                <a:latin typeface="Arimo Bold"/>
                <a:ea typeface="Arimo Bold"/>
                <a:cs typeface="Arimo Bold"/>
                <a:sym typeface="Arimo Bold"/>
              </a:rPr>
              <a:t>Enrique Peñaranda Bustamante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9683752" y="667157"/>
            <a:ext cx="7918448" cy="420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08"/>
              </a:lnSpc>
            </a:pPr>
            <a:r>
              <a:rPr lang="en-US" sz="7200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Mecanismos</a:t>
            </a:r>
            <a:r>
              <a:rPr lang="en-US" sz="7200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7200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financiamiento</a:t>
            </a:r>
            <a:r>
              <a:rPr lang="en-US" sz="7200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 para </a:t>
            </a:r>
            <a:r>
              <a:rPr lang="en-US" sz="7200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el</a:t>
            </a:r>
            <a:r>
              <a:rPr lang="en-US" sz="7200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 Desarrollo Urbano </a:t>
            </a:r>
            <a:r>
              <a:rPr lang="en-US" sz="7200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Sostenible</a:t>
            </a:r>
            <a:endParaRPr lang="en-US" sz="7200" dirty="0">
              <a:solidFill>
                <a:srgbClr val="FF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301849">
            <a:off x="574124" y="-2520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3" name="AutoShape 3"/>
          <p:cNvSpPr/>
          <p:nvPr/>
        </p:nvSpPr>
        <p:spPr>
          <a:xfrm rot="5301849">
            <a:off x="17490980" y="-2520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4" name="AutoShape 4"/>
          <p:cNvSpPr/>
          <p:nvPr/>
        </p:nvSpPr>
        <p:spPr>
          <a:xfrm rot="5301849">
            <a:off x="577300" y="106128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5" name="AutoShape 5"/>
          <p:cNvSpPr/>
          <p:nvPr/>
        </p:nvSpPr>
        <p:spPr>
          <a:xfrm rot="5301849">
            <a:off x="17490980" y="106128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6" name="AutoShape 6"/>
          <p:cNvSpPr/>
          <p:nvPr/>
        </p:nvSpPr>
        <p:spPr>
          <a:xfrm rot="5301849">
            <a:off x="-327220" y="934806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7" name="AutoShape 7"/>
          <p:cNvSpPr/>
          <p:nvPr/>
        </p:nvSpPr>
        <p:spPr>
          <a:xfrm rot="5301849">
            <a:off x="-327220" y="513692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8" name="AutoShape 8"/>
          <p:cNvSpPr/>
          <p:nvPr/>
        </p:nvSpPr>
        <p:spPr>
          <a:xfrm rot="5301849">
            <a:off x="-327220" y="644526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9" name="AutoShape 9"/>
          <p:cNvSpPr/>
          <p:nvPr/>
        </p:nvSpPr>
        <p:spPr>
          <a:xfrm rot="5301849">
            <a:off x="18392780" y="934806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0" name="AutoShape 10"/>
          <p:cNvSpPr/>
          <p:nvPr/>
        </p:nvSpPr>
        <p:spPr>
          <a:xfrm rot="5301849">
            <a:off x="18392780" y="513692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1" name="AutoShape 11"/>
          <p:cNvSpPr/>
          <p:nvPr/>
        </p:nvSpPr>
        <p:spPr>
          <a:xfrm rot="5301849">
            <a:off x="18392780" y="646114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grpSp>
        <p:nvGrpSpPr>
          <p:cNvPr id="12" name="Group 12"/>
          <p:cNvGrpSpPr/>
          <p:nvPr/>
        </p:nvGrpSpPr>
        <p:grpSpPr>
          <a:xfrm>
            <a:off x="18678526" y="1165594"/>
            <a:ext cx="3238500" cy="530482"/>
            <a:chOff x="0" y="0"/>
            <a:chExt cx="4318000" cy="7073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Rojo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8691354" y="1788230"/>
            <a:ext cx="3238500" cy="530482"/>
            <a:chOff x="0" y="0"/>
            <a:chExt cx="4318000" cy="70730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Blanco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8691354" y="2410866"/>
            <a:ext cx="3238500" cy="530482"/>
            <a:chOff x="0" y="0"/>
            <a:chExt cx="4318000" cy="70730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Gris 1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8691354" y="3051454"/>
            <a:ext cx="3238500" cy="530482"/>
            <a:chOff x="0" y="0"/>
            <a:chExt cx="4318000" cy="70730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Gris 2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8691354" y="3683702"/>
            <a:ext cx="3238500" cy="530482"/>
            <a:chOff x="0" y="0"/>
            <a:chExt cx="4318000" cy="70730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Negro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8678526" y="5658660"/>
            <a:ext cx="1541512" cy="530482"/>
            <a:chOff x="0" y="0"/>
            <a:chExt cx="2055349" cy="70730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C9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0375514" y="5658658"/>
            <a:ext cx="1541512" cy="530482"/>
            <a:chOff x="0" y="0"/>
            <a:chExt cx="2055349" cy="70730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8F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8691354" y="6315526"/>
            <a:ext cx="1541512" cy="530482"/>
            <a:chOff x="0" y="0"/>
            <a:chExt cx="2055349" cy="70730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9B348E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20375514" y="6315526"/>
            <a:ext cx="1541512" cy="530482"/>
            <a:chOff x="0" y="0"/>
            <a:chExt cx="2055349" cy="70730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2C57D2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8678526" y="6972392"/>
            <a:ext cx="1541512" cy="530482"/>
            <a:chOff x="0" y="0"/>
            <a:chExt cx="2055349" cy="70730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ACD3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20375514" y="6969382"/>
            <a:ext cx="1541512" cy="530482"/>
            <a:chOff x="0" y="0"/>
            <a:chExt cx="2055349" cy="707309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9864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678526" y="7629258"/>
            <a:ext cx="1541512" cy="530482"/>
            <a:chOff x="0" y="0"/>
            <a:chExt cx="2055349" cy="707309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8CD0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0990526" y="9008184"/>
            <a:ext cx="7199962" cy="1225930"/>
            <a:chOff x="0" y="0"/>
            <a:chExt cx="9599949" cy="1634573"/>
          </a:xfrm>
        </p:grpSpPr>
        <p:sp>
          <p:nvSpPr>
            <p:cNvPr id="42" name="Freeform 42" descr="Texto  Descripción generada automáticamente"/>
            <p:cNvSpPr/>
            <p:nvPr/>
          </p:nvSpPr>
          <p:spPr>
            <a:xfrm>
              <a:off x="0" y="0"/>
              <a:ext cx="9599930" cy="1634617"/>
            </a:xfrm>
            <a:custGeom>
              <a:avLst/>
              <a:gdLst/>
              <a:ahLst/>
              <a:cxnLst/>
              <a:rect l="l" t="t" r="r" b="b"/>
              <a:pathLst>
                <a:path w="9599930" h="1634617">
                  <a:moveTo>
                    <a:pt x="0" y="0"/>
                  </a:moveTo>
                  <a:lnTo>
                    <a:pt x="9599930" y="0"/>
                  </a:lnTo>
                  <a:lnTo>
                    <a:pt x="9599930" y="1634617"/>
                  </a:lnTo>
                  <a:lnTo>
                    <a:pt x="0" y="1634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4" r="-154" b="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-3810" y="9732646"/>
            <a:ext cx="967740" cy="549274"/>
            <a:chOff x="0" y="0"/>
            <a:chExt cx="1290320" cy="732365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290320" cy="732365"/>
            </a:xfrm>
            <a:custGeom>
              <a:avLst/>
              <a:gdLst/>
              <a:ahLst/>
              <a:cxnLst/>
              <a:rect l="l" t="t" r="r" b="b"/>
              <a:pathLst>
                <a:path w="1290320" h="732365">
                  <a:moveTo>
                    <a:pt x="0" y="0"/>
                  </a:moveTo>
                  <a:lnTo>
                    <a:pt x="1290320" y="0"/>
                  </a:lnTo>
                  <a:lnTo>
                    <a:pt x="1290320" y="732365"/>
                  </a:lnTo>
                  <a:lnTo>
                    <a:pt x="0" y="7323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9525"/>
              <a:ext cx="1290320" cy="7418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898989"/>
                  </a:solidFill>
                  <a:latin typeface="Arimo"/>
                  <a:ea typeface="Arimo"/>
                  <a:cs typeface="Arimo"/>
                  <a:sym typeface="Arimo"/>
                </a:rPr>
                <a:t>7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963930" y="2197484"/>
            <a:ext cx="5892031" cy="5892031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38888" r="-38888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48" name="Freeform 48"/>
          <p:cNvSpPr/>
          <p:nvPr/>
        </p:nvSpPr>
        <p:spPr>
          <a:xfrm>
            <a:off x="3545195" y="6153233"/>
            <a:ext cx="3310766" cy="3310766"/>
          </a:xfrm>
          <a:custGeom>
            <a:avLst/>
            <a:gdLst/>
            <a:ahLst/>
            <a:cxnLst/>
            <a:rect l="l" t="t" r="r" b="b"/>
            <a:pathLst>
              <a:path w="3310766" h="3310766">
                <a:moveTo>
                  <a:pt x="0" y="0"/>
                </a:moveTo>
                <a:lnTo>
                  <a:pt x="3310766" y="0"/>
                </a:lnTo>
                <a:lnTo>
                  <a:pt x="3310766" y="3310766"/>
                </a:lnTo>
                <a:lnTo>
                  <a:pt x="0" y="33107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9" name="TextBox 49"/>
          <p:cNvSpPr txBox="1"/>
          <p:nvPr/>
        </p:nvSpPr>
        <p:spPr>
          <a:xfrm>
            <a:off x="18691354" y="-21817"/>
            <a:ext cx="3460724" cy="101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Para pipeta: DSIK colores principales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8693280" y="4465501"/>
            <a:ext cx="3305026" cy="101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Colores adicionales DSIK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63930" y="838130"/>
            <a:ext cx="16919576" cy="662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16"/>
              </a:lnSpc>
            </a:pPr>
            <a:r>
              <a:rPr lang="en-US" sz="4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Banca de Desarrollo - Metro de Quito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7963959" y="1786110"/>
            <a:ext cx="9635066" cy="7384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s-MX" sz="27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Construcción de la primera línea de metro subterráneo de la ciudad, con 22 km de longitud y 15 estaciones. Su objetivo fue </a:t>
            </a:r>
            <a:r>
              <a:rPr lang="es-MX" sz="2799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mejorar la movilidad urbana y reducir la congestión y las emisiones</a:t>
            </a:r>
            <a:r>
              <a:rPr lang="es-MX" sz="27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conectando el norte y sur de Quito en menos de 40 minutos.</a:t>
            </a:r>
          </a:p>
          <a:p>
            <a:pPr algn="just">
              <a:lnSpc>
                <a:spcPts val="3359"/>
              </a:lnSpc>
            </a:pPr>
            <a:endParaRPr lang="es-MX" sz="2799" b="1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3359"/>
              </a:lnSpc>
            </a:pPr>
            <a:r>
              <a:rPr lang="es-MX" sz="2799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Tipo de mecanismo</a:t>
            </a:r>
          </a:p>
          <a:p>
            <a:pPr algn="just">
              <a:lnSpc>
                <a:spcPts val="3359"/>
              </a:lnSpc>
            </a:pPr>
            <a:r>
              <a:rPr lang="es-MX" sz="27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Banca de desarrollo multilateral (CAF, BEI y Banco Mundial).</a:t>
            </a:r>
          </a:p>
          <a:p>
            <a:pPr algn="just">
              <a:lnSpc>
                <a:spcPts val="3359"/>
              </a:lnSpc>
            </a:pPr>
            <a:endParaRPr lang="es-MX" sz="27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3359"/>
              </a:lnSpc>
            </a:pPr>
            <a:endParaRPr lang="es-MX" sz="27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3359"/>
              </a:lnSpc>
            </a:pPr>
            <a:r>
              <a:rPr lang="es-MX" sz="2799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Indicadores</a:t>
            </a:r>
            <a:r>
              <a:rPr lang="es-MX" sz="27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: </a:t>
            </a:r>
          </a:p>
          <a:p>
            <a:pPr marL="457200" indent="-4572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s-MX" sz="27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Número de usuarios diariamente</a:t>
            </a:r>
          </a:p>
          <a:p>
            <a:pPr marL="457200" indent="-4572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s-MX" sz="27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Reducción de emisiones</a:t>
            </a:r>
          </a:p>
          <a:p>
            <a:pPr marL="457200" indent="-4572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s-MX" sz="27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Reducción del tiempo de viaje</a:t>
            </a:r>
          </a:p>
          <a:p>
            <a:pPr marL="457200" indent="-4572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s-MX" sz="27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Generación de empleo e impacto social</a:t>
            </a:r>
          </a:p>
          <a:p>
            <a:pPr algn="just">
              <a:lnSpc>
                <a:spcPts val="3359"/>
              </a:lnSpc>
            </a:pPr>
            <a:endParaRPr lang="en-US" sz="27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3359"/>
              </a:lnSpc>
            </a:pPr>
            <a:endParaRPr lang="en-US" sz="27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301849">
            <a:off x="574124" y="-2520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3" name="AutoShape 3"/>
          <p:cNvSpPr/>
          <p:nvPr/>
        </p:nvSpPr>
        <p:spPr>
          <a:xfrm rot="5301849">
            <a:off x="17490980" y="-2520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4" name="AutoShape 4"/>
          <p:cNvSpPr/>
          <p:nvPr/>
        </p:nvSpPr>
        <p:spPr>
          <a:xfrm rot="5301849">
            <a:off x="577300" y="106128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5" name="AutoShape 5"/>
          <p:cNvSpPr/>
          <p:nvPr/>
        </p:nvSpPr>
        <p:spPr>
          <a:xfrm rot="5301849">
            <a:off x="17490980" y="106128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6" name="AutoShape 6"/>
          <p:cNvSpPr/>
          <p:nvPr/>
        </p:nvSpPr>
        <p:spPr>
          <a:xfrm rot="5301849">
            <a:off x="-327220" y="934806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7" name="AutoShape 7"/>
          <p:cNvSpPr/>
          <p:nvPr/>
        </p:nvSpPr>
        <p:spPr>
          <a:xfrm rot="5301849">
            <a:off x="-327220" y="513692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8" name="AutoShape 8"/>
          <p:cNvSpPr/>
          <p:nvPr/>
        </p:nvSpPr>
        <p:spPr>
          <a:xfrm rot="5301849">
            <a:off x="-327220" y="644526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9" name="AutoShape 9"/>
          <p:cNvSpPr/>
          <p:nvPr/>
        </p:nvSpPr>
        <p:spPr>
          <a:xfrm rot="5301849">
            <a:off x="18392780" y="934806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0" name="AutoShape 10"/>
          <p:cNvSpPr/>
          <p:nvPr/>
        </p:nvSpPr>
        <p:spPr>
          <a:xfrm rot="5301849">
            <a:off x="18392780" y="513692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1" name="AutoShape 11"/>
          <p:cNvSpPr/>
          <p:nvPr/>
        </p:nvSpPr>
        <p:spPr>
          <a:xfrm rot="5301849">
            <a:off x="18392780" y="646114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2" name="TextBox 12"/>
          <p:cNvSpPr txBox="1"/>
          <p:nvPr/>
        </p:nvSpPr>
        <p:spPr>
          <a:xfrm>
            <a:off x="18691354" y="-21817"/>
            <a:ext cx="3460724" cy="101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Para pipeta: DSIK colores principales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8678526" y="1165594"/>
            <a:ext cx="3238500" cy="530482"/>
            <a:chOff x="0" y="0"/>
            <a:chExt cx="4318000" cy="70730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Rojo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8691354" y="1788230"/>
            <a:ext cx="3238500" cy="530482"/>
            <a:chOff x="0" y="0"/>
            <a:chExt cx="4318000" cy="70730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Blanco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8691354" y="2410866"/>
            <a:ext cx="3238500" cy="530482"/>
            <a:chOff x="0" y="0"/>
            <a:chExt cx="4318000" cy="70730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Gris 1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8691354" y="3051454"/>
            <a:ext cx="3238500" cy="530482"/>
            <a:chOff x="0" y="0"/>
            <a:chExt cx="4318000" cy="70730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Gris 2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8691354" y="3683702"/>
            <a:ext cx="3238500" cy="530482"/>
            <a:chOff x="0" y="0"/>
            <a:chExt cx="4318000" cy="70730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Negro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8693280" y="4465501"/>
            <a:ext cx="3305026" cy="101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Colores adicionales DSIK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8678526" y="5658660"/>
            <a:ext cx="1541512" cy="530482"/>
            <a:chOff x="0" y="0"/>
            <a:chExt cx="2055349" cy="70730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C9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0375514" y="5658658"/>
            <a:ext cx="1541512" cy="530482"/>
            <a:chOff x="0" y="0"/>
            <a:chExt cx="2055349" cy="70730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8F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8691354" y="6315526"/>
            <a:ext cx="1541512" cy="530482"/>
            <a:chOff x="0" y="0"/>
            <a:chExt cx="2055349" cy="70730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9B348E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0375514" y="6315526"/>
            <a:ext cx="1541512" cy="530482"/>
            <a:chOff x="0" y="0"/>
            <a:chExt cx="2055349" cy="70730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2C57D2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8678526" y="6972392"/>
            <a:ext cx="1541512" cy="530482"/>
            <a:chOff x="0" y="0"/>
            <a:chExt cx="2055349" cy="707309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ACD3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20375514" y="6969382"/>
            <a:ext cx="1541512" cy="530482"/>
            <a:chOff x="0" y="0"/>
            <a:chExt cx="2055349" cy="707309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9864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8678526" y="7629258"/>
            <a:ext cx="1541512" cy="530482"/>
            <a:chOff x="0" y="0"/>
            <a:chExt cx="2055349" cy="70730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8CD0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0990526" y="9008184"/>
            <a:ext cx="7199962" cy="1225930"/>
            <a:chOff x="0" y="0"/>
            <a:chExt cx="9599949" cy="1634573"/>
          </a:xfrm>
        </p:grpSpPr>
        <p:sp>
          <p:nvSpPr>
            <p:cNvPr id="44" name="Freeform 44" descr="Texto  Descripción generada automáticamente"/>
            <p:cNvSpPr/>
            <p:nvPr/>
          </p:nvSpPr>
          <p:spPr>
            <a:xfrm>
              <a:off x="0" y="0"/>
              <a:ext cx="9599930" cy="1634617"/>
            </a:xfrm>
            <a:custGeom>
              <a:avLst/>
              <a:gdLst/>
              <a:ahLst/>
              <a:cxnLst/>
              <a:rect l="l" t="t" r="r" b="b"/>
              <a:pathLst>
                <a:path w="9599930" h="1634617">
                  <a:moveTo>
                    <a:pt x="0" y="0"/>
                  </a:moveTo>
                  <a:lnTo>
                    <a:pt x="9599930" y="0"/>
                  </a:lnTo>
                  <a:lnTo>
                    <a:pt x="9599930" y="1634617"/>
                  </a:lnTo>
                  <a:lnTo>
                    <a:pt x="0" y="1634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54" r="-154" b="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0" y="0"/>
            <a:ext cx="6118226" cy="10287000"/>
            <a:chOff x="0" y="0"/>
            <a:chExt cx="8157635" cy="137160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57591" cy="13716000"/>
            </a:xfrm>
            <a:custGeom>
              <a:avLst/>
              <a:gdLst/>
              <a:ahLst/>
              <a:cxnLst/>
              <a:rect l="l" t="t" r="r" b="b"/>
              <a:pathLst>
                <a:path w="8157591" h="13716000">
                  <a:moveTo>
                    <a:pt x="0" y="0"/>
                  </a:moveTo>
                  <a:lnTo>
                    <a:pt x="8157591" y="0"/>
                  </a:lnTo>
                  <a:lnTo>
                    <a:pt x="8157591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685800" y="644526"/>
            <a:ext cx="4752974" cy="8702674"/>
            <a:chOff x="0" y="0"/>
            <a:chExt cx="6337299" cy="1160356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6337299" cy="11603565"/>
            </a:xfrm>
            <a:custGeom>
              <a:avLst/>
              <a:gdLst/>
              <a:ahLst/>
              <a:cxnLst/>
              <a:rect l="l" t="t" r="r" b="b"/>
              <a:pathLst>
                <a:path w="6337299" h="11603565">
                  <a:moveTo>
                    <a:pt x="0" y="0"/>
                  </a:moveTo>
                  <a:lnTo>
                    <a:pt x="6337299" y="0"/>
                  </a:lnTo>
                  <a:lnTo>
                    <a:pt x="6337299" y="11603565"/>
                  </a:lnTo>
                  <a:lnTo>
                    <a:pt x="0" y="116035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57150"/>
              <a:ext cx="6337299" cy="1154641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7359"/>
                </a:lnSpc>
              </a:pPr>
              <a:r>
                <a:rPr lang="en-US" sz="2400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3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-3810" y="9732646"/>
            <a:ext cx="967740" cy="549274"/>
            <a:chOff x="0" y="0"/>
            <a:chExt cx="1290320" cy="73236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290320" cy="732365"/>
            </a:xfrm>
            <a:custGeom>
              <a:avLst/>
              <a:gdLst/>
              <a:ahLst/>
              <a:cxnLst/>
              <a:rect l="l" t="t" r="r" b="b"/>
              <a:pathLst>
                <a:path w="1290320" h="732365">
                  <a:moveTo>
                    <a:pt x="0" y="0"/>
                  </a:moveTo>
                  <a:lnTo>
                    <a:pt x="1290320" y="0"/>
                  </a:lnTo>
                  <a:lnTo>
                    <a:pt x="1290320" y="732365"/>
                  </a:lnTo>
                  <a:lnTo>
                    <a:pt x="0" y="7323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9525"/>
              <a:ext cx="1290320" cy="7418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9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6822770" y="644526"/>
            <a:ext cx="10779430" cy="8702674"/>
            <a:chOff x="0" y="0"/>
            <a:chExt cx="14372573" cy="1160356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4372574" cy="11603565"/>
            </a:xfrm>
            <a:custGeom>
              <a:avLst/>
              <a:gdLst/>
              <a:ahLst/>
              <a:cxnLst/>
              <a:rect l="l" t="t" r="r" b="b"/>
              <a:pathLst>
                <a:path w="14372574" h="11603565">
                  <a:moveTo>
                    <a:pt x="0" y="0"/>
                  </a:moveTo>
                  <a:lnTo>
                    <a:pt x="14372574" y="0"/>
                  </a:lnTo>
                  <a:lnTo>
                    <a:pt x="14372574" y="11603565"/>
                  </a:lnTo>
                  <a:lnTo>
                    <a:pt x="0" y="116035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28575"/>
              <a:ext cx="14372573" cy="116321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8640"/>
                </a:lnSpc>
              </a:pPr>
              <a:r>
                <a:rPr lang="en-US" sz="7200">
                  <a:solidFill>
                    <a:srgbClr val="666666"/>
                  </a:solidFill>
                  <a:latin typeface="Arimo"/>
                  <a:ea typeface="Arimo"/>
                  <a:cs typeface="Arimo"/>
                  <a:sym typeface="Arimo"/>
                </a:rPr>
                <a:t>Sostenibilidad Urbana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67269" y="1028700"/>
            <a:ext cx="5892031" cy="589203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4906" r="-24906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05840" y="1009650"/>
            <a:ext cx="8138160" cy="135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4400" b="1">
                <a:solidFill>
                  <a:srgbClr val="1B1B1B"/>
                </a:solidFill>
                <a:latin typeface="Arimo Bold"/>
                <a:ea typeface="Arimo Bold"/>
                <a:cs typeface="Arimo Bold"/>
                <a:sym typeface="Arimo Bold"/>
              </a:rPr>
              <a:t>¿Qué es el desarrollo urbano sostenible?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585846"/>
            <a:ext cx="7284720" cy="2557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5"/>
              </a:lnSpc>
            </a:pPr>
            <a:r>
              <a:rPr lang="en-US" sz="2599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La sostenibilidad urbana es “el proceso de desarrollar un entorno construido que </a:t>
            </a:r>
            <a:r>
              <a:rPr lang="en-US" sz="2599" b="1">
                <a:solidFill>
                  <a:srgbClr val="343434"/>
                </a:solidFill>
                <a:latin typeface="Arimo Bold"/>
                <a:ea typeface="Arimo Bold"/>
                <a:cs typeface="Arimo Bold"/>
                <a:sym typeface="Arimo Bold"/>
              </a:rPr>
              <a:t>satisfaga las necesidades de las personas evitando al mismo tiempo impactos sociales o ambientales</a:t>
            </a:r>
            <a:r>
              <a:rPr lang="en-US" sz="2599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inaceptables”.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05840" y="6761518"/>
            <a:ext cx="9218203" cy="2557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6" lvl="1" indent="-280668" algn="just">
              <a:lnSpc>
                <a:spcPts val="4055"/>
              </a:lnSpc>
              <a:buFont typeface="Arial"/>
              <a:buChar char="•"/>
            </a:pPr>
            <a:r>
              <a:rPr lang="en-US" sz="2599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Minimizar el consumo de espacio y recursos naturales</a:t>
            </a:r>
          </a:p>
          <a:p>
            <a:pPr marL="561336" lvl="1" indent="-280668" algn="just">
              <a:lnSpc>
                <a:spcPts val="4055"/>
              </a:lnSpc>
              <a:buFont typeface="Arial"/>
              <a:buChar char="•"/>
            </a:pPr>
            <a:r>
              <a:rPr lang="en-US" sz="2599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Racionalizar y gestionar eficientemente los flujos urbanos</a:t>
            </a:r>
          </a:p>
          <a:p>
            <a:pPr marL="561336" lvl="1" indent="-280668" algn="just">
              <a:lnSpc>
                <a:spcPts val="4055"/>
              </a:lnSpc>
              <a:buFont typeface="Arial"/>
              <a:buChar char="•"/>
            </a:pPr>
            <a:r>
              <a:rPr lang="en-US" sz="2599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Proteger la salud de la población urbana </a:t>
            </a:r>
          </a:p>
          <a:p>
            <a:pPr marL="561336" lvl="1" indent="-280668" algn="just">
              <a:lnSpc>
                <a:spcPts val="4055"/>
              </a:lnSpc>
              <a:buFont typeface="Arial"/>
              <a:buChar char="•"/>
            </a:pPr>
            <a:r>
              <a:rPr lang="en-US" sz="2599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Garantizar la igualdad de acceso a los recursos y servicios</a:t>
            </a:r>
          </a:p>
          <a:p>
            <a:pPr marL="561336" lvl="1" indent="-280668" algn="just">
              <a:lnSpc>
                <a:spcPts val="4055"/>
              </a:lnSpc>
              <a:buFont typeface="Arial"/>
              <a:buChar char="•"/>
            </a:pPr>
            <a:r>
              <a:rPr lang="en-US" sz="2599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Mantener la diversidad cultural y social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960818" y="3974716"/>
            <a:ext cx="4118017" cy="411801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4931" r="-24931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990526" y="9008184"/>
            <a:ext cx="7199962" cy="1225930"/>
            <a:chOff x="0" y="0"/>
            <a:chExt cx="9599949" cy="1634573"/>
          </a:xfrm>
        </p:grpSpPr>
        <p:sp>
          <p:nvSpPr>
            <p:cNvPr id="10" name="Freeform 10" descr="Texto  Descripción generada automáticamente"/>
            <p:cNvSpPr/>
            <p:nvPr/>
          </p:nvSpPr>
          <p:spPr>
            <a:xfrm>
              <a:off x="0" y="0"/>
              <a:ext cx="9599930" cy="1634617"/>
            </a:xfrm>
            <a:custGeom>
              <a:avLst/>
              <a:gdLst/>
              <a:ahLst/>
              <a:cxnLst/>
              <a:rect l="l" t="t" r="r" b="b"/>
              <a:pathLst>
                <a:path w="9599930" h="1634617">
                  <a:moveTo>
                    <a:pt x="0" y="0"/>
                  </a:moveTo>
                  <a:lnTo>
                    <a:pt x="9599930" y="0"/>
                  </a:lnTo>
                  <a:lnTo>
                    <a:pt x="9599930" y="1634617"/>
                  </a:lnTo>
                  <a:lnTo>
                    <a:pt x="0" y="1634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54" r="-154" b="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5636219"/>
            <a:ext cx="8138160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4400" b="1">
                <a:solidFill>
                  <a:srgbClr val="1B1B1B"/>
                </a:solidFill>
                <a:latin typeface="Arimo Bold"/>
                <a:ea typeface="Arimo Bold"/>
                <a:cs typeface="Arimo Bold"/>
                <a:sym typeface="Arimo Bold"/>
              </a:rPr>
              <a:t>¿Qué busca?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301849">
            <a:off x="574124" y="-2520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3" name="AutoShape 3"/>
          <p:cNvSpPr/>
          <p:nvPr/>
        </p:nvSpPr>
        <p:spPr>
          <a:xfrm rot="5301849">
            <a:off x="17490980" y="-2520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4" name="AutoShape 4"/>
          <p:cNvSpPr/>
          <p:nvPr/>
        </p:nvSpPr>
        <p:spPr>
          <a:xfrm rot="5301849">
            <a:off x="577300" y="106128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5" name="AutoShape 5"/>
          <p:cNvSpPr/>
          <p:nvPr/>
        </p:nvSpPr>
        <p:spPr>
          <a:xfrm rot="5301849">
            <a:off x="17490980" y="106128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6" name="AutoShape 6"/>
          <p:cNvSpPr/>
          <p:nvPr/>
        </p:nvSpPr>
        <p:spPr>
          <a:xfrm rot="5301849">
            <a:off x="-327220" y="934806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7" name="AutoShape 7"/>
          <p:cNvSpPr/>
          <p:nvPr/>
        </p:nvSpPr>
        <p:spPr>
          <a:xfrm rot="5301849">
            <a:off x="-327220" y="513692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8" name="AutoShape 8"/>
          <p:cNvSpPr/>
          <p:nvPr/>
        </p:nvSpPr>
        <p:spPr>
          <a:xfrm rot="5301849">
            <a:off x="-327220" y="644526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9" name="AutoShape 9"/>
          <p:cNvSpPr/>
          <p:nvPr/>
        </p:nvSpPr>
        <p:spPr>
          <a:xfrm rot="5301849">
            <a:off x="18392780" y="934806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0" name="AutoShape 10"/>
          <p:cNvSpPr/>
          <p:nvPr/>
        </p:nvSpPr>
        <p:spPr>
          <a:xfrm rot="5301849">
            <a:off x="18392780" y="646114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1" name="TextBox 11"/>
          <p:cNvSpPr txBox="1"/>
          <p:nvPr/>
        </p:nvSpPr>
        <p:spPr>
          <a:xfrm>
            <a:off x="18691354" y="-21817"/>
            <a:ext cx="3460724" cy="101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Para pipeta: DSIK colores principales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8678526" y="1165594"/>
            <a:ext cx="3238500" cy="530482"/>
            <a:chOff x="0" y="0"/>
            <a:chExt cx="4318000" cy="7073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Rojo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0375514" y="5658658"/>
            <a:ext cx="1541512" cy="530482"/>
            <a:chOff x="0" y="0"/>
            <a:chExt cx="2055349" cy="70730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8F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0375514" y="6315526"/>
            <a:ext cx="1541512" cy="530482"/>
            <a:chOff x="0" y="0"/>
            <a:chExt cx="2055349" cy="70730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2C57D2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0375514" y="6969382"/>
            <a:ext cx="1541512" cy="530482"/>
            <a:chOff x="0" y="0"/>
            <a:chExt cx="2055349" cy="70730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9864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990526" y="9008184"/>
            <a:ext cx="7199962" cy="1225930"/>
            <a:chOff x="0" y="0"/>
            <a:chExt cx="9599949" cy="1634573"/>
          </a:xfrm>
        </p:grpSpPr>
        <p:sp>
          <p:nvSpPr>
            <p:cNvPr id="22" name="Freeform 22" descr="Texto  Descripción generada automáticamente"/>
            <p:cNvSpPr/>
            <p:nvPr/>
          </p:nvSpPr>
          <p:spPr>
            <a:xfrm>
              <a:off x="0" y="0"/>
              <a:ext cx="9599930" cy="1634617"/>
            </a:xfrm>
            <a:custGeom>
              <a:avLst/>
              <a:gdLst/>
              <a:ahLst/>
              <a:cxnLst/>
              <a:rect l="l" t="t" r="r" b="b"/>
              <a:pathLst>
                <a:path w="9599930" h="1634617">
                  <a:moveTo>
                    <a:pt x="0" y="0"/>
                  </a:moveTo>
                  <a:lnTo>
                    <a:pt x="9599930" y="0"/>
                  </a:lnTo>
                  <a:lnTo>
                    <a:pt x="9599930" y="1634617"/>
                  </a:lnTo>
                  <a:lnTo>
                    <a:pt x="0" y="1634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4" r="-154" b="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0" y="-22224"/>
            <a:ext cx="9144000" cy="10309224"/>
            <a:chOff x="0" y="0"/>
            <a:chExt cx="12192000" cy="1374563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192000" cy="13745590"/>
            </a:xfrm>
            <a:custGeom>
              <a:avLst/>
              <a:gdLst/>
              <a:ahLst/>
              <a:cxnLst/>
              <a:rect l="l" t="t" r="r" b="b"/>
              <a:pathLst>
                <a:path w="12192000" h="13745590">
                  <a:moveTo>
                    <a:pt x="0" y="0"/>
                  </a:moveTo>
                  <a:lnTo>
                    <a:pt x="12192000" y="0"/>
                  </a:lnTo>
                  <a:lnTo>
                    <a:pt x="12192000" y="13745590"/>
                  </a:lnTo>
                  <a:lnTo>
                    <a:pt x="0" y="1374559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91234" y="2668309"/>
            <a:ext cx="8308340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9" lvl="1" indent="-280669" algn="just">
              <a:lnSpc>
                <a:spcPts val="3119"/>
              </a:lnSpc>
              <a:buFont typeface="Arial"/>
              <a:buChar char="•"/>
            </a:pPr>
            <a:r>
              <a:rPr lang="en-US" sz="2599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Resiliencia</a:t>
            </a:r>
            <a:r>
              <a:rPr lang="en-US" sz="25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ante </a:t>
            </a:r>
            <a:r>
              <a:rPr lang="en-US" sz="2599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el</a:t>
            </a:r>
            <a:r>
              <a:rPr lang="en-US" sz="25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99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cambio</a:t>
            </a:r>
            <a:r>
              <a:rPr lang="en-US" sz="25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99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climático</a:t>
            </a:r>
            <a:endParaRPr lang="en-US" sz="2599" b="1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561339" lvl="1" indent="-280669" algn="just">
              <a:lnSpc>
                <a:spcPts val="3119"/>
              </a:lnSpc>
              <a:buFont typeface="Arial"/>
              <a:buChar char="•"/>
            </a:pPr>
            <a:r>
              <a:rPr lang="en-US" sz="2599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Manejo</a:t>
            </a:r>
            <a:r>
              <a:rPr lang="en-US" sz="25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99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correcto</a:t>
            </a:r>
            <a:r>
              <a:rPr lang="en-US" sz="25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de </a:t>
            </a:r>
            <a:r>
              <a:rPr lang="en-US" sz="2599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recursos</a:t>
            </a:r>
            <a:endParaRPr lang="en-US" sz="2599" b="1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561339" lvl="1" indent="-280669" algn="just">
              <a:lnSpc>
                <a:spcPts val="3119"/>
              </a:lnSpc>
              <a:buFont typeface="Arial"/>
              <a:buChar char="•"/>
            </a:pPr>
            <a:r>
              <a:rPr lang="en-US" sz="25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Mayor </a:t>
            </a:r>
            <a:r>
              <a:rPr lang="en-US" sz="2599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calidad</a:t>
            </a:r>
            <a:r>
              <a:rPr lang="en-US" sz="25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de </a:t>
            </a:r>
            <a:r>
              <a:rPr lang="en-US" sz="2599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salud</a:t>
            </a:r>
            <a:endParaRPr lang="en-US" sz="2599" b="1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87386" y="644526"/>
            <a:ext cx="7912188" cy="662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16"/>
              </a:lnSpc>
            </a:pPr>
            <a:r>
              <a:rPr lang="en-US" sz="44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Beneficios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-3810" y="9732646"/>
            <a:ext cx="967740" cy="549274"/>
            <a:chOff x="0" y="0"/>
            <a:chExt cx="1290320" cy="73236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290320" cy="732365"/>
            </a:xfrm>
            <a:custGeom>
              <a:avLst/>
              <a:gdLst/>
              <a:ahLst/>
              <a:cxnLst/>
              <a:rect l="l" t="t" r="r" b="b"/>
              <a:pathLst>
                <a:path w="1290320" h="732365">
                  <a:moveTo>
                    <a:pt x="0" y="0"/>
                  </a:moveTo>
                  <a:lnTo>
                    <a:pt x="1290320" y="0"/>
                  </a:lnTo>
                  <a:lnTo>
                    <a:pt x="1290320" y="732365"/>
                  </a:lnTo>
                  <a:lnTo>
                    <a:pt x="0" y="7323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1290320" cy="7418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10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9683750" y="644526"/>
            <a:ext cx="7918450" cy="662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16"/>
              </a:lnSpc>
            </a:pPr>
            <a:r>
              <a:rPr lang="en-US" sz="4400" b="1">
                <a:solidFill>
                  <a:srgbClr val="FF0000"/>
                </a:solidFill>
                <a:latin typeface="Arimo Bold"/>
                <a:ea typeface="Arimo Bold"/>
                <a:cs typeface="Arimo Bold"/>
                <a:sym typeface="Arimo Bold"/>
              </a:rPr>
              <a:t>Perspectiva ASG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9648825" y="2288693"/>
            <a:ext cx="7575550" cy="5483633"/>
            <a:chOff x="0" y="0"/>
            <a:chExt cx="10100733" cy="7311511"/>
          </a:xfrm>
        </p:grpSpPr>
        <p:sp>
          <p:nvSpPr>
            <p:cNvPr id="32" name="TextBox 32"/>
            <p:cNvSpPr txBox="1"/>
            <p:nvPr/>
          </p:nvSpPr>
          <p:spPr>
            <a:xfrm>
              <a:off x="3640" y="-19050"/>
              <a:ext cx="10097093" cy="2254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r>
                <a:rPr lang="en-US" sz="2799" b="1">
                  <a:solidFill>
                    <a:srgbClr val="FF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Ambiental: </a:t>
              </a:r>
              <a:r>
                <a:rPr lang="en-US" sz="2799">
                  <a:solidFill>
                    <a:srgbClr val="FF0000"/>
                  </a:solidFill>
                  <a:latin typeface="Arimo"/>
                  <a:ea typeface="Arimo"/>
                  <a:cs typeface="Arimo"/>
                  <a:sym typeface="Arimo"/>
                </a:rPr>
                <a:t>Diseño de ciudades que se adaptan al cambio climático, estrategias bajas en carbono, eficiencia energética, transporte limpio, gestión de residuos y agua.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3640" y="2798505"/>
              <a:ext cx="10097093" cy="1695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r>
                <a:rPr lang="en-US" sz="2799" b="1">
                  <a:solidFill>
                    <a:srgbClr val="FF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Social: </a:t>
              </a:r>
              <a:r>
                <a:rPr lang="en-US" sz="2799">
                  <a:solidFill>
                    <a:srgbClr val="FF0000"/>
                  </a:solidFill>
                  <a:latin typeface="Arimo"/>
                  <a:ea typeface="Arimo"/>
                  <a:cs typeface="Arimo"/>
                  <a:sym typeface="Arimo"/>
                </a:rPr>
                <a:t>Inclusión, equidad, salud, educación, acceso justo a servicios, participación ciudadana.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5057261"/>
              <a:ext cx="10100733" cy="2254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r>
                <a:rPr lang="en-US" sz="2799" b="1">
                  <a:solidFill>
                    <a:srgbClr val="FF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Gobernanza:  </a:t>
              </a:r>
              <a:r>
                <a:rPr lang="en-US" sz="2799">
                  <a:solidFill>
                    <a:srgbClr val="FF0000"/>
                  </a:solidFill>
                  <a:latin typeface="Arimo"/>
                  <a:ea typeface="Arimo"/>
                  <a:cs typeface="Arimo"/>
                  <a:sym typeface="Arimo"/>
                </a:rPr>
                <a:t>Políticas urbanas transparentes, implementación de normativas o regulaciones, planeación y gestión de proyectos urbanos, participación de diferentes sectores. 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301849">
            <a:off x="574124" y="-2520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3" name="AutoShape 3"/>
          <p:cNvSpPr/>
          <p:nvPr/>
        </p:nvSpPr>
        <p:spPr>
          <a:xfrm rot="5301849">
            <a:off x="17490980" y="-2520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4" name="AutoShape 4"/>
          <p:cNvSpPr/>
          <p:nvPr/>
        </p:nvSpPr>
        <p:spPr>
          <a:xfrm rot="5301849">
            <a:off x="577300" y="106128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5" name="AutoShape 5"/>
          <p:cNvSpPr/>
          <p:nvPr/>
        </p:nvSpPr>
        <p:spPr>
          <a:xfrm rot="5301849">
            <a:off x="17490980" y="106128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6" name="AutoShape 6"/>
          <p:cNvSpPr/>
          <p:nvPr/>
        </p:nvSpPr>
        <p:spPr>
          <a:xfrm rot="5301849">
            <a:off x="-327220" y="934806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7" name="AutoShape 7"/>
          <p:cNvSpPr/>
          <p:nvPr/>
        </p:nvSpPr>
        <p:spPr>
          <a:xfrm rot="5301849">
            <a:off x="-327220" y="513692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8" name="AutoShape 8"/>
          <p:cNvSpPr/>
          <p:nvPr/>
        </p:nvSpPr>
        <p:spPr>
          <a:xfrm rot="5301849">
            <a:off x="-327220" y="644526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9" name="AutoShape 9"/>
          <p:cNvSpPr/>
          <p:nvPr/>
        </p:nvSpPr>
        <p:spPr>
          <a:xfrm rot="5301849">
            <a:off x="18392780" y="934806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0" name="AutoShape 10"/>
          <p:cNvSpPr/>
          <p:nvPr/>
        </p:nvSpPr>
        <p:spPr>
          <a:xfrm rot="5301849">
            <a:off x="18392780" y="513692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1" name="AutoShape 11"/>
          <p:cNvSpPr/>
          <p:nvPr/>
        </p:nvSpPr>
        <p:spPr>
          <a:xfrm rot="5301849">
            <a:off x="18392780" y="646114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2" name="TextBox 12"/>
          <p:cNvSpPr txBox="1"/>
          <p:nvPr/>
        </p:nvSpPr>
        <p:spPr>
          <a:xfrm>
            <a:off x="18691354" y="-21817"/>
            <a:ext cx="3460724" cy="101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Para pipeta: DSIK colores principales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8678526" y="1165594"/>
            <a:ext cx="3238500" cy="530482"/>
            <a:chOff x="0" y="0"/>
            <a:chExt cx="4318000" cy="70730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Rojo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8691354" y="1788230"/>
            <a:ext cx="3238500" cy="530482"/>
            <a:chOff x="0" y="0"/>
            <a:chExt cx="4318000" cy="70730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Blanco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8691354" y="2410866"/>
            <a:ext cx="3238500" cy="530482"/>
            <a:chOff x="0" y="0"/>
            <a:chExt cx="4318000" cy="70730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Gris 1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8691354" y="3051454"/>
            <a:ext cx="3238500" cy="530482"/>
            <a:chOff x="0" y="0"/>
            <a:chExt cx="4318000" cy="70730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Gris 2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8691354" y="3683702"/>
            <a:ext cx="3238500" cy="530482"/>
            <a:chOff x="0" y="0"/>
            <a:chExt cx="4318000" cy="70730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Negro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8693280" y="4465501"/>
            <a:ext cx="3305026" cy="101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Colores adicionales DSIK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8678526" y="5658660"/>
            <a:ext cx="1541512" cy="530482"/>
            <a:chOff x="0" y="0"/>
            <a:chExt cx="2055349" cy="70730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C9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0375514" y="5658658"/>
            <a:ext cx="1541512" cy="530482"/>
            <a:chOff x="0" y="0"/>
            <a:chExt cx="2055349" cy="70730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8F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8691354" y="6315526"/>
            <a:ext cx="1541512" cy="530482"/>
            <a:chOff x="0" y="0"/>
            <a:chExt cx="2055349" cy="70730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9B348E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0375514" y="6315526"/>
            <a:ext cx="1541512" cy="530482"/>
            <a:chOff x="0" y="0"/>
            <a:chExt cx="2055349" cy="70730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2C57D2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8678526" y="6972392"/>
            <a:ext cx="1541512" cy="530482"/>
            <a:chOff x="0" y="0"/>
            <a:chExt cx="2055349" cy="707309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ACD3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20375514" y="6969382"/>
            <a:ext cx="1541512" cy="530482"/>
            <a:chOff x="0" y="0"/>
            <a:chExt cx="2055349" cy="707309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9864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8678526" y="7629258"/>
            <a:ext cx="1541512" cy="530482"/>
            <a:chOff x="0" y="0"/>
            <a:chExt cx="2055349" cy="70730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8CD0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0990526" y="9008184"/>
            <a:ext cx="7199962" cy="1225930"/>
            <a:chOff x="0" y="0"/>
            <a:chExt cx="9599949" cy="1634573"/>
          </a:xfrm>
        </p:grpSpPr>
        <p:sp>
          <p:nvSpPr>
            <p:cNvPr id="44" name="Freeform 44" descr="Texto  Descripción generada automáticamente"/>
            <p:cNvSpPr/>
            <p:nvPr/>
          </p:nvSpPr>
          <p:spPr>
            <a:xfrm>
              <a:off x="0" y="0"/>
              <a:ext cx="9599930" cy="1634617"/>
            </a:xfrm>
            <a:custGeom>
              <a:avLst/>
              <a:gdLst/>
              <a:ahLst/>
              <a:cxnLst/>
              <a:rect l="l" t="t" r="r" b="b"/>
              <a:pathLst>
                <a:path w="9599930" h="1634617">
                  <a:moveTo>
                    <a:pt x="0" y="0"/>
                  </a:moveTo>
                  <a:lnTo>
                    <a:pt x="9599930" y="0"/>
                  </a:lnTo>
                  <a:lnTo>
                    <a:pt x="9599930" y="1634617"/>
                  </a:lnTo>
                  <a:lnTo>
                    <a:pt x="0" y="1634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54" r="-154" b="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0" y="0"/>
            <a:ext cx="6118226" cy="10287000"/>
            <a:chOff x="0" y="0"/>
            <a:chExt cx="8157635" cy="137160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57591" cy="13716000"/>
            </a:xfrm>
            <a:custGeom>
              <a:avLst/>
              <a:gdLst/>
              <a:ahLst/>
              <a:cxnLst/>
              <a:rect l="l" t="t" r="r" b="b"/>
              <a:pathLst>
                <a:path w="8157591" h="13716000">
                  <a:moveTo>
                    <a:pt x="0" y="0"/>
                  </a:moveTo>
                  <a:lnTo>
                    <a:pt x="8157591" y="0"/>
                  </a:lnTo>
                  <a:lnTo>
                    <a:pt x="8157591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685800" y="644526"/>
            <a:ext cx="4752974" cy="8702674"/>
            <a:chOff x="0" y="0"/>
            <a:chExt cx="6337299" cy="1160356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6337299" cy="11603565"/>
            </a:xfrm>
            <a:custGeom>
              <a:avLst/>
              <a:gdLst/>
              <a:ahLst/>
              <a:cxnLst/>
              <a:rect l="l" t="t" r="r" b="b"/>
              <a:pathLst>
                <a:path w="6337299" h="11603565">
                  <a:moveTo>
                    <a:pt x="0" y="0"/>
                  </a:moveTo>
                  <a:lnTo>
                    <a:pt x="6337299" y="0"/>
                  </a:lnTo>
                  <a:lnTo>
                    <a:pt x="6337299" y="11603565"/>
                  </a:lnTo>
                  <a:lnTo>
                    <a:pt x="0" y="116035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57150"/>
              <a:ext cx="6337299" cy="1154641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7359"/>
                </a:lnSpc>
              </a:pPr>
              <a:r>
                <a:rPr lang="en-US" sz="2400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4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-3810" y="9732646"/>
            <a:ext cx="967740" cy="549274"/>
            <a:chOff x="0" y="0"/>
            <a:chExt cx="1290320" cy="73236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290320" cy="732365"/>
            </a:xfrm>
            <a:custGeom>
              <a:avLst/>
              <a:gdLst/>
              <a:ahLst/>
              <a:cxnLst/>
              <a:rect l="l" t="t" r="r" b="b"/>
              <a:pathLst>
                <a:path w="1290320" h="732365">
                  <a:moveTo>
                    <a:pt x="0" y="0"/>
                  </a:moveTo>
                  <a:lnTo>
                    <a:pt x="1290320" y="0"/>
                  </a:lnTo>
                  <a:lnTo>
                    <a:pt x="1290320" y="732365"/>
                  </a:lnTo>
                  <a:lnTo>
                    <a:pt x="0" y="7323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9525"/>
              <a:ext cx="1290320" cy="7418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12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6822770" y="644526"/>
            <a:ext cx="10779430" cy="8702674"/>
            <a:chOff x="0" y="0"/>
            <a:chExt cx="14372573" cy="1160356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4372574" cy="11603565"/>
            </a:xfrm>
            <a:custGeom>
              <a:avLst/>
              <a:gdLst/>
              <a:ahLst/>
              <a:cxnLst/>
              <a:rect l="l" t="t" r="r" b="b"/>
              <a:pathLst>
                <a:path w="14372574" h="11603565">
                  <a:moveTo>
                    <a:pt x="0" y="0"/>
                  </a:moveTo>
                  <a:lnTo>
                    <a:pt x="14372574" y="0"/>
                  </a:lnTo>
                  <a:lnTo>
                    <a:pt x="14372574" y="11603565"/>
                  </a:lnTo>
                  <a:lnTo>
                    <a:pt x="0" y="116035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28575"/>
              <a:ext cx="14372573" cy="116321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8640"/>
                </a:lnSpc>
              </a:pPr>
              <a:r>
                <a:rPr lang="en-US" sz="7200">
                  <a:solidFill>
                    <a:srgbClr val="666666"/>
                  </a:solidFill>
                  <a:latin typeface="Arimo"/>
                  <a:ea typeface="Arimo"/>
                  <a:cs typeface="Arimo"/>
                  <a:sym typeface="Arimo"/>
                </a:rPr>
                <a:t>Financiamientos alternativos y directos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301849">
            <a:off x="574124" y="-2520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3" name="AutoShape 3"/>
          <p:cNvSpPr/>
          <p:nvPr/>
        </p:nvSpPr>
        <p:spPr>
          <a:xfrm rot="5301849">
            <a:off x="17490980" y="-2520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4" name="AutoShape 4"/>
          <p:cNvSpPr/>
          <p:nvPr/>
        </p:nvSpPr>
        <p:spPr>
          <a:xfrm rot="5301849">
            <a:off x="577300" y="106128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5" name="AutoShape 5"/>
          <p:cNvSpPr/>
          <p:nvPr/>
        </p:nvSpPr>
        <p:spPr>
          <a:xfrm rot="5301849">
            <a:off x="17490980" y="106128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6" name="AutoShape 6"/>
          <p:cNvSpPr/>
          <p:nvPr/>
        </p:nvSpPr>
        <p:spPr>
          <a:xfrm rot="5301849">
            <a:off x="-327220" y="934806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7" name="AutoShape 7"/>
          <p:cNvSpPr/>
          <p:nvPr/>
        </p:nvSpPr>
        <p:spPr>
          <a:xfrm rot="5301849">
            <a:off x="18392780" y="934806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8" name="AutoShape 8"/>
          <p:cNvSpPr/>
          <p:nvPr/>
        </p:nvSpPr>
        <p:spPr>
          <a:xfrm rot="5301849">
            <a:off x="18392780" y="513692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9" name="AutoShape 9"/>
          <p:cNvSpPr/>
          <p:nvPr/>
        </p:nvSpPr>
        <p:spPr>
          <a:xfrm rot="5301849">
            <a:off x="18392780" y="646114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grpSp>
        <p:nvGrpSpPr>
          <p:cNvPr id="10" name="Group 10"/>
          <p:cNvGrpSpPr/>
          <p:nvPr/>
        </p:nvGrpSpPr>
        <p:grpSpPr>
          <a:xfrm>
            <a:off x="18678526" y="1165594"/>
            <a:ext cx="3238500" cy="530482"/>
            <a:chOff x="0" y="0"/>
            <a:chExt cx="4318000" cy="70730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Rojo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8691354" y="1788230"/>
            <a:ext cx="3238500" cy="530482"/>
            <a:chOff x="0" y="0"/>
            <a:chExt cx="4318000" cy="70730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Blanco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8691354" y="2410866"/>
            <a:ext cx="3238500" cy="530482"/>
            <a:chOff x="0" y="0"/>
            <a:chExt cx="4318000" cy="70730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Gris 1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8691354" y="3051454"/>
            <a:ext cx="3238500" cy="530482"/>
            <a:chOff x="0" y="0"/>
            <a:chExt cx="4318000" cy="70730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Gris 2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8691354" y="3683702"/>
            <a:ext cx="3238500" cy="530482"/>
            <a:chOff x="0" y="0"/>
            <a:chExt cx="4318000" cy="70730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Negro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8678526" y="5658660"/>
            <a:ext cx="1541512" cy="530482"/>
            <a:chOff x="0" y="0"/>
            <a:chExt cx="2055349" cy="70730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C9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0375514" y="5658658"/>
            <a:ext cx="1541512" cy="530482"/>
            <a:chOff x="0" y="0"/>
            <a:chExt cx="2055349" cy="70730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8F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8691354" y="6315526"/>
            <a:ext cx="1541512" cy="530482"/>
            <a:chOff x="0" y="0"/>
            <a:chExt cx="2055349" cy="70730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9B348E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0375514" y="6315526"/>
            <a:ext cx="1541512" cy="530482"/>
            <a:chOff x="0" y="0"/>
            <a:chExt cx="2055349" cy="70730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2C57D2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8678526" y="6972392"/>
            <a:ext cx="1541512" cy="530482"/>
            <a:chOff x="0" y="0"/>
            <a:chExt cx="2055349" cy="70730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ACD3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0375514" y="6969382"/>
            <a:ext cx="1541512" cy="530482"/>
            <a:chOff x="0" y="0"/>
            <a:chExt cx="2055349" cy="70730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9864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8678526" y="7629258"/>
            <a:ext cx="1541512" cy="530482"/>
            <a:chOff x="0" y="0"/>
            <a:chExt cx="2055349" cy="707309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8CD0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0990526" y="9008184"/>
            <a:ext cx="7199962" cy="1225930"/>
            <a:chOff x="0" y="0"/>
            <a:chExt cx="9599949" cy="1634573"/>
          </a:xfrm>
        </p:grpSpPr>
        <p:sp>
          <p:nvSpPr>
            <p:cNvPr id="40" name="Freeform 40" descr="Texto  Descripción generada automáticamente"/>
            <p:cNvSpPr/>
            <p:nvPr/>
          </p:nvSpPr>
          <p:spPr>
            <a:xfrm>
              <a:off x="0" y="0"/>
              <a:ext cx="9599930" cy="1634617"/>
            </a:xfrm>
            <a:custGeom>
              <a:avLst/>
              <a:gdLst/>
              <a:ahLst/>
              <a:cxnLst/>
              <a:rect l="l" t="t" r="r" b="b"/>
              <a:pathLst>
                <a:path w="9599930" h="1634617">
                  <a:moveTo>
                    <a:pt x="0" y="0"/>
                  </a:moveTo>
                  <a:lnTo>
                    <a:pt x="9599930" y="0"/>
                  </a:lnTo>
                  <a:lnTo>
                    <a:pt x="9599930" y="1634617"/>
                  </a:lnTo>
                  <a:lnTo>
                    <a:pt x="0" y="1634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4" r="-154" b="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-3810" y="9732646"/>
            <a:ext cx="967740" cy="549274"/>
            <a:chOff x="0" y="0"/>
            <a:chExt cx="1290320" cy="73236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290320" cy="732365"/>
            </a:xfrm>
            <a:custGeom>
              <a:avLst/>
              <a:gdLst/>
              <a:ahLst/>
              <a:cxnLst/>
              <a:rect l="l" t="t" r="r" b="b"/>
              <a:pathLst>
                <a:path w="1290320" h="732365">
                  <a:moveTo>
                    <a:pt x="0" y="0"/>
                  </a:moveTo>
                  <a:lnTo>
                    <a:pt x="1290320" y="0"/>
                  </a:lnTo>
                  <a:lnTo>
                    <a:pt x="1290320" y="732365"/>
                  </a:lnTo>
                  <a:lnTo>
                    <a:pt x="0" y="7323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9525"/>
              <a:ext cx="1290320" cy="7418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898989"/>
                  </a:solidFill>
                  <a:latin typeface="Arimo"/>
                  <a:ea typeface="Arimo"/>
                  <a:cs typeface="Arimo"/>
                  <a:sym typeface="Arimo"/>
                </a:rPr>
                <a:t>4</a:t>
              </a:r>
            </a:p>
          </p:txBody>
        </p:sp>
      </p:grpSp>
      <p:sp>
        <p:nvSpPr>
          <p:cNvPr id="44" name="Freeform 44"/>
          <p:cNvSpPr/>
          <p:nvPr/>
        </p:nvSpPr>
        <p:spPr>
          <a:xfrm>
            <a:off x="10950053" y="3199381"/>
            <a:ext cx="6648972" cy="4429877"/>
          </a:xfrm>
          <a:custGeom>
            <a:avLst/>
            <a:gdLst/>
            <a:ahLst/>
            <a:cxnLst/>
            <a:rect l="l" t="t" r="r" b="b"/>
            <a:pathLst>
              <a:path w="6648972" h="4429877">
                <a:moveTo>
                  <a:pt x="0" y="0"/>
                </a:moveTo>
                <a:lnTo>
                  <a:pt x="6648972" y="0"/>
                </a:lnTo>
                <a:lnTo>
                  <a:pt x="6648972" y="4429877"/>
                </a:lnTo>
                <a:lnTo>
                  <a:pt x="0" y="44298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5" name="TextBox 45"/>
          <p:cNvSpPr txBox="1"/>
          <p:nvPr/>
        </p:nvSpPr>
        <p:spPr>
          <a:xfrm>
            <a:off x="18691354" y="-21817"/>
            <a:ext cx="3460724" cy="101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Para pipeta: DSIK colores principales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8693280" y="4465501"/>
            <a:ext cx="3305026" cy="101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Colores adicionales DSIK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963930" y="1696076"/>
            <a:ext cx="16919576" cy="1290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16"/>
              </a:lnSpc>
            </a:pPr>
            <a:r>
              <a:rPr lang="en-US" sz="4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¿En qué consisten los mecanismos de financiamiento alternativos y directos?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963930" y="4284883"/>
            <a:ext cx="9099042" cy="295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Se refiere a los mecanismos que conectan las fuentes de capital directamente con los ejecutores de proyectos, eliminando o reduciendo significativamente la participación de las instituciones financieras tradicionales (como bancos comerciales) en el flujo de fondos.</a:t>
            </a:r>
          </a:p>
          <a:p>
            <a:pPr algn="just">
              <a:lnSpc>
                <a:spcPts val="3359"/>
              </a:lnSpc>
            </a:pPr>
            <a:endParaRPr lang="en-US" sz="2799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3359"/>
              </a:lnSpc>
            </a:pPr>
            <a:endParaRPr lang="en-US" sz="2799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90526" y="9008184"/>
            <a:ext cx="7199962" cy="1225930"/>
            <a:chOff x="0" y="0"/>
            <a:chExt cx="9599949" cy="1634573"/>
          </a:xfrm>
        </p:grpSpPr>
        <p:sp>
          <p:nvSpPr>
            <p:cNvPr id="3" name="Freeform 3" descr="Texto  Descripción generada automáticamente"/>
            <p:cNvSpPr/>
            <p:nvPr/>
          </p:nvSpPr>
          <p:spPr>
            <a:xfrm>
              <a:off x="0" y="0"/>
              <a:ext cx="9599930" cy="1634617"/>
            </a:xfrm>
            <a:custGeom>
              <a:avLst/>
              <a:gdLst/>
              <a:ahLst/>
              <a:cxnLst/>
              <a:rect l="l" t="t" r="r" b="b"/>
              <a:pathLst>
                <a:path w="9599930" h="1634617">
                  <a:moveTo>
                    <a:pt x="0" y="0"/>
                  </a:moveTo>
                  <a:lnTo>
                    <a:pt x="9599930" y="0"/>
                  </a:lnTo>
                  <a:lnTo>
                    <a:pt x="9599930" y="1634617"/>
                  </a:lnTo>
                  <a:lnTo>
                    <a:pt x="0" y="1634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4" r="-154" b="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28700" y="3840882"/>
            <a:ext cx="6894895" cy="4888900"/>
            <a:chOff x="0" y="0"/>
            <a:chExt cx="1252382" cy="8880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52382" cy="888015"/>
            </a:xfrm>
            <a:custGeom>
              <a:avLst/>
              <a:gdLst/>
              <a:ahLst/>
              <a:cxnLst/>
              <a:rect l="l" t="t" r="r" b="b"/>
              <a:pathLst>
                <a:path w="1252382" h="888015">
                  <a:moveTo>
                    <a:pt x="0" y="0"/>
                  </a:moveTo>
                  <a:lnTo>
                    <a:pt x="1252382" y="0"/>
                  </a:lnTo>
                  <a:lnTo>
                    <a:pt x="1252382" y="888015"/>
                  </a:lnTo>
                  <a:lnTo>
                    <a:pt x="0" y="888015"/>
                  </a:lnTo>
                  <a:close/>
                </a:path>
              </a:pathLst>
            </a:custGeom>
            <a:blipFill>
              <a:blip r:embed="rId4"/>
              <a:stretch>
                <a:fillRect l="-3212" r="-321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343104" y="715734"/>
            <a:ext cx="1119842" cy="1119842"/>
            <a:chOff x="0" y="0"/>
            <a:chExt cx="358571" cy="3585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8571" cy="358571"/>
            </a:xfrm>
            <a:custGeom>
              <a:avLst/>
              <a:gdLst/>
              <a:ahLst/>
              <a:cxnLst/>
              <a:rect l="l" t="t" r="r" b="b"/>
              <a:pathLst>
                <a:path w="358571" h="358571">
                  <a:moveTo>
                    <a:pt x="0" y="0"/>
                  </a:moveTo>
                  <a:lnTo>
                    <a:pt x="358571" y="0"/>
                  </a:lnTo>
                  <a:lnTo>
                    <a:pt x="358571" y="358571"/>
                  </a:lnTo>
                  <a:lnTo>
                    <a:pt x="0" y="35857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358571" cy="3680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343104" y="2807754"/>
            <a:ext cx="1119842" cy="1119842"/>
            <a:chOff x="0" y="0"/>
            <a:chExt cx="358571" cy="3585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8571" cy="358571"/>
            </a:xfrm>
            <a:custGeom>
              <a:avLst/>
              <a:gdLst/>
              <a:ahLst/>
              <a:cxnLst/>
              <a:rect l="l" t="t" r="r" b="b"/>
              <a:pathLst>
                <a:path w="358571" h="358571">
                  <a:moveTo>
                    <a:pt x="0" y="0"/>
                  </a:moveTo>
                  <a:lnTo>
                    <a:pt x="358571" y="0"/>
                  </a:lnTo>
                  <a:lnTo>
                    <a:pt x="358571" y="358571"/>
                  </a:lnTo>
                  <a:lnTo>
                    <a:pt x="0" y="35857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358571" cy="3680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343104" y="5011008"/>
            <a:ext cx="1119842" cy="1119842"/>
            <a:chOff x="0" y="0"/>
            <a:chExt cx="358571" cy="35857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8571" cy="358571"/>
            </a:xfrm>
            <a:custGeom>
              <a:avLst/>
              <a:gdLst/>
              <a:ahLst/>
              <a:cxnLst/>
              <a:rect l="l" t="t" r="r" b="b"/>
              <a:pathLst>
                <a:path w="358571" h="358571">
                  <a:moveTo>
                    <a:pt x="0" y="0"/>
                  </a:moveTo>
                  <a:lnTo>
                    <a:pt x="358571" y="0"/>
                  </a:lnTo>
                  <a:lnTo>
                    <a:pt x="358571" y="358571"/>
                  </a:lnTo>
                  <a:lnTo>
                    <a:pt x="0" y="35857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358571" cy="3680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343104" y="7266945"/>
            <a:ext cx="1119842" cy="1119842"/>
            <a:chOff x="0" y="0"/>
            <a:chExt cx="358571" cy="35857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58571" cy="358571"/>
            </a:xfrm>
            <a:custGeom>
              <a:avLst/>
              <a:gdLst/>
              <a:ahLst/>
              <a:cxnLst/>
              <a:rect l="l" t="t" r="r" b="b"/>
              <a:pathLst>
                <a:path w="358571" h="358571">
                  <a:moveTo>
                    <a:pt x="0" y="0"/>
                  </a:moveTo>
                  <a:lnTo>
                    <a:pt x="358571" y="0"/>
                  </a:lnTo>
                  <a:lnTo>
                    <a:pt x="358571" y="358571"/>
                  </a:lnTo>
                  <a:lnTo>
                    <a:pt x="0" y="35857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358571" cy="3680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9402270" y="7447310"/>
            <a:ext cx="1027129" cy="759113"/>
          </a:xfrm>
          <a:custGeom>
            <a:avLst/>
            <a:gdLst/>
            <a:ahLst/>
            <a:cxnLst/>
            <a:rect l="l" t="t" r="r" b="b"/>
            <a:pathLst>
              <a:path w="1027129" h="759113">
                <a:moveTo>
                  <a:pt x="0" y="0"/>
                </a:moveTo>
                <a:lnTo>
                  <a:pt x="1027129" y="0"/>
                </a:lnTo>
                <a:lnTo>
                  <a:pt x="1027129" y="759113"/>
                </a:lnTo>
                <a:lnTo>
                  <a:pt x="0" y="7591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9" name="Freeform 19"/>
          <p:cNvSpPr/>
          <p:nvPr/>
        </p:nvSpPr>
        <p:spPr>
          <a:xfrm>
            <a:off x="9427840" y="2886779"/>
            <a:ext cx="975988" cy="961792"/>
          </a:xfrm>
          <a:custGeom>
            <a:avLst/>
            <a:gdLst/>
            <a:ahLst/>
            <a:cxnLst/>
            <a:rect l="l" t="t" r="r" b="b"/>
            <a:pathLst>
              <a:path w="975988" h="961792">
                <a:moveTo>
                  <a:pt x="0" y="0"/>
                </a:moveTo>
                <a:lnTo>
                  <a:pt x="975989" y="0"/>
                </a:lnTo>
                <a:lnTo>
                  <a:pt x="975989" y="961792"/>
                </a:lnTo>
                <a:lnTo>
                  <a:pt x="0" y="9617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0" name="Freeform 20"/>
          <p:cNvSpPr/>
          <p:nvPr/>
        </p:nvSpPr>
        <p:spPr>
          <a:xfrm>
            <a:off x="9435818" y="765825"/>
            <a:ext cx="1027129" cy="1019659"/>
          </a:xfrm>
          <a:custGeom>
            <a:avLst/>
            <a:gdLst/>
            <a:ahLst/>
            <a:cxnLst/>
            <a:rect l="l" t="t" r="r" b="b"/>
            <a:pathLst>
              <a:path w="1027129" h="1019659">
                <a:moveTo>
                  <a:pt x="0" y="0"/>
                </a:moveTo>
                <a:lnTo>
                  <a:pt x="1027129" y="0"/>
                </a:lnTo>
                <a:lnTo>
                  <a:pt x="1027129" y="1019659"/>
                </a:lnTo>
                <a:lnTo>
                  <a:pt x="0" y="10196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1" name="Freeform 21"/>
          <p:cNvSpPr/>
          <p:nvPr/>
        </p:nvSpPr>
        <p:spPr>
          <a:xfrm>
            <a:off x="9435818" y="5039234"/>
            <a:ext cx="865106" cy="1091616"/>
          </a:xfrm>
          <a:custGeom>
            <a:avLst/>
            <a:gdLst/>
            <a:ahLst/>
            <a:cxnLst/>
            <a:rect l="l" t="t" r="r" b="b"/>
            <a:pathLst>
              <a:path w="865106" h="1091616">
                <a:moveTo>
                  <a:pt x="0" y="0"/>
                </a:moveTo>
                <a:lnTo>
                  <a:pt x="865106" y="0"/>
                </a:lnTo>
                <a:lnTo>
                  <a:pt x="865106" y="1091616"/>
                </a:lnTo>
                <a:lnTo>
                  <a:pt x="0" y="10916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2" name="TextBox 22"/>
          <p:cNvSpPr txBox="1"/>
          <p:nvPr/>
        </p:nvSpPr>
        <p:spPr>
          <a:xfrm>
            <a:off x="1028700" y="1185863"/>
            <a:ext cx="6123757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9"/>
              </a:lnSpc>
            </a:pPr>
            <a:r>
              <a:rPr lang="en-US" sz="3699" b="1">
                <a:solidFill>
                  <a:srgbClr val="E70000"/>
                </a:solidFill>
                <a:latin typeface="Arimo Bold"/>
                <a:ea typeface="Arimo Bold"/>
                <a:cs typeface="Arimo Bold"/>
                <a:sym typeface="Arimo Bold"/>
              </a:rPr>
              <a:t>Mecanismos directos usados por organismos internacionales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915405" y="1061739"/>
            <a:ext cx="6625946" cy="1253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El dinero se transfiere directamente de la organización al beneficiario final para cubrir los costos del proyecto.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915405" y="3045178"/>
            <a:ext cx="6625946" cy="1253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Se acredita directamente a Entidades  de Implementación (como bancos de desarrollo nacionales, ministerios, stc.)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915405" y="5305751"/>
            <a:ext cx="6625946" cy="1253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Incluye capital (equity) de fondos públicos o internacionales en empresas o fondos y garantías de primera pérdida de organismos.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892146" y="656281"/>
            <a:ext cx="7395854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Subvenciones y Donaciones Directas (Grants)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892146" y="2684214"/>
            <a:ext cx="4150497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Acceso directo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892146" y="4848734"/>
            <a:ext cx="7760774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Instrumentos Financieros Mixtos o Apalancados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915405" y="7561688"/>
            <a:ext cx="6625946" cy="1253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entidad que necesita el capital emite directamente bonos temático y el dinero va directamente del inversionista al proyecto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892146" y="7104672"/>
            <a:ext cx="6920111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Emisiones Desintermediadas de Deuda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324100"/>
            <a:ext cx="4755072" cy="425041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9414" r="-19414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990526" y="9008184"/>
            <a:ext cx="7199962" cy="1225930"/>
            <a:chOff x="0" y="0"/>
            <a:chExt cx="9599949" cy="1634573"/>
          </a:xfrm>
        </p:grpSpPr>
        <p:sp>
          <p:nvSpPr>
            <p:cNvPr id="5" name="Freeform 5" descr="Texto  Descripción generada automáticamente"/>
            <p:cNvSpPr/>
            <p:nvPr/>
          </p:nvSpPr>
          <p:spPr>
            <a:xfrm>
              <a:off x="0" y="0"/>
              <a:ext cx="9599930" cy="1634617"/>
            </a:xfrm>
            <a:custGeom>
              <a:avLst/>
              <a:gdLst/>
              <a:ahLst/>
              <a:cxnLst/>
              <a:rect l="l" t="t" r="r" b="b"/>
              <a:pathLst>
                <a:path w="9599930" h="1634617">
                  <a:moveTo>
                    <a:pt x="0" y="0"/>
                  </a:moveTo>
                  <a:lnTo>
                    <a:pt x="9599930" y="0"/>
                  </a:lnTo>
                  <a:lnTo>
                    <a:pt x="9599930" y="1634617"/>
                  </a:lnTo>
                  <a:lnTo>
                    <a:pt x="0" y="1634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54" r="-154" b="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543300" y="5126663"/>
            <a:ext cx="2073810" cy="196891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05840" y="591766"/>
            <a:ext cx="10195560" cy="638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4400" b="1" dirty="0">
                <a:solidFill>
                  <a:srgbClr val="1B1B1B"/>
                </a:solidFill>
                <a:latin typeface="Arimo Bold"/>
                <a:ea typeface="Arimo Bold"/>
                <a:cs typeface="Arimo Bold"/>
                <a:sym typeface="Arimo Bold"/>
              </a:rPr>
              <a:t>Mitigation Action Facility (MAF)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81424" y="1634993"/>
            <a:ext cx="10992176" cy="1014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55"/>
              </a:lnSpc>
            </a:pP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El MAF  es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una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plataforma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que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proporciona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apoyo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técnico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y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financiero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a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proyectos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 de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mitigación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del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cambio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climático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81424" y="2995524"/>
            <a:ext cx="10992176" cy="41507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55"/>
              </a:lnSpc>
            </a:pP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El MAF no es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una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entidad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bancaria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tradicional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que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otorga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préstamos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a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través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de un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intermediario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comercial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. Su principal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mecanismo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financiamiento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es a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través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subvenciones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599" b="1" dirty="0">
                <a:solidFill>
                  <a:srgbClr val="343434"/>
                </a:solidFill>
                <a:latin typeface="Arimo Bold"/>
                <a:ea typeface="Arimo Bold"/>
                <a:cs typeface="Arimo Bold"/>
                <a:sym typeface="Arimo Bold"/>
              </a:rPr>
              <a:t>(grants)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para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proyectos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, lo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que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ya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representa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un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financiamiento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que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no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sigue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la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ruta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de la banca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tradicional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just">
              <a:lnSpc>
                <a:spcPts val="4055"/>
              </a:lnSpc>
            </a:pPr>
            <a:endParaRPr lang="en-US" sz="2599" dirty="0">
              <a:solidFill>
                <a:srgbClr val="343434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4055"/>
              </a:lnSpc>
            </a:pP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El MAF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financia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ya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más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de 60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proyectos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financiamiento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a lo largo de 38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países</a:t>
            </a:r>
            <a:endParaRPr lang="en-US" sz="2599" dirty="0">
              <a:solidFill>
                <a:srgbClr val="34343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667660AE-D544-9D58-153F-E5CA535DA407}"/>
              </a:ext>
            </a:extLst>
          </p:cNvPr>
          <p:cNvSpPr txBox="1"/>
          <p:nvPr/>
        </p:nvSpPr>
        <p:spPr>
          <a:xfrm>
            <a:off x="5303520" y="7668658"/>
            <a:ext cx="7680960" cy="996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55"/>
              </a:lnSpc>
            </a:pP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Caso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Reciente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: </a:t>
            </a:r>
          </a:p>
          <a:p>
            <a:pPr algn="just">
              <a:lnSpc>
                <a:spcPts val="4055"/>
              </a:lnSpc>
            </a:pP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Cambio de moto-taxis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por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motocicletas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eléctricas</a:t>
            </a:r>
            <a:r>
              <a:rPr lang="en-US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98E37C4-1D66-9C1A-2CE3-EA9D2C0397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9390" y="7519207"/>
            <a:ext cx="2863997" cy="210195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5641" y="851718"/>
            <a:ext cx="5892031" cy="589203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38888" r="-38888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990526" y="9008184"/>
            <a:ext cx="7199962" cy="1225930"/>
            <a:chOff x="0" y="0"/>
            <a:chExt cx="9599949" cy="1634573"/>
          </a:xfrm>
        </p:grpSpPr>
        <p:sp>
          <p:nvSpPr>
            <p:cNvPr id="5" name="Freeform 5" descr="Texto  Descripción generada automáticamente"/>
            <p:cNvSpPr/>
            <p:nvPr/>
          </p:nvSpPr>
          <p:spPr>
            <a:xfrm>
              <a:off x="0" y="0"/>
              <a:ext cx="9599930" cy="1634617"/>
            </a:xfrm>
            <a:custGeom>
              <a:avLst/>
              <a:gdLst/>
              <a:ahLst/>
              <a:cxnLst/>
              <a:rect l="l" t="t" r="r" b="b"/>
              <a:pathLst>
                <a:path w="9599930" h="1634617">
                  <a:moveTo>
                    <a:pt x="0" y="0"/>
                  </a:moveTo>
                  <a:lnTo>
                    <a:pt x="9599930" y="0"/>
                  </a:lnTo>
                  <a:lnTo>
                    <a:pt x="9599930" y="1634617"/>
                  </a:lnTo>
                  <a:lnTo>
                    <a:pt x="0" y="1634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54" r="-154" b="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641190" y="4927181"/>
            <a:ext cx="2866482" cy="286648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17857" r="-17857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295437" y="611442"/>
            <a:ext cx="8138160" cy="135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4400" b="1">
                <a:solidFill>
                  <a:srgbClr val="1B1B1B"/>
                </a:solidFill>
                <a:latin typeface="Arimo Bold"/>
                <a:ea typeface="Arimo Bold"/>
                <a:cs typeface="Arimo Bold"/>
                <a:sym typeface="Arimo Bold"/>
              </a:rPr>
              <a:t>Fondo Verde para el clima (GCF)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295437" y="2697455"/>
            <a:ext cx="8963863" cy="1528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5"/>
              </a:lnSpc>
            </a:pPr>
            <a:r>
              <a:rPr lang="en-US" sz="2599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El Fondo Verde para el Clima (GCF - Green Climate Fund)</a:t>
            </a:r>
          </a:p>
          <a:p>
            <a:pPr algn="just">
              <a:lnSpc>
                <a:spcPts val="4055"/>
              </a:lnSpc>
            </a:pPr>
            <a:r>
              <a:rPr lang="en-US" sz="2599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El GCF es el fondo climático más grande del mundo y tiene varias maneras de canalizar el financiamiento.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95437" y="4641010"/>
            <a:ext cx="9218203" cy="4100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5"/>
              </a:lnSpc>
            </a:pPr>
            <a:r>
              <a:rPr lang="en-US" sz="2599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El GCF permite que Entidades de Acceso Directo (como bancos de desarrollo nacionales, instituciones financieras nacionales, o incluso organizaciones no gubernamentales) en países en desarrollo se acrediten y canalicen los recursos</a:t>
            </a:r>
          </a:p>
          <a:p>
            <a:pPr algn="just">
              <a:lnSpc>
                <a:spcPts val="4055"/>
              </a:lnSpc>
            </a:pPr>
            <a:endParaRPr lang="en-US" sz="2599">
              <a:solidFill>
                <a:srgbClr val="343434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4055"/>
              </a:lnSpc>
            </a:pPr>
            <a:r>
              <a:rPr lang="en-US" sz="2599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Utiliza una amplia gama de instrumentos financieros, incluyendo subvenciones (grants), préstamos concesionales, capital (equity) y garantías.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5641" y="851718"/>
            <a:ext cx="5892031" cy="589203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59890" r="-59890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990526" y="9008184"/>
            <a:ext cx="7199962" cy="1225930"/>
            <a:chOff x="0" y="0"/>
            <a:chExt cx="9599949" cy="1634573"/>
          </a:xfrm>
        </p:grpSpPr>
        <p:sp>
          <p:nvSpPr>
            <p:cNvPr id="5" name="Freeform 5" descr="Texto  Descripción generada automáticamente"/>
            <p:cNvSpPr/>
            <p:nvPr/>
          </p:nvSpPr>
          <p:spPr>
            <a:xfrm>
              <a:off x="0" y="0"/>
              <a:ext cx="9599930" cy="1634617"/>
            </a:xfrm>
            <a:custGeom>
              <a:avLst/>
              <a:gdLst/>
              <a:ahLst/>
              <a:cxnLst/>
              <a:rect l="l" t="t" r="r" b="b"/>
              <a:pathLst>
                <a:path w="9599930" h="1634617">
                  <a:moveTo>
                    <a:pt x="0" y="0"/>
                  </a:moveTo>
                  <a:lnTo>
                    <a:pt x="9599930" y="0"/>
                  </a:lnTo>
                  <a:lnTo>
                    <a:pt x="9599930" y="1634617"/>
                  </a:lnTo>
                  <a:lnTo>
                    <a:pt x="0" y="1634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54" r="-154" b="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641190" y="4927181"/>
            <a:ext cx="2866482" cy="286648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295437" y="611442"/>
            <a:ext cx="8138160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4400" b="1">
                <a:solidFill>
                  <a:srgbClr val="1B1B1B"/>
                </a:solidFill>
                <a:latin typeface="Arimo Bold"/>
                <a:ea typeface="Arimo Bold"/>
                <a:cs typeface="Arimo Bold"/>
                <a:sym typeface="Arimo Bold"/>
              </a:rPr>
              <a:t>Fondo de Adaptación (AF)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295437" y="2697455"/>
            <a:ext cx="8963863" cy="2043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5"/>
              </a:lnSpc>
            </a:pPr>
            <a:r>
              <a:rPr lang="en-US" sz="2599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El Fondo de adaptación (Adaptation Fund - AF) se lanzó en 2007 bajo el Protocolo de Kioto con el objetivo de financiar proyectos y programas de adaptación en países en desarrollo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95437" y="5157596"/>
            <a:ext cx="9218203" cy="2557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5"/>
              </a:lnSpc>
            </a:pPr>
            <a:r>
              <a:rPr lang="en-US" sz="2599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Fue el primer fondo climático global en permitir que las Entidades Nacionales de Implementación (NIEs), accedan a los recursos directamente, sin la necesidad de un intermediario internacional, siendo pionero en la desintermediación financiera.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301849">
            <a:off x="574124" y="-2520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3" name="AutoShape 3"/>
          <p:cNvSpPr/>
          <p:nvPr/>
        </p:nvSpPr>
        <p:spPr>
          <a:xfrm rot="5301849">
            <a:off x="17490980" y="-2520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4" name="AutoShape 4"/>
          <p:cNvSpPr/>
          <p:nvPr/>
        </p:nvSpPr>
        <p:spPr>
          <a:xfrm rot="5301849">
            <a:off x="577300" y="106128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5" name="AutoShape 5"/>
          <p:cNvSpPr/>
          <p:nvPr/>
        </p:nvSpPr>
        <p:spPr>
          <a:xfrm rot="5301849">
            <a:off x="17490980" y="106128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6" name="AutoShape 6"/>
          <p:cNvSpPr/>
          <p:nvPr/>
        </p:nvSpPr>
        <p:spPr>
          <a:xfrm rot="5301849">
            <a:off x="-327220" y="934806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7" name="AutoShape 7"/>
          <p:cNvSpPr/>
          <p:nvPr/>
        </p:nvSpPr>
        <p:spPr>
          <a:xfrm rot="5301849">
            <a:off x="-327220" y="513692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8" name="AutoShape 8"/>
          <p:cNvSpPr/>
          <p:nvPr/>
        </p:nvSpPr>
        <p:spPr>
          <a:xfrm rot="5301849">
            <a:off x="-327220" y="644526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9" name="AutoShape 9"/>
          <p:cNvSpPr/>
          <p:nvPr/>
        </p:nvSpPr>
        <p:spPr>
          <a:xfrm rot="5301849">
            <a:off x="18392780" y="934806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0" name="AutoShape 10"/>
          <p:cNvSpPr/>
          <p:nvPr/>
        </p:nvSpPr>
        <p:spPr>
          <a:xfrm rot="5301849">
            <a:off x="18392780" y="513692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1" name="AutoShape 11"/>
          <p:cNvSpPr/>
          <p:nvPr/>
        </p:nvSpPr>
        <p:spPr>
          <a:xfrm rot="5301849">
            <a:off x="18392780" y="646114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2" name="TextBox 12"/>
          <p:cNvSpPr txBox="1"/>
          <p:nvPr/>
        </p:nvSpPr>
        <p:spPr>
          <a:xfrm>
            <a:off x="18691354" y="-21817"/>
            <a:ext cx="3460724" cy="101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Para pipeta: DSIK colores principales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8678526" y="1165594"/>
            <a:ext cx="3238500" cy="530482"/>
            <a:chOff x="0" y="0"/>
            <a:chExt cx="4318000" cy="70730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Rojo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8691354" y="1788230"/>
            <a:ext cx="3238500" cy="530482"/>
            <a:chOff x="0" y="0"/>
            <a:chExt cx="4318000" cy="70730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Blanco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8691354" y="2410866"/>
            <a:ext cx="3238500" cy="530482"/>
            <a:chOff x="0" y="0"/>
            <a:chExt cx="4318000" cy="70730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Gris 1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8691354" y="3051454"/>
            <a:ext cx="3238500" cy="530482"/>
            <a:chOff x="0" y="0"/>
            <a:chExt cx="4318000" cy="70730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Gris 2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8691354" y="3683702"/>
            <a:ext cx="3238500" cy="530482"/>
            <a:chOff x="0" y="0"/>
            <a:chExt cx="4318000" cy="70730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Negro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8693280" y="4465501"/>
            <a:ext cx="3305026" cy="101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Colores adicionales DSIK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8678526" y="5658660"/>
            <a:ext cx="1541512" cy="530482"/>
            <a:chOff x="0" y="0"/>
            <a:chExt cx="2055349" cy="70730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C9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0375514" y="5658658"/>
            <a:ext cx="1541512" cy="530482"/>
            <a:chOff x="0" y="0"/>
            <a:chExt cx="2055349" cy="70730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8F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8691354" y="6315526"/>
            <a:ext cx="1541512" cy="530482"/>
            <a:chOff x="0" y="0"/>
            <a:chExt cx="2055349" cy="70730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9B348E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0375514" y="6315526"/>
            <a:ext cx="1541512" cy="530482"/>
            <a:chOff x="0" y="0"/>
            <a:chExt cx="2055349" cy="70730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2C57D2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8678526" y="6972392"/>
            <a:ext cx="1541512" cy="530482"/>
            <a:chOff x="0" y="0"/>
            <a:chExt cx="2055349" cy="707309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ACD3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20375514" y="6969382"/>
            <a:ext cx="1541512" cy="530482"/>
            <a:chOff x="0" y="0"/>
            <a:chExt cx="2055349" cy="707309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9864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8678526" y="7629258"/>
            <a:ext cx="1541512" cy="530482"/>
            <a:chOff x="0" y="0"/>
            <a:chExt cx="2055349" cy="70730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8CD0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0990526" y="9008184"/>
            <a:ext cx="7199962" cy="1225930"/>
            <a:chOff x="0" y="0"/>
            <a:chExt cx="9599949" cy="1634573"/>
          </a:xfrm>
        </p:grpSpPr>
        <p:sp>
          <p:nvSpPr>
            <p:cNvPr id="44" name="Freeform 44" descr="Texto  Descripción generada automáticamente"/>
            <p:cNvSpPr/>
            <p:nvPr/>
          </p:nvSpPr>
          <p:spPr>
            <a:xfrm>
              <a:off x="0" y="0"/>
              <a:ext cx="9599930" cy="1634617"/>
            </a:xfrm>
            <a:custGeom>
              <a:avLst/>
              <a:gdLst/>
              <a:ahLst/>
              <a:cxnLst/>
              <a:rect l="l" t="t" r="r" b="b"/>
              <a:pathLst>
                <a:path w="9599930" h="1634617">
                  <a:moveTo>
                    <a:pt x="0" y="0"/>
                  </a:moveTo>
                  <a:lnTo>
                    <a:pt x="9599930" y="0"/>
                  </a:lnTo>
                  <a:lnTo>
                    <a:pt x="9599930" y="1634617"/>
                  </a:lnTo>
                  <a:lnTo>
                    <a:pt x="0" y="1634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54" r="-154" b="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0" y="0"/>
            <a:ext cx="6118226" cy="10287000"/>
            <a:chOff x="0" y="0"/>
            <a:chExt cx="8157635" cy="137160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57591" cy="13716000"/>
            </a:xfrm>
            <a:custGeom>
              <a:avLst/>
              <a:gdLst/>
              <a:ahLst/>
              <a:cxnLst/>
              <a:rect l="l" t="t" r="r" b="b"/>
              <a:pathLst>
                <a:path w="8157591" h="13716000">
                  <a:moveTo>
                    <a:pt x="0" y="0"/>
                  </a:moveTo>
                  <a:lnTo>
                    <a:pt x="8157591" y="0"/>
                  </a:lnTo>
                  <a:lnTo>
                    <a:pt x="8157591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685800" y="644526"/>
            <a:ext cx="4752976" cy="8702674"/>
            <a:chOff x="0" y="0"/>
            <a:chExt cx="6337301" cy="1160356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6337301" cy="11603565"/>
            </a:xfrm>
            <a:custGeom>
              <a:avLst/>
              <a:gdLst/>
              <a:ahLst/>
              <a:cxnLst/>
              <a:rect l="l" t="t" r="r" b="b"/>
              <a:pathLst>
                <a:path w="6337301" h="11603565">
                  <a:moveTo>
                    <a:pt x="0" y="0"/>
                  </a:moveTo>
                  <a:lnTo>
                    <a:pt x="6337301" y="0"/>
                  </a:lnTo>
                  <a:lnTo>
                    <a:pt x="6337301" y="11603565"/>
                  </a:lnTo>
                  <a:lnTo>
                    <a:pt x="0" y="116035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9525"/>
              <a:ext cx="6337301" cy="115940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208"/>
                </a:lnSpc>
              </a:pPr>
              <a:r>
                <a:rPr lang="en-US" sz="720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Agenda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-3810" y="9732646"/>
            <a:ext cx="967740" cy="549274"/>
            <a:chOff x="0" y="0"/>
            <a:chExt cx="1290320" cy="73236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290320" cy="732365"/>
            </a:xfrm>
            <a:custGeom>
              <a:avLst/>
              <a:gdLst/>
              <a:ahLst/>
              <a:cxnLst/>
              <a:rect l="l" t="t" r="r" b="b"/>
              <a:pathLst>
                <a:path w="1290320" h="732365">
                  <a:moveTo>
                    <a:pt x="0" y="0"/>
                  </a:moveTo>
                  <a:lnTo>
                    <a:pt x="1290320" y="0"/>
                  </a:lnTo>
                  <a:lnTo>
                    <a:pt x="1290320" y="732365"/>
                  </a:lnTo>
                  <a:lnTo>
                    <a:pt x="0" y="7323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9525"/>
              <a:ext cx="1290320" cy="7418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2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6791659" y="1042927"/>
            <a:ext cx="905727" cy="1709507"/>
            <a:chOff x="0" y="0"/>
            <a:chExt cx="646851" cy="1220893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646851" cy="1220893"/>
            </a:xfrm>
            <a:custGeom>
              <a:avLst/>
              <a:gdLst/>
              <a:ahLst/>
              <a:cxnLst/>
              <a:rect l="l" t="t" r="r" b="b"/>
              <a:pathLst>
                <a:path w="646851" h="1220893">
                  <a:moveTo>
                    <a:pt x="0" y="0"/>
                  </a:moveTo>
                  <a:lnTo>
                    <a:pt x="646851" y="0"/>
                  </a:lnTo>
                  <a:lnTo>
                    <a:pt x="646851" y="1220893"/>
                  </a:lnTo>
                  <a:lnTo>
                    <a:pt x="0" y="12208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47625"/>
              <a:ext cx="646851" cy="126851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12960"/>
                </a:lnSpc>
              </a:pPr>
              <a:r>
                <a:rPr lang="en-US" sz="10800">
                  <a:solidFill>
                    <a:srgbClr val="FF0000"/>
                  </a:solidFill>
                  <a:latin typeface="Arimo"/>
                  <a:ea typeface="Arimo"/>
                  <a:cs typeface="Arimo"/>
                  <a:sym typeface="Arimo"/>
                </a:rPr>
                <a:t>1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6897007" y="2941348"/>
            <a:ext cx="800379" cy="1510669"/>
            <a:chOff x="0" y="0"/>
            <a:chExt cx="646851" cy="1220893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646851" cy="1220893"/>
            </a:xfrm>
            <a:custGeom>
              <a:avLst/>
              <a:gdLst/>
              <a:ahLst/>
              <a:cxnLst/>
              <a:rect l="l" t="t" r="r" b="b"/>
              <a:pathLst>
                <a:path w="646851" h="1220893">
                  <a:moveTo>
                    <a:pt x="0" y="0"/>
                  </a:moveTo>
                  <a:lnTo>
                    <a:pt x="646851" y="0"/>
                  </a:lnTo>
                  <a:lnTo>
                    <a:pt x="646851" y="1220893"/>
                  </a:lnTo>
                  <a:lnTo>
                    <a:pt x="0" y="12208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47625"/>
              <a:ext cx="646851" cy="126851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12960"/>
                </a:lnSpc>
              </a:pPr>
              <a:r>
                <a:rPr lang="en-US" sz="10800">
                  <a:solidFill>
                    <a:srgbClr val="FF0000"/>
                  </a:solidFill>
                  <a:latin typeface="Arimo"/>
                  <a:ea typeface="Arimo"/>
                  <a:cs typeface="Arimo"/>
                  <a:sym typeface="Arimo"/>
                </a:rPr>
                <a:t>2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6807344" y="4746160"/>
            <a:ext cx="890042" cy="1679903"/>
            <a:chOff x="0" y="0"/>
            <a:chExt cx="646851" cy="1220893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646851" cy="1220893"/>
            </a:xfrm>
            <a:custGeom>
              <a:avLst/>
              <a:gdLst/>
              <a:ahLst/>
              <a:cxnLst/>
              <a:rect l="l" t="t" r="r" b="b"/>
              <a:pathLst>
                <a:path w="646851" h="1220893">
                  <a:moveTo>
                    <a:pt x="0" y="0"/>
                  </a:moveTo>
                  <a:lnTo>
                    <a:pt x="646851" y="0"/>
                  </a:lnTo>
                  <a:lnTo>
                    <a:pt x="646851" y="1220893"/>
                  </a:lnTo>
                  <a:lnTo>
                    <a:pt x="0" y="12208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47625"/>
              <a:ext cx="646851" cy="126851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12960"/>
                </a:lnSpc>
              </a:pPr>
              <a:r>
                <a:rPr lang="en-US" sz="10800">
                  <a:solidFill>
                    <a:srgbClr val="FF0000"/>
                  </a:solidFill>
                  <a:latin typeface="Arimo"/>
                  <a:ea typeface="Arimo"/>
                  <a:cs typeface="Arimo"/>
                  <a:sym typeface="Arimo"/>
                </a:rPr>
                <a:t>3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6851510" y="6084094"/>
            <a:ext cx="824159" cy="3157555"/>
            <a:chOff x="0" y="0"/>
            <a:chExt cx="765704" cy="2933601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765704" cy="2933601"/>
            </a:xfrm>
            <a:custGeom>
              <a:avLst/>
              <a:gdLst/>
              <a:ahLst/>
              <a:cxnLst/>
              <a:rect l="l" t="t" r="r" b="b"/>
              <a:pathLst>
                <a:path w="765704" h="2933601">
                  <a:moveTo>
                    <a:pt x="0" y="0"/>
                  </a:moveTo>
                  <a:lnTo>
                    <a:pt x="765704" y="0"/>
                  </a:lnTo>
                  <a:lnTo>
                    <a:pt x="765704" y="2933601"/>
                  </a:lnTo>
                  <a:lnTo>
                    <a:pt x="0" y="29336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-47625"/>
              <a:ext cx="765704" cy="298122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12960"/>
                </a:lnSpc>
              </a:pPr>
              <a:r>
                <a:rPr lang="en-US" sz="10800">
                  <a:solidFill>
                    <a:srgbClr val="FF0000"/>
                  </a:solidFill>
                  <a:latin typeface="Arimo"/>
                  <a:ea typeface="Arimo"/>
                  <a:cs typeface="Arimo"/>
                  <a:sym typeface="Arimo"/>
                </a:rPr>
                <a:t>4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8171689" y="1355232"/>
            <a:ext cx="11506676" cy="1084897"/>
            <a:chOff x="0" y="0"/>
            <a:chExt cx="12949083" cy="1220893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12949082" cy="1220893"/>
            </a:xfrm>
            <a:custGeom>
              <a:avLst/>
              <a:gdLst/>
              <a:ahLst/>
              <a:cxnLst/>
              <a:rect l="l" t="t" r="r" b="b"/>
              <a:pathLst>
                <a:path w="12949082" h="1220893">
                  <a:moveTo>
                    <a:pt x="0" y="0"/>
                  </a:moveTo>
                  <a:lnTo>
                    <a:pt x="12949082" y="0"/>
                  </a:lnTo>
                  <a:lnTo>
                    <a:pt x="12949082" y="1220893"/>
                  </a:lnTo>
                  <a:lnTo>
                    <a:pt x="0" y="12208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19050"/>
              <a:ext cx="12949083" cy="123994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>
                  <a:solidFill>
                    <a:srgbClr val="666666"/>
                  </a:solidFill>
                  <a:latin typeface="Arimo"/>
                  <a:ea typeface="Arimo"/>
                  <a:cs typeface="Arimo"/>
                  <a:sym typeface="Arimo"/>
                </a:rPr>
                <a:t>Mecanismos de financiamiento</a:t>
              </a: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8171689" y="3051454"/>
            <a:ext cx="11506676" cy="1084897"/>
            <a:chOff x="0" y="0"/>
            <a:chExt cx="12949083" cy="1220893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12949082" cy="1220893"/>
            </a:xfrm>
            <a:custGeom>
              <a:avLst/>
              <a:gdLst/>
              <a:ahLst/>
              <a:cxnLst/>
              <a:rect l="l" t="t" r="r" b="b"/>
              <a:pathLst>
                <a:path w="12949082" h="1220893">
                  <a:moveTo>
                    <a:pt x="0" y="0"/>
                  </a:moveTo>
                  <a:lnTo>
                    <a:pt x="12949082" y="0"/>
                  </a:lnTo>
                  <a:lnTo>
                    <a:pt x="12949082" y="1220893"/>
                  </a:lnTo>
                  <a:lnTo>
                    <a:pt x="0" y="12208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0" y="-19050"/>
              <a:ext cx="12949083" cy="123994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>
                  <a:solidFill>
                    <a:srgbClr val="666666"/>
                  </a:solidFill>
                  <a:latin typeface="Arimo"/>
                  <a:ea typeface="Arimo"/>
                  <a:cs typeface="Arimo"/>
                  <a:sym typeface="Arimo"/>
                </a:rPr>
                <a:t>Ejemplos de mecanismos</a:t>
              </a: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8171689" y="5010440"/>
            <a:ext cx="11506676" cy="1084897"/>
            <a:chOff x="0" y="0"/>
            <a:chExt cx="12949083" cy="1220893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12949082" cy="1220893"/>
            </a:xfrm>
            <a:custGeom>
              <a:avLst/>
              <a:gdLst/>
              <a:ahLst/>
              <a:cxnLst/>
              <a:rect l="l" t="t" r="r" b="b"/>
              <a:pathLst>
                <a:path w="12949082" h="1220893">
                  <a:moveTo>
                    <a:pt x="0" y="0"/>
                  </a:moveTo>
                  <a:lnTo>
                    <a:pt x="12949082" y="0"/>
                  </a:lnTo>
                  <a:lnTo>
                    <a:pt x="12949082" y="1220893"/>
                  </a:lnTo>
                  <a:lnTo>
                    <a:pt x="0" y="12208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0" y="-19050"/>
              <a:ext cx="12949083" cy="123994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>
                  <a:solidFill>
                    <a:srgbClr val="666666"/>
                  </a:solidFill>
                  <a:latin typeface="Arimo"/>
                  <a:ea typeface="Arimo"/>
                  <a:cs typeface="Arimo"/>
                  <a:sym typeface="Arimo"/>
                </a:rPr>
                <a:t>Desarrollo urbano sostenible</a:t>
              </a: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8171689" y="6846008"/>
            <a:ext cx="11506676" cy="1084897"/>
            <a:chOff x="0" y="0"/>
            <a:chExt cx="12949083" cy="1220893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12949082" cy="1220893"/>
            </a:xfrm>
            <a:custGeom>
              <a:avLst/>
              <a:gdLst/>
              <a:ahLst/>
              <a:cxnLst/>
              <a:rect l="l" t="t" r="r" b="b"/>
              <a:pathLst>
                <a:path w="12949082" h="1220893">
                  <a:moveTo>
                    <a:pt x="0" y="0"/>
                  </a:moveTo>
                  <a:lnTo>
                    <a:pt x="12949082" y="0"/>
                  </a:lnTo>
                  <a:lnTo>
                    <a:pt x="12949082" y="1220893"/>
                  </a:lnTo>
                  <a:lnTo>
                    <a:pt x="0" y="12208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0" y="-19050"/>
              <a:ext cx="12949083" cy="123994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>
                  <a:solidFill>
                    <a:srgbClr val="666666"/>
                  </a:solidFill>
                  <a:latin typeface="Arimo"/>
                  <a:ea typeface="Arimo"/>
                  <a:cs typeface="Arimo"/>
                  <a:sym typeface="Arimo"/>
                </a:rPr>
                <a:t>Mecanismos de financiamiento directo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301849">
            <a:off x="574124" y="-2520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3" name="AutoShape 3"/>
          <p:cNvSpPr/>
          <p:nvPr/>
        </p:nvSpPr>
        <p:spPr>
          <a:xfrm rot="5301849">
            <a:off x="17490980" y="-2520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4" name="AutoShape 4"/>
          <p:cNvSpPr/>
          <p:nvPr/>
        </p:nvSpPr>
        <p:spPr>
          <a:xfrm rot="5301849">
            <a:off x="577300" y="106128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5" name="AutoShape 5"/>
          <p:cNvSpPr/>
          <p:nvPr/>
        </p:nvSpPr>
        <p:spPr>
          <a:xfrm rot="5301849">
            <a:off x="17490980" y="106128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6" name="AutoShape 6"/>
          <p:cNvSpPr/>
          <p:nvPr/>
        </p:nvSpPr>
        <p:spPr>
          <a:xfrm rot="5301849">
            <a:off x="-327220" y="934806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7" name="AutoShape 7"/>
          <p:cNvSpPr/>
          <p:nvPr/>
        </p:nvSpPr>
        <p:spPr>
          <a:xfrm rot="5301849">
            <a:off x="-327220" y="513692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8" name="AutoShape 8"/>
          <p:cNvSpPr/>
          <p:nvPr/>
        </p:nvSpPr>
        <p:spPr>
          <a:xfrm rot="5301849">
            <a:off x="-327220" y="644526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9" name="AutoShape 9"/>
          <p:cNvSpPr/>
          <p:nvPr/>
        </p:nvSpPr>
        <p:spPr>
          <a:xfrm rot="5301849">
            <a:off x="18392780" y="934806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0" name="AutoShape 10"/>
          <p:cNvSpPr/>
          <p:nvPr/>
        </p:nvSpPr>
        <p:spPr>
          <a:xfrm rot="5301849">
            <a:off x="18392780" y="513692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1" name="AutoShape 11"/>
          <p:cNvSpPr/>
          <p:nvPr/>
        </p:nvSpPr>
        <p:spPr>
          <a:xfrm rot="5301849">
            <a:off x="18392780" y="646114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2" name="TextBox 12"/>
          <p:cNvSpPr txBox="1"/>
          <p:nvPr/>
        </p:nvSpPr>
        <p:spPr>
          <a:xfrm>
            <a:off x="18691354" y="-21817"/>
            <a:ext cx="3460724" cy="101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Para pipeta: DSIK colores principales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8678526" y="1165594"/>
            <a:ext cx="3238500" cy="530482"/>
            <a:chOff x="0" y="0"/>
            <a:chExt cx="4318000" cy="70730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Rojo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8691354" y="1788230"/>
            <a:ext cx="3238500" cy="530482"/>
            <a:chOff x="0" y="0"/>
            <a:chExt cx="4318000" cy="70730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Blanco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8691354" y="2410866"/>
            <a:ext cx="3238500" cy="530482"/>
            <a:chOff x="0" y="0"/>
            <a:chExt cx="4318000" cy="70730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Gris 1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8691354" y="3051454"/>
            <a:ext cx="3238500" cy="530482"/>
            <a:chOff x="0" y="0"/>
            <a:chExt cx="4318000" cy="70730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Gris 2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8691354" y="3683702"/>
            <a:ext cx="3238500" cy="530482"/>
            <a:chOff x="0" y="0"/>
            <a:chExt cx="4318000" cy="70730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Negro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8693280" y="4465501"/>
            <a:ext cx="3305026" cy="101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Colores adicionales DSIK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8678526" y="5658660"/>
            <a:ext cx="1541512" cy="530482"/>
            <a:chOff x="0" y="0"/>
            <a:chExt cx="2055349" cy="70730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C9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0375514" y="5658658"/>
            <a:ext cx="1541512" cy="530482"/>
            <a:chOff x="0" y="0"/>
            <a:chExt cx="2055349" cy="70730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8F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8691354" y="6315526"/>
            <a:ext cx="1541512" cy="530482"/>
            <a:chOff x="0" y="0"/>
            <a:chExt cx="2055349" cy="70730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9B348E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0375514" y="6315526"/>
            <a:ext cx="1541512" cy="530482"/>
            <a:chOff x="0" y="0"/>
            <a:chExt cx="2055349" cy="70730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2C57D2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8678526" y="6972392"/>
            <a:ext cx="1541512" cy="530482"/>
            <a:chOff x="0" y="0"/>
            <a:chExt cx="2055349" cy="707309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ACD3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20375514" y="6969382"/>
            <a:ext cx="1541512" cy="530482"/>
            <a:chOff x="0" y="0"/>
            <a:chExt cx="2055349" cy="707309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9864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8678526" y="7629258"/>
            <a:ext cx="1541512" cy="530482"/>
            <a:chOff x="0" y="0"/>
            <a:chExt cx="2055349" cy="70730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8CD0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0990526" y="9008184"/>
            <a:ext cx="7199962" cy="1225930"/>
            <a:chOff x="0" y="0"/>
            <a:chExt cx="9599949" cy="1634573"/>
          </a:xfrm>
        </p:grpSpPr>
        <p:sp>
          <p:nvSpPr>
            <p:cNvPr id="44" name="Freeform 44" descr="Texto  Descripción generada automáticamente"/>
            <p:cNvSpPr/>
            <p:nvPr/>
          </p:nvSpPr>
          <p:spPr>
            <a:xfrm>
              <a:off x="0" y="0"/>
              <a:ext cx="9599930" cy="1634617"/>
            </a:xfrm>
            <a:custGeom>
              <a:avLst/>
              <a:gdLst/>
              <a:ahLst/>
              <a:cxnLst/>
              <a:rect l="l" t="t" r="r" b="b"/>
              <a:pathLst>
                <a:path w="9599930" h="1634617">
                  <a:moveTo>
                    <a:pt x="0" y="0"/>
                  </a:moveTo>
                  <a:lnTo>
                    <a:pt x="9599930" y="0"/>
                  </a:lnTo>
                  <a:lnTo>
                    <a:pt x="9599930" y="1634617"/>
                  </a:lnTo>
                  <a:lnTo>
                    <a:pt x="0" y="1634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54" r="-154" b="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0" y="0"/>
            <a:ext cx="6118226" cy="10287000"/>
            <a:chOff x="0" y="0"/>
            <a:chExt cx="8157635" cy="137160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57591" cy="13716000"/>
            </a:xfrm>
            <a:custGeom>
              <a:avLst/>
              <a:gdLst/>
              <a:ahLst/>
              <a:cxnLst/>
              <a:rect l="l" t="t" r="r" b="b"/>
              <a:pathLst>
                <a:path w="8157591" h="13716000">
                  <a:moveTo>
                    <a:pt x="0" y="0"/>
                  </a:moveTo>
                  <a:lnTo>
                    <a:pt x="8157591" y="0"/>
                  </a:lnTo>
                  <a:lnTo>
                    <a:pt x="8157591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685800" y="644526"/>
            <a:ext cx="4752974" cy="8702674"/>
            <a:chOff x="0" y="0"/>
            <a:chExt cx="6337299" cy="1160356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6337299" cy="11603565"/>
            </a:xfrm>
            <a:custGeom>
              <a:avLst/>
              <a:gdLst/>
              <a:ahLst/>
              <a:cxnLst/>
              <a:rect l="l" t="t" r="r" b="b"/>
              <a:pathLst>
                <a:path w="6337299" h="11603565">
                  <a:moveTo>
                    <a:pt x="0" y="0"/>
                  </a:moveTo>
                  <a:lnTo>
                    <a:pt x="6337299" y="0"/>
                  </a:lnTo>
                  <a:lnTo>
                    <a:pt x="6337299" y="11603565"/>
                  </a:lnTo>
                  <a:lnTo>
                    <a:pt x="0" y="116035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57150"/>
              <a:ext cx="6337299" cy="1154641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7359"/>
                </a:lnSpc>
              </a:pPr>
              <a:r>
                <a:rPr lang="en-US" sz="2400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5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-3810" y="9732646"/>
            <a:ext cx="967740" cy="549274"/>
            <a:chOff x="0" y="0"/>
            <a:chExt cx="1290320" cy="73236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290320" cy="732365"/>
            </a:xfrm>
            <a:custGeom>
              <a:avLst/>
              <a:gdLst/>
              <a:ahLst/>
              <a:cxnLst/>
              <a:rect l="l" t="t" r="r" b="b"/>
              <a:pathLst>
                <a:path w="1290320" h="732365">
                  <a:moveTo>
                    <a:pt x="0" y="0"/>
                  </a:moveTo>
                  <a:lnTo>
                    <a:pt x="1290320" y="0"/>
                  </a:lnTo>
                  <a:lnTo>
                    <a:pt x="1290320" y="732365"/>
                  </a:lnTo>
                  <a:lnTo>
                    <a:pt x="0" y="7323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9525"/>
              <a:ext cx="1290320" cy="7418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15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6822770" y="644526"/>
            <a:ext cx="10779430" cy="8702674"/>
            <a:chOff x="0" y="0"/>
            <a:chExt cx="14372573" cy="1160356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4372574" cy="11603565"/>
            </a:xfrm>
            <a:custGeom>
              <a:avLst/>
              <a:gdLst/>
              <a:ahLst/>
              <a:cxnLst/>
              <a:rect l="l" t="t" r="r" b="b"/>
              <a:pathLst>
                <a:path w="14372574" h="11603565">
                  <a:moveTo>
                    <a:pt x="0" y="0"/>
                  </a:moveTo>
                  <a:lnTo>
                    <a:pt x="14372574" y="0"/>
                  </a:lnTo>
                  <a:lnTo>
                    <a:pt x="14372574" y="11603565"/>
                  </a:lnTo>
                  <a:lnTo>
                    <a:pt x="0" y="116035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28575"/>
              <a:ext cx="14372573" cy="116321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8640"/>
                </a:lnSpc>
              </a:pPr>
              <a:r>
                <a:rPr lang="en-US" sz="7200">
                  <a:solidFill>
                    <a:srgbClr val="666666"/>
                  </a:solidFill>
                  <a:latin typeface="Arimo"/>
                  <a:ea typeface="Arimo"/>
                  <a:cs typeface="Arimo"/>
                  <a:sym typeface="Arimo"/>
                </a:rPr>
                <a:t>Retos 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301849">
            <a:off x="574124" y="-2520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3" name="AutoShape 3"/>
          <p:cNvSpPr/>
          <p:nvPr/>
        </p:nvSpPr>
        <p:spPr>
          <a:xfrm rot="5301849">
            <a:off x="17490980" y="-2520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4" name="AutoShape 4"/>
          <p:cNvSpPr/>
          <p:nvPr/>
        </p:nvSpPr>
        <p:spPr>
          <a:xfrm rot="5301849">
            <a:off x="577300" y="106128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5" name="AutoShape 5"/>
          <p:cNvSpPr/>
          <p:nvPr/>
        </p:nvSpPr>
        <p:spPr>
          <a:xfrm rot="5301849">
            <a:off x="17490980" y="106128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6" name="AutoShape 6"/>
          <p:cNvSpPr/>
          <p:nvPr/>
        </p:nvSpPr>
        <p:spPr>
          <a:xfrm rot="5301849">
            <a:off x="-327220" y="934806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7" name="AutoShape 7"/>
          <p:cNvSpPr/>
          <p:nvPr/>
        </p:nvSpPr>
        <p:spPr>
          <a:xfrm rot="5301849">
            <a:off x="-327220" y="513692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8" name="AutoShape 8"/>
          <p:cNvSpPr/>
          <p:nvPr/>
        </p:nvSpPr>
        <p:spPr>
          <a:xfrm rot="5301849">
            <a:off x="-327220" y="644526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9" name="AutoShape 9"/>
          <p:cNvSpPr/>
          <p:nvPr/>
        </p:nvSpPr>
        <p:spPr>
          <a:xfrm rot="5301849">
            <a:off x="18392780" y="934806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0" name="AutoShape 10"/>
          <p:cNvSpPr/>
          <p:nvPr/>
        </p:nvSpPr>
        <p:spPr>
          <a:xfrm rot="5301849">
            <a:off x="18392780" y="513692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1" name="AutoShape 11"/>
          <p:cNvSpPr/>
          <p:nvPr/>
        </p:nvSpPr>
        <p:spPr>
          <a:xfrm rot="5301849">
            <a:off x="18392780" y="646114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2" name="TextBox 12"/>
          <p:cNvSpPr txBox="1"/>
          <p:nvPr/>
        </p:nvSpPr>
        <p:spPr>
          <a:xfrm>
            <a:off x="18691354" y="-21817"/>
            <a:ext cx="3460724" cy="101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Para pipeta: DSIK colores principales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8678526" y="1165594"/>
            <a:ext cx="3238500" cy="530482"/>
            <a:chOff x="0" y="0"/>
            <a:chExt cx="4318000" cy="70730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Rojo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8691354" y="1788230"/>
            <a:ext cx="3238500" cy="530482"/>
            <a:chOff x="0" y="0"/>
            <a:chExt cx="4318000" cy="70730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Blanco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8691354" y="2410866"/>
            <a:ext cx="3238500" cy="530482"/>
            <a:chOff x="0" y="0"/>
            <a:chExt cx="4318000" cy="70730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Gris 1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8691354" y="3051454"/>
            <a:ext cx="3238500" cy="530482"/>
            <a:chOff x="0" y="0"/>
            <a:chExt cx="4318000" cy="70730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Gris 2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8691354" y="3683702"/>
            <a:ext cx="3238500" cy="530482"/>
            <a:chOff x="0" y="0"/>
            <a:chExt cx="4318000" cy="70730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Negro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8693280" y="4465501"/>
            <a:ext cx="3305026" cy="101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Colores adicionales DSIK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8678526" y="5658660"/>
            <a:ext cx="1541512" cy="530482"/>
            <a:chOff x="0" y="0"/>
            <a:chExt cx="2055349" cy="70730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C9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0375514" y="5658658"/>
            <a:ext cx="1541512" cy="530482"/>
            <a:chOff x="0" y="0"/>
            <a:chExt cx="2055349" cy="70730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8F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8691354" y="6315526"/>
            <a:ext cx="1541512" cy="530482"/>
            <a:chOff x="0" y="0"/>
            <a:chExt cx="2055349" cy="70730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9B348E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0375514" y="6315526"/>
            <a:ext cx="1541512" cy="530482"/>
            <a:chOff x="0" y="0"/>
            <a:chExt cx="2055349" cy="70730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2C57D2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8678526" y="6972392"/>
            <a:ext cx="1541512" cy="530482"/>
            <a:chOff x="0" y="0"/>
            <a:chExt cx="2055349" cy="707309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ACD3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20375514" y="6969382"/>
            <a:ext cx="1541512" cy="530482"/>
            <a:chOff x="0" y="0"/>
            <a:chExt cx="2055349" cy="707309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9864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8678526" y="7629258"/>
            <a:ext cx="1541512" cy="530482"/>
            <a:chOff x="0" y="0"/>
            <a:chExt cx="2055349" cy="70730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8CD0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0990526" y="9008184"/>
            <a:ext cx="7199962" cy="1225930"/>
            <a:chOff x="0" y="0"/>
            <a:chExt cx="9599949" cy="1634573"/>
          </a:xfrm>
        </p:grpSpPr>
        <p:sp>
          <p:nvSpPr>
            <p:cNvPr id="44" name="Freeform 44" descr="Texto  Descripción generada automáticamente"/>
            <p:cNvSpPr/>
            <p:nvPr/>
          </p:nvSpPr>
          <p:spPr>
            <a:xfrm>
              <a:off x="0" y="0"/>
              <a:ext cx="9599930" cy="1634617"/>
            </a:xfrm>
            <a:custGeom>
              <a:avLst/>
              <a:gdLst/>
              <a:ahLst/>
              <a:cxnLst/>
              <a:rect l="l" t="t" r="r" b="b"/>
              <a:pathLst>
                <a:path w="9599930" h="1634617">
                  <a:moveTo>
                    <a:pt x="0" y="0"/>
                  </a:moveTo>
                  <a:lnTo>
                    <a:pt x="9599930" y="0"/>
                  </a:lnTo>
                  <a:lnTo>
                    <a:pt x="9599930" y="1634617"/>
                  </a:lnTo>
                  <a:lnTo>
                    <a:pt x="0" y="1634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54" r="-154" b="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685800" y="644526"/>
            <a:ext cx="16919576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16"/>
              </a:lnSpc>
            </a:pPr>
            <a:r>
              <a:rPr lang="en-US" sz="4400" dirty="0" err="1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Principales</a:t>
            </a:r>
            <a:r>
              <a:rPr lang="en-US" sz="4400" dirty="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400" dirty="0" err="1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desafíos</a:t>
            </a:r>
            <a:r>
              <a:rPr lang="en-US" sz="4400" dirty="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400" dirty="0" err="1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regionales</a:t>
            </a:r>
            <a:endParaRPr lang="en-US" sz="4400" dirty="0">
              <a:solidFill>
                <a:srgbClr val="666666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47" name="Group 47"/>
          <p:cNvGrpSpPr/>
          <p:nvPr/>
        </p:nvGrpSpPr>
        <p:grpSpPr>
          <a:xfrm>
            <a:off x="-3810" y="9732646"/>
            <a:ext cx="967740" cy="549274"/>
            <a:chOff x="0" y="0"/>
            <a:chExt cx="1290320" cy="73236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290320" cy="732365"/>
            </a:xfrm>
            <a:custGeom>
              <a:avLst/>
              <a:gdLst/>
              <a:ahLst/>
              <a:cxnLst/>
              <a:rect l="l" t="t" r="r" b="b"/>
              <a:pathLst>
                <a:path w="1290320" h="732365">
                  <a:moveTo>
                    <a:pt x="0" y="0"/>
                  </a:moveTo>
                  <a:lnTo>
                    <a:pt x="1290320" y="0"/>
                  </a:lnTo>
                  <a:lnTo>
                    <a:pt x="1290320" y="732365"/>
                  </a:lnTo>
                  <a:lnTo>
                    <a:pt x="0" y="7323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9525"/>
              <a:ext cx="1290320" cy="7418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898989"/>
                  </a:solidFill>
                  <a:latin typeface="Arimo"/>
                  <a:ea typeface="Arimo"/>
                  <a:cs typeface="Arimo"/>
                  <a:sym typeface="Arimo"/>
                </a:rPr>
                <a:t>16</a:t>
              </a:r>
            </a:p>
          </p:txBody>
        </p:sp>
      </p:grpSp>
      <p:grpSp>
        <p:nvGrpSpPr>
          <p:cNvPr id="50" name="Group 23">
            <a:extLst>
              <a:ext uri="{FF2B5EF4-FFF2-40B4-BE49-F238E27FC236}">
                <a16:creationId xmlns:a16="http://schemas.microsoft.com/office/drawing/2014/main" id="{5A5EFB76-6462-D8D1-6AAC-5F569624D7AA}"/>
              </a:ext>
            </a:extLst>
          </p:cNvPr>
          <p:cNvGrpSpPr/>
          <p:nvPr/>
        </p:nvGrpSpPr>
        <p:grpSpPr>
          <a:xfrm rot="5400000">
            <a:off x="1183048" y="2566369"/>
            <a:ext cx="231740" cy="202772"/>
            <a:chOff x="0" y="0"/>
            <a:chExt cx="812800" cy="711200"/>
          </a:xfrm>
        </p:grpSpPr>
        <p:sp>
          <p:nvSpPr>
            <p:cNvPr id="51" name="Freeform 24">
              <a:extLst>
                <a:ext uri="{FF2B5EF4-FFF2-40B4-BE49-F238E27FC236}">
                  <a16:creationId xmlns:a16="http://schemas.microsoft.com/office/drawing/2014/main" id="{E7F426DE-AC20-34EA-F7F7-9F841C1437F7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2" name="TextBox 25">
              <a:extLst>
                <a:ext uri="{FF2B5EF4-FFF2-40B4-BE49-F238E27FC236}">
                  <a16:creationId xmlns:a16="http://schemas.microsoft.com/office/drawing/2014/main" id="{30E03DF7-B11C-D2AC-36B3-33C7E3EBA593}"/>
                </a:ext>
              </a:extLst>
            </p:cNvPr>
            <p:cNvSpPr txBox="1"/>
            <p:nvPr/>
          </p:nvSpPr>
          <p:spPr>
            <a:xfrm>
              <a:off x="127000" y="320675"/>
              <a:ext cx="558800" cy="339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53" name="Group 29">
            <a:extLst>
              <a:ext uri="{FF2B5EF4-FFF2-40B4-BE49-F238E27FC236}">
                <a16:creationId xmlns:a16="http://schemas.microsoft.com/office/drawing/2014/main" id="{3D30FC3D-737F-58D0-19C9-054BD9299476}"/>
              </a:ext>
            </a:extLst>
          </p:cNvPr>
          <p:cNvGrpSpPr/>
          <p:nvPr/>
        </p:nvGrpSpPr>
        <p:grpSpPr>
          <a:xfrm rot="5400000">
            <a:off x="1081662" y="5011560"/>
            <a:ext cx="231740" cy="202772"/>
            <a:chOff x="0" y="0"/>
            <a:chExt cx="812800" cy="711200"/>
          </a:xfrm>
        </p:grpSpPr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60A6CE65-9607-FDF6-CDC0-A7C16DB20C3F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5" name="TextBox 31">
              <a:extLst>
                <a:ext uri="{FF2B5EF4-FFF2-40B4-BE49-F238E27FC236}">
                  <a16:creationId xmlns:a16="http://schemas.microsoft.com/office/drawing/2014/main" id="{0BFA60B3-2393-E735-653E-47A5B4974933}"/>
                </a:ext>
              </a:extLst>
            </p:cNvPr>
            <p:cNvSpPr txBox="1"/>
            <p:nvPr/>
          </p:nvSpPr>
          <p:spPr>
            <a:xfrm>
              <a:off x="127000" y="320675"/>
              <a:ext cx="558800" cy="339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56" name="Group 35">
            <a:extLst>
              <a:ext uri="{FF2B5EF4-FFF2-40B4-BE49-F238E27FC236}">
                <a16:creationId xmlns:a16="http://schemas.microsoft.com/office/drawing/2014/main" id="{2D2C5DBB-1AAA-5366-C6A5-67F227707103}"/>
              </a:ext>
            </a:extLst>
          </p:cNvPr>
          <p:cNvGrpSpPr/>
          <p:nvPr/>
        </p:nvGrpSpPr>
        <p:grpSpPr>
          <a:xfrm rot="5400000">
            <a:off x="1183048" y="6873575"/>
            <a:ext cx="231740" cy="202772"/>
            <a:chOff x="0" y="0"/>
            <a:chExt cx="812800" cy="711200"/>
          </a:xfrm>
        </p:grpSpPr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9ED2E7E3-670D-BA48-8F13-3F69C920E6B3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8" name="TextBox 37">
              <a:extLst>
                <a:ext uri="{FF2B5EF4-FFF2-40B4-BE49-F238E27FC236}">
                  <a16:creationId xmlns:a16="http://schemas.microsoft.com/office/drawing/2014/main" id="{7ACCE497-C52A-4ADD-2081-679990CBF3A2}"/>
                </a:ext>
              </a:extLst>
            </p:cNvPr>
            <p:cNvSpPr txBox="1"/>
            <p:nvPr/>
          </p:nvSpPr>
          <p:spPr>
            <a:xfrm>
              <a:off x="127000" y="320675"/>
              <a:ext cx="558800" cy="339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59" name="TextBox 47">
            <a:extLst>
              <a:ext uri="{FF2B5EF4-FFF2-40B4-BE49-F238E27FC236}">
                <a16:creationId xmlns:a16="http://schemas.microsoft.com/office/drawing/2014/main" id="{45026002-24A0-082C-1C60-31AAC52CEE52}"/>
              </a:ext>
            </a:extLst>
          </p:cNvPr>
          <p:cNvSpPr txBox="1"/>
          <p:nvPr/>
        </p:nvSpPr>
        <p:spPr>
          <a:xfrm>
            <a:off x="1524000" y="2482775"/>
            <a:ext cx="10058400" cy="720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Capacidad</a:t>
            </a:r>
            <a:r>
              <a:rPr lang="en-US" sz="2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institucional</a:t>
            </a:r>
            <a:r>
              <a:rPr lang="en-US" sz="2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limitada</a:t>
            </a:r>
            <a:r>
              <a:rPr lang="en-US" sz="2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falta</a:t>
            </a:r>
            <a:r>
              <a:rPr lang="en-US" sz="2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de </a:t>
            </a:r>
            <a:r>
              <a:rPr lang="en-US" sz="2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métricas</a:t>
            </a:r>
            <a:r>
              <a:rPr lang="en-US" sz="2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de </a:t>
            </a:r>
            <a:r>
              <a:rPr lang="en-US" sz="2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impacto</a:t>
            </a:r>
            <a:r>
              <a:rPr lang="en-US" sz="2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o no </a:t>
            </a:r>
            <a:r>
              <a:rPr lang="en-US" sz="2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integran</a:t>
            </a:r>
            <a:r>
              <a:rPr lang="en-US" sz="2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métricas</a:t>
            </a:r>
            <a:r>
              <a:rPr lang="en-US" sz="2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ESG</a:t>
            </a:r>
          </a:p>
        </p:txBody>
      </p:sp>
      <p:sp>
        <p:nvSpPr>
          <p:cNvPr id="60" name="TextBox 49">
            <a:extLst>
              <a:ext uri="{FF2B5EF4-FFF2-40B4-BE49-F238E27FC236}">
                <a16:creationId xmlns:a16="http://schemas.microsoft.com/office/drawing/2014/main" id="{D57774B4-ACDB-2E63-14DC-0AE8849DC960}"/>
              </a:ext>
            </a:extLst>
          </p:cNvPr>
          <p:cNvSpPr txBox="1"/>
          <p:nvPr/>
        </p:nvSpPr>
        <p:spPr>
          <a:xfrm>
            <a:off x="1524000" y="4922446"/>
            <a:ext cx="8242726" cy="348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s-MX" sz="2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Desigualdad territorial en acceso a financiamiento</a:t>
            </a:r>
            <a:endParaRPr lang="en-US" sz="24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61" name="TextBox 51">
            <a:extLst>
              <a:ext uri="{FF2B5EF4-FFF2-40B4-BE49-F238E27FC236}">
                <a16:creationId xmlns:a16="http://schemas.microsoft.com/office/drawing/2014/main" id="{596EB37D-6327-91DF-6EC8-224794DA806D}"/>
              </a:ext>
            </a:extLst>
          </p:cNvPr>
          <p:cNvSpPr txBox="1"/>
          <p:nvPr/>
        </p:nvSpPr>
        <p:spPr>
          <a:xfrm>
            <a:off x="1524000" y="6764310"/>
            <a:ext cx="9906000" cy="720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s-MX" sz="2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Inestabilidad regulatoria y política, cambios de gobierno en todas las escalas </a:t>
            </a:r>
            <a:endParaRPr lang="en-US" sz="24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62" name="TextBox 9">
            <a:extLst>
              <a:ext uri="{FF2B5EF4-FFF2-40B4-BE49-F238E27FC236}">
                <a16:creationId xmlns:a16="http://schemas.microsoft.com/office/drawing/2014/main" id="{A9FAE072-F901-423E-1BFB-CF9A194E9345}"/>
              </a:ext>
            </a:extLst>
          </p:cNvPr>
          <p:cNvSpPr txBox="1"/>
          <p:nvPr/>
        </p:nvSpPr>
        <p:spPr>
          <a:xfrm>
            <a:off x="1524000" y="3419076"/>
            <a:ext cx="12420600" cy="1014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55"/>
              </a:lnSpc>
            </a:pPr>
            <a:r>
              <a:rPr lang="es-MX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Proyectos urbanos carecen de estudios técnicos confiables, haciendo que no estén preparados para entrar en esquemas de financiamiento internacional.</a:t>
            </a:r>
            <a:endParaRPr lang="en-US" sz="2599" dirty="0">
              <a:solidFill>
                <a:srgbClr val="34343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63" name="TextBox 9">
            <a:extLst>
              <a:ext uri="{FF2B5EF4-FFF2-40B4-BE49-F238E27FC236}">
                <a16:creationId xmlns:a16="http://schemas.microsoft.com/office/drawing/2014/main" id="{DBEADEF7-96B0-5A1D-A682-D526D74D0124}"/>
              </a:ext>
            </a:extLst>
          </p:cNvPr>
          <p:cNvSpPr txBox="1"/>
          <p:nvPr/>
        </p:nvSpPr>
        <p:spPr>
          <a:xfrm>
            <a:off x="1524000" y="5445926"/>
            <a:ext cx="12420600" cy="996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55"/>
              </a:lnSpc>
            </a:pPr>
            <a:r>
              <a:rPr lang="es-MX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Las grandes ciudades son quienes tienen más ventajas. No todos los municipios cuentan con sistemas robustos para medir impacto urbano sostenible </a:t>
            </a:r>
            <a:endParaRPr lang="en-US" sz="2599" dirty="0">
              <a:solidFill>
                <a:srgbClr val="34343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64" name="TextBox 9">
            <a:extLst>
              <a:ext uri="{FF2B5EF4-FFF2-40B4-BE49-F238E27FC236}">
                <a16:creationId xmlns:a16="http://schemas.microsoft.com/office/drawing/2014/main" id="{CDAA95F5-CCB2-CC28-074B-DE261E244D40}"/>
              </a:ext>
            </a:extLst>
          </p:cNvPr>
          <p:cNvSpPr txBox="1"/>
          <p:nvPr/>
        </p:nvSpPr>
        <p:spPr>
          <a:xfrm>
            <a:off x="1524000" y="7804225"/>
            <a:ext cx="12420600" cy="996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55"/>
              </a:lnSpc>
            </a:pPr>
            <a:r>
              <a:rPr lang="es-MX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Los cambios de gobierno pueden generar </a:t>
            </a:r>
            <a:r>
              <a:rPr lang="es-MX" sz="2599" dirty="0" err="1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descontinuidad</a:t>
            </a:r>
            <a:r>
              <a:rPr lang="es-MX" sz="2599" dirty="0">
                <a:solidFill>
                  <a:srgbClr val="343434"/>
                </a:solidFill>
                <a:latin typeface="Arimo"/>
                <a:ea typeface="Arimo"/>
                <a:cs typeface="Arimo"/>
                <a:sym typeface="Arimo"/>
              </a:rPr>
              <a:t> de proyectos y posible incertidumbre del sector privado para temas de inversión. </a:t>
            </a:r>
            <a:endParaRPr lang="en-US" sz="2599" dirty="0">
              <a:solidFill>
                <a:srgbClr val="343434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301849">
            <a:off x="574124" y="-2520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3" name="AutoShape 3"/>
          <p:cNvSpPr/>
          <p:nvPr/>
        </p:nvSpPr>
        <p:spPr>
          <a:xfrm rot="5301849">
            <a:off x="17490980" y="-2520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4" name="AutoShape 4"/>
          <p:cNvSpPr/>
          <p:nvPr/>
        </p:nvSpPr>
        <p:spPr>
          <a:xfrm rot="5301849">
            <a:off x="577300" y="106128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5" name="AutoShape 5"/>
          <p:cNvSpPr/>
          <p:nvPr/>
        </p:nvSpPr>
        <p:spPr>
          <a:xfrm rot="5301849">
            <a:off x="17490980" y="106128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6" name="AutoShape 6"/>
          <p:cNvSpPr/>
          <p:nvPr/>
        </p:nvSpPr>
        <p:spPr>
          <a:xfrm rot="5301849">
            <a:off x="-327220" y="934806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7" name="AutoShape 7"/>
          <p:cNvSpPr/>
          <p:nvPr/>
        </p:nvSpPr>
        <p:spPr>
          <a:xfrm rot="5301849">
            <a:off x="-327220" y="513692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8" name="AutoShape 8"/>
          <p:cNvSpPr/>
          <p:nvPr/>
        </p:nvSpPr>
        <p:spPr>
          <a:xfrm rot="5301849">
            <a:off x="-327220" y="644526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9" name="AutoShape 9"/>
          <p:cNvSpPr/>
          <p:nvPr/>
        </p:nvSpPr>
        <p:spPr>
          <a:xfrm rot="5301849">
            <a:off x="18392780" y="934806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0" name="AutoShape 10"/>
          <p:cNvSpPr/>
          <p:nvPr/>
        </p:nvSpPr>
        <p:spPr>
          <a:xfrm rot="5301849">
            <a:off x="18392780" y="513692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1" name="AutoShape 11"/>
          <p:cNvSpPr/>
          <p:nvPr/>
        </p:nvSpPr>
        <p:spPr>
          <a:xfrm rot="5301849">
            <a:off x="18392780" y="646114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2" name="TextBox 12"/>
          <p:cNvSpPr txBox="1"/>
          <p:nvPr/>
        </p:nvSpPr>
        <p:spPr>
          <a:xfrm>
            <a:off x="18691354" y="-21817"/>
            <a:ext cx="3460724" cy="101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Para pipeta: DSIK colores principales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8678526" y="1165594"/>
            <a:ext cx="3238500" cy="530482"/>
            <a:chOff x="0" y="0"/>
            <a:chExt cx="4318000" cy="70730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Rojo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8691354" y="1788230"/>
            <a:ext cx="3238500" cy="530482"/>
            <a:chOff x="0" y="0"/>
            <a:chExt cx="4318000" cy="70730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Blanco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8691354" y="2410866"/>
            <a:ext cx="3238500" cy="530482"/>
            <a:chOff x="0" y="0"/>
            <a:chExt cx="4318000" cy="70730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Gris 1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8691354" y="3051454"/>
            <a:ext cx="3238500" cy="530482"/>
            <a:chOff x="0" y="0"/>
            <a:chExt cx="4318000" cy="70730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Gris 2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8691354" y="3683702"/>
            <a:ext cx="3238500" cy="530482"/>
            <a:chOff x="0" y="0"/>
            <a:chExt cx="4318000" cy="70730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Negro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8693280" y="4465501"/>
            <a:ext cx="3305026" cy="101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Colores adicionales DSIK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8678526" y="5658660"/>
            <a:ext cx="1541512" cy="530482"/>
            <a:chOff x="0" y="0"/>
            <a:chExt cx="2055349" cy="70730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C9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0375514" y="5658658"/>
            <a:ext cx="1541512" cy="530482"/>
            <a:chOff x="0" y="0"/>
            <a:chExt cx="2055349" cy="70730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8F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8691354" y="6315526"/>
            <a:ext cx="1541512" cy="530482"/>
            <a:chOff x="0" y="0"/>
            <a:chExt cx="2055349" cy="70730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9B348E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0375514" y="6315526"/>
            <a:ext cx="1541512" cy="530482"/>
            <a:chOff x="0" y="0"/>
            <a:chExt cx="2055349" cy="70730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2C57D2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8678526" y="6972392"/>
            <a:ext cx="1541512" cy="530482"/>
            <a:chOff x="0" y="0"/>
            <a:chExt cx="2055349" cy="707309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ACD3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20375514" y="6969382"/>
            <a:ext cx="1541512" cy="530482"/>
            <a:chOff x="0" y="0"/>
            <a:chExt cx="2055349" cy="707309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9864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8678526" y="7629258"/>
            <a:ext cx="1541512" cy="530482"/>
            <a:chOff x="0" y="0"/>
            <a:chExt cx="2055349" cy="70730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8CD0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0990526" y="9008184"/>
            <a:ext cx="7199962" cy="1225930"/>
            <a:chOff x="0" y="0"/>
            <a:chExt cx="9599949" cy="1634573"/>
          </a:xfrm>
        </p:grpSpPr>
        <p:sp>
          <p:nvSpPr>
            <p:cNvPr id="44" name="Freeform 44" descr="Texto  Descripción generada automáticamente"/>
            <p:cNvSpPr/>
            <p:nvPr/>
          </p:nvSpPr>
          <p:spPr>
            <a:xfrm>
              <a:off x="0" y="0"/>
              <a:ext cx="9599930" cy="1634617"/>
            </a:xfrm>
            <a:custGeom>
              <a:avLst/>
              <a:gdLst/>
              <a:ahLst/>
              <a:cxnLst/>
              <a:rect l="l" t="t" r="r" b="b"/>
              <a:pathLst>
                <a:path w="9599930" h="1634617">
                  <a:moveTo>
                    <a:pt x="0" y="0"/>
                  </a:moveTo>
                  <a:lnTo>
                    <a:pt x="9599930" y="0"/>
                  </a:lnTo>
                  <a:lnTo>
                    <a:pt x="9599930" y="1634617"/>
                  </a:lnTo>
                  <a:lnTo>
                    <a:pt x="0" y="1634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54" r="-154" b="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0" y="0"/>
            <a:ext cx="6118226" cy="10287000"/>
            <a:chOff x="0" y="0"/>
            <a:chExt cx="8157635" cy="137160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57591" cy="13716000"/>
            </a:xfrm>
            <a:custGeom>
              <a:avLst/>
              <a:gdLst/>
              <a:ahLst/>
              <a:cxnLst/>
              <a:rect l="l" t="t" r="r" b="b"/>
              <a:pathLst>
                <a:path w="8157591" h="13716000">
                  <a:moveTo>
                    <a:pt x="0" y="0"/>
                  </a:moveTo>
                  <a:lnTo>
                    <a:pt x="8157591" y="0"/>
                  </a:lnTo>
                  <a:lnTo>
                    <a:pt x="8157591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685800" y="644526"/>
            <a:ext cx="4752974" cy="8702674"/>
            <a:chOff x="0" y="0"/>
            <a:chExt cx="6337299" cy="1160356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6337299" cy="11603565"/>
            </a:xfrm>
            <a:custGeom>
              <a:avLst/>
              <a:gdLst/>
              <a:ahLst/>
              <a:cxnLst/>
              <a:rect l="l" t="t" r="r" b="b"/>
              <a:pathLst>
                <a:path w="6337299" h="11603565">
                  <a:moveTo>
                    <a:pt x="0" y="0"/>
                  </a:moveTo>
                  <a:lnTo>
                    <a:pt x="6337299" y="0"/>
                  </a:lnTo>
                  <a:lnTo>
                    <a:pt x="6337299" y="11603565"/>
                  </a:lnTo>
                  <a:lnTo>
                    <a:pt x="0" y="116035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57150"/>
              <a:ext cx="6337299" cy="1154641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7359"/>
                </a:lnSpc>
              </a:pPr>
              <a:r>
                <a:rPr lang="en-US" sz="2400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1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-3810" y="9732646"/>
            <a:ext cx="967740" cy="549274"/>
            <a:chOff x="0" y="0"/>
            <a:chExt cx="1290320" cy="73236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290320" cy="732365"/>
            </a:xfrm>
            <a:custGeom>
              <a:avLst/>
              <a:gdLst/>
              <a:ahLst/>
              <a:cxnLst/>
              <a:rect l="l" t="t" r="r" b="b"/>
              <a:pathLst>
                <a:path w="1290320" h="732365">
                  <a:moveTo>
                    <a:pt x="0" y="0"/>
                  </a:moveTo>
                  <a:lnTo>
                    <a:pt x="1290320" y="0"/>
                  </a:lnTo>
                  <a:lnTo>
                    <a:pt x="1290320" y="732365"/>
                  </a:lnTo>
                  <a:lnTo>
                    <a:pt x="0" y="7323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9525"/>
              <a:ext cx="1290320" cy="7418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3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6822770" y="644526"/>
            <a:ext cx="10779430" cy="8702674"/>
            <a:chOff x="0" y="0"/>
            <a:chExt cx="14372573" cy="1160356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4372574" cy="11603565"/>
            </a:xfrm>
            <a:custGeom>
              <a:avLst/>
              <a:gdLst/>
              <a:ahLst/>
              <a:cxnLst/>
              <a:rect l="l" t="t" r="r" b="b"/>
              <a:pathLst>
                <a:path w="14372574" h="11603565">
                  <a:moveTo>
                    <a:pt x="0" y="0"/>
                  </a:moveTo>
                  <a:lnTo>
                    <a:pt x="14372574" y="0"/>
                  </a:lnTo>
                  <a:lnTo>
                    <a:pt x="14372574" y="11603565"/>
                  </a:lnTo>
                  <a:lnTo>
                    <a:pt x="0" y="116035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28575"/>
              <a:ext cx="14372573" cy="116321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8640"/>
                </a:lnSpc>
              </a:pPr>
              <a:r>
                <a:rPr lang="en-US" sz="7200">
                  <a:solidFill>
                    <a:srgbClr val="666666"/>
                  </a:solidFill>
                  <a:latin typeface="Arimo"/>
                  <a:ea typeface="Arimo"/>
                  <a:cs typeface="Arimo"/>
                  <a:sym typeface="Arimo"/>
                </a:rPr>
                <a:t>Mecanismo de Financiamiento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301849">
            <a:off x="574124" y="-2520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3" name="AutoShape 3"/>
          <p:cNvSpPr/>
          <p:nvPr/>
        </p:nvSpPr>
        <p:spPr>
          <a:xfrm rot="5301849">
            <a:off x="17490980" y="-2520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4" name="AutoShape 4"/>
          <p:cNvSpPr/>
          <p:nvPr/>
        </p:nvSpPr>
        <p:spPr>
          <a:xfrm rot="5301849">
            <a:off x="577300" y="106128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5" name="AutoShape 5"/>
          <p:cNvSpPr/>
          <p:nvPr/>
        </p:nvSpPr>
        <p:spPr>
          <a:xfrm rot="5301849">
            <a:off x="17490980" y="106128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6" name="AutoShape 6"/>
          <p:cNvSpPr/>
          <p:nvPr/>
        </p:nvSpPr>
        <p:spPr>
          <a:xfrm rot="5301849">
            <a:off x="-327220" y="934806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7" name="AutoShape 7"/>
          <p:cNvSpPr/>
          <p:nvPr/>
        </p:nvSpPr>
        <p:spPr>
          <a:xfrm rot="5301849">
            <a:off x="18392780" y="934806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8" name="AutoShape 8"/>
          <p:cNvSpPr/>
          <p:nvPr/>
        </p:nvSpPr>
        <p:spPr>
          <a:xfrm rot="5301849">
            <a:off x="18392780" y="513692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9" name="AutoShape 9"/>
          <p:cNvSpPr/>
          <p:nvPr/>
        </p:nvSpPr>
        <p:spPr>
          <a:xfrm rot="5301849">
            <a:off x="18392780" y="646114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grpSp>
        <p:nvGrpSpPr>
          <p:cNvPr id="10" name="Group 10"/>
          <p:cNvGrpSpPr/>
          <p:nvPr/>
        </p:nvGrpSpPr>
        <p:grpSpPr>
          <a:xfrm>
            <a:off x="18678526" y="1165594"/>
            <a:ext cx="3238500" cy="530482"/>
            <a:chOff x="0" y="0"/>
            <a:chExt cx="4318000" cy="70730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Rojo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8691354" y="1788230"/>
            <a:ext cx="3238500" cy="530482"/>
            <a:chOff x="0" y="0"/>
            <a:chExt cx="4318000" cy="70730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Blanco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8691354" y="2410866"/>
            <a:ext cx="3238500" cy="530482"/>
            <a:chOff x="0" y="0"/>
            <a:chExt cx="4318000" cy="70730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Gris 1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8691354" y="3051454"/>
            <a:ext cx="3238500" cy="530482"/>
            <a:chOff x="0" y="0"/>
            <a:chExt cx="4318000" cy="70730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Gris 2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8691354" y="3683702"/>
            <a:ext cx="3238500" cy="530482"/>
            <a:chOff x="0" y="0"/>
            <a:chExt cx="4318000" cy="70730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Negro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8678526" y="5658660"/>
            <a:ext cx="1541512" cy="530482"/>
            <a:chOff x="0" y="0"/>
            <a:chExt cx="2055349" cy="70730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C9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0375514" y="5658658"/>
            <a:ext cx="1541512" cy="530482"/>
            <a:chOff x="0" y="0"/>
            <a:chExt cx="2055349" cy="70730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8F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8691354" y="6315526"/>
            <a:ext cx="1541512" cy="530482"/>
            <a:chOff x="0" y="0"/>
            <a:chExt cx="2055349" cy="70730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9B348E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0375514" y="6315526"/>
            <a:ext cx="1541512" cy="530482"/>
            <a:chOff x="0" y="0"/>
            <a:chExt cx="2055349" cy="70730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2C57D2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8678526" y="6972392"/>
            <a:ext cx="1541512" cy="530482"/>
            <a:chOff x="0" y="0"/>
            <a:chExt cx="2055349" cy="70730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ACD3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0375514" y="6969382"/>
            <a:ext cx="1541512" cy="530482"/>
            <a:chOff x="0" y="0"/>
            <a:chExt cx="2055349" cy="70730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9864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8678526" y="7629258"/>
            <a:ext cx="1541512" cy="530482"/>
            <a:chOff x="0" y="0"/>
            <a:chExt cx="2055349" cy="707309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8CD0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0990526" y="9008184"/>
            <a:ext cx="7199962" cy="1225930"/>
            <a:chOff x="0" y="0"/>
            <a:chExt cx="9599949" cy="1634573"/>
          </a:xfrm>
        </p:grpSpPr>
        <p:sp>
          <p:nvSpPr>
            <p:cNvPr id="40" name="Freeform 40" descr="Texto  Descripción generada automáticamente"/>
            <p:cNvSpPr/>
            <p:nvPr/>
          </p:nvSpPr>
          <p:spPr>
            <a:xfrm>
              <a:off x="0" y="0"/>
              <a:ext cx="9599930" cy="1634617"/>
            </a:xfrm>
            <a:custGeom>
              <a:avLst/>
              <a:gdLst/>
              <a:ahLst/>
              <a:cxnLst/>
              <a:rect l="l" t="t" r="r" b="b"/>
              <a:pathLst>
                <a:path w="9599930" h="1634617">
                  <a:moveTo>
                    <a:pt x="0" y="0"/>
                  </a:moveTo>
                  <a:lnTo>
                    <a:pt x="9599930" y="0"/>
                  </a:lnTo>
                  <a:lnTo>
                    <a:pt x="9599930" y="1634617"/>
                  </a:lnTo>
                  <a:lnTo>
                    <a:pt x="0" y="1634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4" r="-154" b="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-3810" y="9732646"/>
            <a:ext cx="967740" cy="549274"/>
            <a:chOff x="0" y="0"/>
            <a:chExt cx="1290320" cy="73236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290320" cy="732365"/>
            </a:xfrm>
            <a:custGeom>
              <a:avLst/>
              <a:gdLst/>
              <a:ahLst/>
              <a:cxnLst/>
              <a:rect l="l" t="t" r="r" b="b"/>
              <a:pathLst>
                <a:path w="1290320" h="732365">
                  <a:moveTo>
                    <a:pt x="0" y="0"/>
                  </a:moveTo>
                  <a:lnTo>
                    <a:pt x="1290320" y="0"/>
                  </a:lnTo>
                  <a:lnTo>
                    <a:pt x="1290320" y="732365"/>
                  </a:lnTo>
                  <a:lnTo>
                    <a:pt x="0" y="7323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9525"/>
              <a:ext cx="1290320" cy="7418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898989"/>
                  </a:solidFill>
                  <a:latin typeface="Arimo"/>
                  <a:ea typeface="Arimo"/>
                  <a:cs typeface="Arimo"/>
                  <a:sym typeface="Arimo"/>
                </a:rPr>
                <a:t>4</a:t>
              </a:r>
            </a:p>
          </p:txBody>
        </p:sp>
      </p:grpSp>
      <p:sp>
        <p:nvSpPr>
          <p:cNvPr id="44" name="Freeform 44"/>
          <p:cNvSpPr/>
          <p:nvPr/>
        </p:nvSpPr>
        <p:spPr>
          <a:xfrm>
            <a:off x="10560198" y="3779160"/>
            <a:ext cx="6699102" cy="3751497"/>
          </a:xfrm>
          <a:custGeom>
            <a:avLst/>
            <a:gdLst/>
            <a:ahLst/>
            <a:cxnLst/>
            <a:rect l="l" t="t" r="r" b="b"/>
            <a:pathLst>
              <a:path w="6699102" h="3751497">
                <a:moveTo>
                  <a:pt x="0" y="0"/>
                </a:moveTo>
                <a:lnTo>
                  <a:pt x="6699102" y="0"/>
                </a:lnTo>
                <a:lnTo>
                  <a:pt x="6699102" y="3751497"/>
                </a:lnTo>
                <a:lnTo>
                  <a:pt x="0" y="37514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5" name="TextBox 45"/>
          <p:cNvSpPr txBox="1"/>
          <p:nvPr/>
        </p:nvSpPr>
        <p:spPr>
          <a:xfrm>
            <a:off x="18691354" y="-21817"/>
            <a:ext cx="3460724" cy="101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Para pipeta: DSIK colores principales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8693280" y="4465501"/>
            <a:ext cx="3305026" cy="101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Colores adicionales DSIK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963930" y="1696076"/>
            <a:ext cx="16919576" cy="662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16"/>
              </a:lnSpc>
            </a:pPr>
            <a:r>
              <a:rPr lang="en-US" sz="4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son los mecanismos de financiación?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028700" y="3446683"/>
            <a:ext cx="9099042" cy="421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Los mecanismos de financiación son herramientas que permiten a las entidades públicas o privadas capturar y dirigir el valor económico generado por una inversión, ya sea mediante préstamos, bonos, o asociaciones público-privadas. </a:t>
            </a:r>
          </a:p>
          <a:p>
            <a:pPr algn="just">
              <a:lnSpc>
                <a:spcPts val="3359"/>
              </a:lnSpc>
            </a:pPr>
            <a:endParaRPr lang="en-US" sz="2799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Su papel se enfoca en movilizar recursos hacia el desarrollo sostenible.</a:t>
            </a:r>
          </a:p>
          <a:p>
            <a:pPr algn="just">
              <a:lnSpc>
                <a:spcPts val="3359"/>
              </a:lnSpc>
            </a:pPr>
            <a:endParaRPr lang="en-US" sz="2799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3359"/>
              </a:lnSpc>
            </a:pPr>
            <a:endParaRPr lang="en-US" sz="2799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275126" y="3185038"/>
            <a:ext cx="7464377" cy="5169081"/>
          </a:xfrm>
          <a:custGeom>
            <a:avLst/>
            <a:gdLst/>
            <a:ahLst/>
            <a:cxnLst/>
            <a:rect l="l" t="t" r="r" b="b"/>
            <a:pathLst>
              <a:path w="7464377" h="5169081">
                <a:moveTo>
                  <a:pt x="7464377" y="0"/>
                </a:moveTo>
                <a:lnTo>
                  <a:pt x="0" y="0"/>
                </a:lnTo>
                <a:lnTo>
                  <a:pt x="0" y="5169081"/>
                </a:lnTo>
                <a:lnTo>
                  <a:pt x="7464377" y="5169081"/>
                </a:lnTo>
                <a:lnTo>
                  <a:pt x="746437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5039348" y="2829085"/>
            <a:ext cx="2085975" cy="2085975"/>
          </a:xfrm>
          <a:custGeom>
            <a:avLst/>
            <a:gdLst/>
            <a:ahLst/>
            <a:cxnLst/>
            <a:rect l="l" t="t" r="r" b="b"/>
            <a:pathLst>
              <a:path w="2085975" h="2085975">
                <a:moveTo>
                  <a:pt x="0" y="0"/>
                </a:moveTo>
                <a:lnTo>
                  <a:pt x="2085975" y="0"/>
                </a:lnTo>
                <a:lnTo>
                  <a:pt x="2085975" y="2085975"/>
                </a:lnTo>
                <a:lnTo>
                  <a:pt x="0" y="20859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4" name="Group 4"/>
          <p:cNvGrpSpPr/>
          <p:nvPr/>
        </p:nvGrpSpPr>
        <p:grpSpPr>
          <a:xfrm>
            <a:off x="5039348" y="2829085"/>
            <a:ext cx="1790911" cy="179091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666666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1234636" y="3838841"/>
            <a:ext cx="2085975" cy="2085975"/>
          </a:xfrm>
          <a:custGeom>
            <a:avLst/>
            <a:gdLst/>
            <a:ahLst/>
            <a:cxnLst/>
            <a:rect l="l" t="t" r="r" b="b"/>
            <a:pathLst>
              <a:path w="2085975" h="2085975">
                <a:moveTo>
                  <a:pt x="0" y="0"/>
                </a:moveTo>
                <a:lnTo>
                  <a:pt x="2085975" y="0"/>
                </a:lnTo>
                <a:lnTo>
                  <a:pt x="2085975" y="2085975"/>
                </a:lnTo>
                <a:lnTo>
                  <a:pt x="0" y="20859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MX"/>
          </a:p>
        </p:txBody>
      </p:sp>
      <p:grpSp>
        <p:nvGrpSpPr>
          <p:cNvPr id="8" name="Group 8"/>
          <p:cNvGrpSpPr/>
          <p:nvPr/>
        </p:nvGrpSpPr>
        <p:grpSpPr>
          <a:xfrm>
            <a:off x="11234636" y="3838841"/>
            <a:ext cx="1790911" cy="179091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FF0000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234636" y="5931504"/>
            <a:ext cx="2085975" cy="2085975"/>
          </a:xfrm>
          <a:custGeom>
            <a:avLst/>
            <a:gdLst/>
            <a:ahLst/>
            <a:cxnLst/>
            <a:rect l="l" t="t" r="r" b="b"/>
            <a:pathLst>
              <a:path w="2085975" h="2085975">
                <a:moveTo>
                  <a:pt x="0" y="0"/>
                </a:moveTo>
                <a:lnTo>
                  <a:pt x="2085975" y="0"/>
                </a:lnTo>
                <a:lnTo>
                  <a:pt x="2085975" y="2085975"/>
                </a:lnTo>
                <a:lnTo>
                  <a:pt x="0" y="20859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MX"/>
          </a:p>
        </p:txBody>
      </p:sp>
      <p:grpSp>
        <p:nvGrpSpPr>
          <p:cNvPr id="12" name="Group 12"/>
          <p:cNvGrpSpPr/>
          <p:nvPr/>
        </p:nvGrpSpPr>
        <p:grpSpPr>
          <a:xfrm>
            <a:off x="11234636" y="5931504"/>
            <a:ext cx="1790911" cy="179091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FF0000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5039348" y="4874123"/>
            <a:ext cx="2085975" cy="2085975"/>
          </a:xfrm>
          <a:custGeom>
            <a:avLst/>
            <a:gdLst/>
            <a:ahLst/>
            <a:cxnLst/>
            <a:rect l="l" t="t" r="r" b="b"/>
            <a:pathLst>
              <a:path w="2085975" h="2085975">
                <a:moveTo>
                  <a:pt x="0" y="0"/>
                </a:moveTo>
                <a:lnTo>
                  <a:pt x="2085975" y="0"/>
                </a:lnTo>
                <a:lnTo>
                  <a:pt x="2085975" y="2085975"/>
                </a:lnTo>
                <a:lnTo>
                  <a:pt x="0" y="20859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MX"/>
          </a:p>
        </p:txBody>
      </p:sp>
      <p:grpSp>
        <p:nvGrpSpPr>
          <p:cNvPr id="16" name="Group 16"/>
          <p:cNvGrpSpPr/>
          <p:nvPr/>
        </p:nvGrpSpPr>
        <p:grpSpPr>
          <a:xfrm>
            <a:off x="5039348" y="4874123"/>
            <a:ext cx="1790911" cy="179091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666666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5039348" y="6922209"/>
            <a:ext cx="2085975" cy="2085975"/>
          </a:xfrm>
          <a:custGeom>
            <a:avLst/>
            <a:gdLst/>
            <a:ahLst/>
            <a:cxnLst/>
            <a:rect l="l" t="t" r="r" b="b"/>
            <a:pathLst>
              <a:path w="2085975" h="2085975">
                <a:moveTo>
                  <a:pt x="0" y="0"/>
                </a:moveTo>
                <a:lnTo>
                  <a:pt x="2085975" y="0"/>
                </a:lnTo>
                <a:lnTo>
                  <a:pt x="2085975" y="2085975"/>
                </a:lnTo>
                <a:lnTo>
                  <a:pt x="0" y="20859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MX"/>
          </a:p>
        </p:txBody>
      </p:sp>
      <p:grpSp>
        <p:nvGrpSpPr>
          <p:cNvPr id="20" name="Group 20"/>
          <p:cNvGrpSpPr/>
          <p:nvPr/>
        </p:nvGrpSpPr>
        <p:grpSpPr>
          <a:xfrm>
            <a:off x="5039348" y="6922209"/>
            <a:ext cx="1790911" cy="1790911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666666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5400000">
            <a:off x="1115602" y="3201103"/>
            <a:ext cx="231740" cy="202772"/>
            <a:chOff x="0" y="0"/>
            <a:chExt cx="812800" cy="7112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27000" y="320675"/>
              <a:ext cx="558800" cy="339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5400000">
            <a:off x="13429953" y="4546466"/>
            <a:ext cx="231740" cy="202772"/>
            <a:chOff x="0" y="0"/>
            <a:chExt cx="812800" cy="7112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27000" y="320675"/>
              <a:ext cx="558800" cy="339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5400000">
            <a:off x="1014216" y="5646294"/>
            <a:ext cx="231740" cy="202772"/>
            <a:chOff x="0" y="0"/>
            <a:chExt cx="812800" cy="7112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27000" y="320675"/>
              <a:ext cx="558800" cy="339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5400000">
            <a:off x="13429953" y="6586944"/>
            <a:ext cx="231740" cy="202772"/>
            <a:chOff x="0" y="0"/>
            <a:chExt cx="812800" cy="7112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27000" y="320675"/>
              <a:ext cx="558800" cy="339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 rot="5400000">
            <a:off x="1115602" y="7508309"/>
            <a:ext cx="231740" cy="202772"/>
            <a:chOff x="0" y="0"/>
            <a:chExt cx="812800" cy="7112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27000" y="320675"/>
              <a:ext cx="558800" cy="339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>
            <a:off x="5458553" y="3248291"/>
            <a:ext cx="952500" cy="952500"/>
          </a:xfrm>
          <a:custGeom>
            <a:avLst/>
            <a:gdLst/>
            <a:ahLst/>
            <a:cxnLst/>
            <a:rect l="l" t="t" r="r" b="b"/>
            <a:pathLst>
              <a:path w="952500" h="952500">
                <a:moveTo>
                  <a:pt x="0" y="0"/>
                </a:moveTo>
                <a:lnTo>
                  <a:pt x="952500" y="0"/>
                </a:lnTo>
                <a:lnTo>
                  <a:pt x="952500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9" name="Freeform 39"/>
          <p:cNvSpPr/>
          <p:nvPr/>
        </p:nvSpPr>
        <p:spPr>
          <a:xfrm>
            <a:off x="5490700" y="5273807"/>
            <a:ext cx="920353" cy="952500"/>
          </a:xfrm>
          <a:custGeom>
            <a:avLst/>
            <a:gdLst/>
            <a:ahLst/>
            <a:cxnLst/>
            <a:rect l="l" t="t" r="r" b="b"/>
            <a:pathLst>
              <a:path w="920353" h="952500">
                <a:moveTo>
                  <a:pt x="0" y="0"/>
                </a:moveTo>
                <a:lnTo>
                  <a:pt x="920353" y="0"/>
                </a:lnTo>
                <a:lnTo>
                  <a:pt x="920353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0" name="Freeform 40"/>
          <p:cNvSpPr/>
          <p:nvPr/>
        </p:nvSpPr>
        <p:spPr>
          <a:xfrm>
            <a:off x="5474627" y="7341739"/>
            <a:ext cx="920353" cy="952500"/>
          </a:xfrm>
          <a:custGeom>
            <a:avLst/>
            <a:gdLst/>
            <a:ahLst/>
            <a:cxnLst/>
            <a:rect l="l" t="t" r="r" b="b"/>
            <a:pathLst>
              <a:path w="920353" h="952500">
                <a:moveTo>
                  <a:pt x="0" y="0"/>
                </a:moveTo>
                <a:lnTo>
                  <a:pt x="920353" y="0"/>
                </a:lnTo>
                <a:lnTo>
                  <a:pt x="920353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1" name="Freeform 41"/>
          <p:cNvSpPr/>
          <p:nvPr/>
        </p:nvSpPr>
        <p:spPr>
          <a:xfrm>
            <a:off x="11661581" y="4222434"/>
            <a:ext cx="937022" cy="952500"/>
          </a:xfrm>
          <a:custGeom>
            <a:avLst/>
            <a:gdLst/>
            <a:ahLst/>
            <a:cxnLst/>
            <a:rect l="l" t="t" r="r" b="b"/>
            <a:pathLst>
              <a:path w="937022" h="952500">
                <a:moveTo>
                  <a:pt x="0" y="0"/>
                </a:moveTo>
                <a:lnTo>
                  <a:pt x="937022" y="0"/>
                </a:lnTo>
                <a:lnTo>
                  <a:pt x="937022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2" name="Freeform 42"/>
          <p:cNvSpPr/>
          <p:nvPr/>
        </p:nvSpPr>
        <p:spPr>
          <a:xfrm>
            <a:off x="11661581" y="6360664"/>
            <a:ext cx="952500" cy="952500"/>
          </a:xfrm>
          <a:custGeom>
            <a:avLst/>
            <a:gdLst/>
            <a:ahLst/>
            <a:cxnLst/>
            <a:rect l="l" t="t" r="r" b="b"/>
            <a:pathLst>
              <a:path w="952500" h="952500">
                <a:moveTo>
                  <a:pt x="0" y="0"/>
                </a:moveTo>
                <a:lnTo>
                  <a:pt x="952500" y="0"/>
                </a:lnTo>
                <a:lnTo>
                  <a:pt x="952500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3" name="TextBox 43"/>
          <p:cNvSpPr txBox="1"/>
          <p:nvPr/>
        </p:nvSpPr>
        <p:spPr>
          <a:xfrm>
            <a:off x="2261667" y="1150121"/>
            <a:ext cx="13714401" cy="1317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Algunos</a:t>
            </a:r>
            <a:r>
              <a:rPr lang="en-US" sz="4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de </a:t>
            </a:r>
            <a:r>
              <a:rPr lang="en-US" sz="4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los</a:t>
            </a:r>
            <a:r>
              <a:rPr lang="en-US" sz="4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mecanismos</a:t>
            </a:r>
            <a:r>
              <a:rPr lang="en-US" sz="4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más</a:t>
            </a:r>
            <a:r>
              <a:rPr lang="en-US" sz="4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utilizados</a:t>
            </a:r>
            <a:r>
              <a:rPr lang="en-US" sz="4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para </a:t>
            </a:r>
            <a:r>
              <a:rPr lang="en-US" sz="4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temas</a:t>
            </a:r>
            <a:r>
              <a:rPr lang="en-US" sz="4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de Desarrollo Urbano son: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055417" y="3327009"/>
            <a:ext cx="1977031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2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Instrumentos</a:t>
            </a:r>
            <a:r>
              <a:rPr lang="en-US" sz="22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22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Deuda</a:t>
            </a:r>
            <a:endParaRPr lang="en-US" sz="2200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8609729" y="4368762"/>
            <a:ext cx="2946294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sz="22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Mecanismo</a:t>
            </a:r>
            <a:r>
              <a:rPr lang="en-US" sz="22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  <a:p>
            <a:pPr algn="ctr">
              <a:lnSpc>
                <a:spcPts val="2640"/>
              </a:lnSpc>
            </a:pPr>
            <a:r>
              <a:rPr lang="en-US" sz="22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Público/multilateral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8893852" y="6474534"/>
            <a:ext cx="2231348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sz="22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Recursos</a:t>
            </a:r>
            <a:r>
              <a:rPr lang="en-US" sz="22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públicos</a:t>
            </a:r>
            <a:r>
              <a:rPr lang="en-US" sz="22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/privados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456554" y="3117509"/>
            <a:ext cx="3458969" cy="34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Bonos </a:t>
            </a:r>
            <a:r>
              <a:rPr lang="en-US" sz="2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etiquetados</a:t>
            </a:r>
            <a:endParaRPr lang="en-US" sz="24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3902923" y="4471836"/>
            <a:ext cx="3458969" cy="720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Fondos</a:t>
            </a:r>
            <a:r>
              <a:rPr lang="en-US" sz="2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públicos</a:t>
            </a:r>
            <a:r>
              <a:rPr lang="en-US" sz="2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y banca de </a:t>
            </a:r>
            <a:r>
              <a:rPr lang="en-US" sz="2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desarrollo</a:t>
            </a:r>
            <a:endParaRPr lang="en-US" sz="24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1456554" y="5557180"/>
            <a:ext cx="3458969" cy="34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Blended Finance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3902923" y="6512314"/>
            <a:ext cx="3458969" cy="34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Fideicomisos</a:t>
            </a:r>
            <a:r>
              <a:rPr lang="en-US" sz="2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urbanos</a:t>
            </a:r>
            <a:endParaRPr lang="en-US" sz="24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456554" y="7399044"/>
            <a:ext cx="3458969" cy="34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Fondos</a:t>
            </a:r>
            <a:r>
              <a:rPr lang="en-US" sz="2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climáticos</a:t>
            </a:r>
            <a:endParaRPr lang="en-US" sz="24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52" name="Group 52"/>
          <p:cNvGrpSpPr/>
          <p:nvPr/>
        </p:nvGrpSpPr>
        <p:grpSpPr>
          <a:xfrm>
            <a:off x="10990526" y="9008184"/>
            <a:ext cx="7199962" cy="1225930"/>
            <a:chOff x="0" y="0"/>
            <a:chExt cx="9599949" cy="1634573"/>
          </a:xfrm>
        </p:grpSpPr>
        <p:sp>
          <p:nvSpPr>
            <p:cNvPr id="53" name="Freeform 53" descr="Texto  Descripción generada automáticamente"/>
            <p:cNvSpPr/>
            <p:nvPr/>
          </p:nvSpPr>
          <p:spPr>
            <a:xfrm>
              <a:off x="0" y="0"/>
              <a:ext cx="9599930" cy="1634617"/>
            </a:xfrm>
            <a:custGeom>
              <a:avLst/>
              <a:gdLst/>
              <a:ahLst/>
              <a:cxnLst/>
              <a:rect l="l" t="t" r="r" b="b"/>
              <a:pathLst>
                <a:path w="9599930" h="1634617">
                  <a:moveTo>
                    <a:pt x="0" y="0"/>
                  </a:moveTo>
                  <a:lnTo>
                    <a:pt x="9599930" y="0"/>
                  </a:lnTo>
                  <a:lnTo>
                    <a:pt x="9599930" y="1634617"/>
                  </a:lnTo>
                  <a:lnTo>
                    <a:pt x="0" y="1634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-154" r="-154" b="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54" name="TextBox 54"/>
          <p:cNvSpPr txBox="1"/>
          <p:nvPr/>
        </p:nvSpPr>
        <p:spPr>
          <a:xfrm>
            <a:off x="6954084" y="7465239"/>
            <a:ext cx="2946294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40"/>
              </a:lnSpc>
            </a:pPr>
            <a:r>
              <a:rPr lang="en-US" sz="22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Mecanismo</a:t>
            </a:r>
            <a:r>
              <a:rPr lang="en-US" sz="22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Internacional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6966866" y="5372100"/>
            <a:ext cx="2177134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2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Mecanismo</a:t>
            </a:r>
            <a:r>
              <a:rPr lang="en-US" sz="22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mixto</a:t>
            </a:r>
            <a:r>
              <a:rPr lang="en-US" sz="22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(</a:t>
            </a:r>
            <a:r>
              <a:rPr lang="en-US" sz="22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público</a:t>
            </a:r>
            <a:r>
              <a:rPr lang="en-US" sz="22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/privado)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301849">
            <a:off x="574124" y="-2520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3" name="AutoShape 3"/>
          <p:cNvSpPr/>
          <p:nvPr/>
        </p:nvSpPr>
        <p:spPr>
          <a:xfrm rot="5301849">
            <a:off x="17490980" y="-2520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4" name="AutoShape 4"/>
          <p:cNvSpPr/>
          <p:nvPr/>
        </p:nvSpPr>
        <p:spPr>
          <a:xfrm rot="5301849">
            <a:off x="577300" y="106128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5" name="AutoShape 5"/>
          <p:cNvSpPr/>
          <p:nvPr/>
        </p:nvSpPr>
        <p:spPr>
          <a:xfrm rot="5301849">
            <a:off x="17490980" y="106128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6" name="AutoShape 6"/>
          <p:cNvSpPr/>
          <p:nvPr/>
        </p:nvSpPr>
        <p:spPr>
          <a:xfrm rot="5301849">
            <a:off x="-327220" y="934806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7" name="AutoShape 7"/>
          <p:cNvSpPr/>
          <p:nvPr/>
        </p:nvSpPr>
        <p:spPr>
          <a:xfrm rot="5301849">
            <a:off x="-327220" y="513692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8" name="AutoShape 8"/>
          <p:cNvSpPr/>
          <p:nvPr/>
        </p:nvSpPr>
        <p:spPr>
          <a:xfrm rot="5301849">
            <a:off x="-327220" y="644526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9" name="AutoShape 9"/>
          <p:cNvSpPr/>
          <p:nvPr/>
        </p:nvSpPr>
        <p:spPr>
          <a:xfrm rot="5301849">
            <a:off x="18392780" y="934806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0" name="AutoShape 10"/>
          <p:cNvSpPr/>
          <p:nvPr/>
        </p:nvSpPr>
        <p:spPr>
          <a:xfrm rot="5301849">
            <a:off x="18392780" y="646114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1" name="TextBox 11"/>
          <p:cNvSpPr txBox="1"/>
          <p:nvPr/>
        </p:nvSpPr>
        <p:spPr>
          <a:xfrm>
            <a:off x="18691354" y="-21817"/>
            <a:ext cx="3460724" cy="101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Para pipeta: DSIK colores principales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8678526" y="1165594"/>
            <a:ext cx="3238500" cy="530482"/>
            <a:chOff x="0" y="0"/>
            <a:chExt cx="4318000" cy="7073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Rojo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0375514" y="6969382"/>
            <a:ext cx="1541512" cy="530482"/>
            <a:chOff x="0" y="0"/>
            <a:chExt cx="2055349" cy="70730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9864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990526" y="9008184"/>
            <a:ext cx="7199962" cy="1225930"/>
            <a:chOff x="0" y="0"/>
            <a:chExt cx="9599949" cy="1634573"/>
          </a:xfrm>
        </p:grpSpPr>
        <p:sp>
          <p:nvSpPr>
            <p:cNvPr id="18" name="Freeform 18" descr="Texto  Descripción generada automáticamente"/>
            <p:cNvSpPr/>
            <p:nvPr/>
          </p:nvSpPr>
          <p:spPr>
            <a:xfrm>
              <a:off x="0" y="0"/>
              <a:ext cx="9599930" cy="1634617"/>
            </a:xfrm>
            <a:custGeom>
              <a:avLst/>
              <a:gdLst/>
              <a:ahLst/>
              <a:cxnLst/>
              <a:rect l="l" t="t" r="r" b="b"/>
              <a:pathLst>
                <a:path w="9599930" h="1634617">
                  <a:moveTo>
                    <a:pt x="0" y="0"/>
                  </a:moveTo>
                  <a:lnTo>
                    <a:pt x="9599930" y="0"/>
                  </a:lnTo>
                  <a:lnTo>
                    <a:pt x="9599930" y="1634617"/>
                  </a:lnTo>
                  <a:lnTo>
                    <a:pt x="0" y="1634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54" r="-154" b="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0" y="-22224"/>
            <a:ext cx="9144000" cy="10309224"/>
            <a:chOff x="0" y="0"/>
            <a:chExt cx="12192000" cy="1374563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192000" cy="13745590"/>
            </a:xfrm>
            <a:custGeom>
              <a:avLst/>
              <a:gdLst/>
              <a:ahLst/>
              <a:cxnLst/>
              <a:rect l="l" t="t" r="r" b="b"/>
              <a:pathLst>
                <a:path w="12192000" h="13745590">
                  <a:moveTo>
                    <a:pt x="0" y="0"/>
                  </a:moveTo>
                  <a:lnTo>
                    <a:pt x="12192000" y="0"/>
                  </a:lnTo>
                  <a:lnTo>
                    <a:pt x="12192000" y="13745590"/>
                  </a:lnTo>
                  <a:lnTo>
                    <a:pt x="0" y="1374559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91234" y="2169796"/>
            <a:ext cx="8308340" cy="714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endParaRPr/>
          </a:p>
          <a:p>
            <a:pPr marL="604518" lvl="1" indent="-302259" algn="just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Ambiental:</a:t>
            </a:r>
            <a:r>
              <a:rPr lang="en-US" sz="27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Se impulsa el cuidado de recursos, eficiencia energética y reducción de emisiones por congestión vehicular.</a:t>
            </a:r>
          </a:p>
          <a:p>
            <a:pPr algn="just">
              <a:lnSpc>
                <a:spcPts val="3359"/>
              </a:lnSpc>
            </a:pPr>
            <a:endParaRPr lang="en-US" sz="2799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604518" lvl="1" indent="-302259" algn="just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Social:</a:t>
            </a:r>
            <a:r>
              <a:rPr lang="en-US" sz="27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Acceso a servicios de movilidad que benefician la reducción del trafico y la economía de las personas.</a:t>
            </a:r>
          </a:p>
          <a:p>
            <a:pPr algn="just">
              <a:lnSpc>
                <a:spcPts val="3359"/>
              </a:lnSpc>
            </a:pPr>
            <a:endParaRPr lang="en-US" sz="2799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604518" lvl="1" indent="-302259" algn="just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Económico</a:t>
            </a:r>
            <a:r>
              <a:rPr lang="en-US" sz="27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: valorización del suelo, impulso al turismo y atracción de inversión sostenible.</a:t>
            </a:r>
          </a:p>
          <a:p>
            <a:pPr algn="just">
              <a:lnSpc>
                <a:spcPts val="3359"/>
              </a:lnSpc>
            </a:pPr>
            <a:endParaRPr lang="en-US" sz="2799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604518" lvl="1" indent="-302259" algn="just">
              <a:lnSpc>
                <a:spcPts val="3359"/>
              </a:lnSpc>
              <a:buFont typeface="Arial"/>
              <a:buChar char="•"/>
            </a:pPr>
            <a:r>
              <a:rPr lang="en-US" sz="2799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Gobernanza:</a:t>
            </a:r>
            <a:r>
              <a:rPr lang="en-US" sz="27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planificación urbana integral, rendición de cuentas y gestión fiduciaria transparente.</a:t>
            </a:r>
          </a:p>
          <a:p>
            <a:pPr algn="just">
              <a:lnSpc>
                <a:spcPts val="3359"/>
              </a:lnSpc>
            </a:pPr>
            <a:endParaRPr lang="en-US" sz="2799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3359"/>
              </a:lnSpc>
            </a:pPr>
            <a:endParaRPr lang="en-US" sz="2799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87386" y="644526"/>
            <a:ext cx="7912188" cy="1290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16"/>
              </a:lnSpc>
            </a:pPr>
            <a:r>
              <a:rPr lang="en-US" sz="44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Componentes clave de sostenibilidad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-3810" y="9732646"/>
            <a:ext cx="967740" cy="549274"/>
            <a:chOff x="0" y="0"/>
            <a:chExt cx="1290320" cy="73236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90320" cy="732365"/>
            </a:xfrm>
            <a:custGeom>
              <a:avLst/>
              <a:gdLst/>
              <a:ahLst/>
              <a:cxnLst/>
              <a:rect l="l" t="t" r="r" b="b"/>
              <a:pathLst>
                <a:path w="1290320" h="732365">
                  <a:moveTo>
                    <a:pt x="0" y="0"/>
                  </a:moveTo>
                  <a:lnTo>
                    <a:pt x="1290320" y="0"/>
                  </a:lnTo>
                  <a:lnTo>
                    <a:pt x="1290320" y="732365"/>
                  </a:lnTo>
                  <a:lnTo>
                    <a:pt x="0" y="7323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9525"/>
              <a:ext cx="1290320" cy="7418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10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9683750" y="644526"/>
            <a:ext cx="7918450" cy="662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16"/>
              </a:lnSpc>
            </a:pPr>
            <a:r>
              <a:rPr lang="en-US" sz="4400" b="1">
                <a:solidFill>
                  <a:srgbClr val="FF0000"/>
                </a:solidFill>
                <a:latin typeface="Arimo Bold"/>
                <a:ea typeface="Arimo Bold"/>
                <a:cs typeface="Arimo Bold"/>
                <a:sym typeface="Arimo Bold"/>
              </a:rPr>
              <a:t>Beneficios esperados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353550" y="2496859"/>
            <a:ext cx="7572820" cy="5204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just">
              <a:lnSpc>
                <a:spcPts val="3359"/>
              </a:lnSpc>
              <a:buFont typeface="Arial"/>
              <a:buChar char="•"/>
            </a:pPr>
            <a:r>
              <a:rPr lang="en-US" sz="2799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Mejor </a:t>
            </a:r>
            <a:r>
              <a:rPr lang="en-US" sz="2799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calidad</a:t>
            </a:r>
            <a:r>
              <a:rPr lang="en-US" sz="2799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2799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vida</a:t>
            </a:r>
            <a:r>
              <a:rPr lang="en-US" sz="2799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 para </a:t>
            </a:r>
            <a:r>
              <a:rPr lang="en-US" sz="2799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residentes</a:t>
            </a:r>
            <a:r>
              <a:rPr lang="en-US" sz="2799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: </a:t>
            </a:r>
            <a:r>
              <a:rPr lang="en-US" sz="2799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más</a:t>
            </a:r>
            <a:r>
              <a:rPr lang="en-US" sz="2799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99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espacios</a:t>
            </a:r>
            <a:r>
              <a:rPr lang="en-US" sz="2799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99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verdes</a:t>
            </a:r>
            <a:r>
              <a:rPr lang="en-US" sz="2799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799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mejor</a:t>
            </a:r>
            <a:r>
              <a:rPr lang="en-US" sz="2799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99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movilidad</a:t>
            </a:r>
            <a:r>
              <a:rPr lang="en-US" sz="2799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799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servicios</a:t>
            </a:r>
            <a:r>
              <a:rPr lang="en-US" sz="2799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99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integrados</a:t>
            </a:r>
            <a:r>
              <a:rPr lang="en-US" sz="2799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just">
              <a:lnSpc>
                <a:spcPts val="3359"/>
              </a:lnSpc>
            </a:pPr>
            <a:endParaRPr lang="en-US" sz="2799" dirty="0">
              <a:solidFill>
                <a:srgbClr val="FF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604519" lvl="1" indent="-302260" algn="just">
              <a:lnSpc>
                <a:spcPts val="3359"/>
              </a:lnSpc>
              <a:buFont typeface="Arial"/>
              <a:buChar char="•"/>
            </a:pPr>
            <a:r>
              <a:rPr lang="en-US" sz="2799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Inclusión</a:t>
            </a:r>
            <a:r>
              <a:rPr lang="en-US" sz="2799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 social al </a:t>
            </a:r>
            <a:r>
              <a:rPr lang="en-US" sz="2799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intervenir</a:t>
            </a:r>
            <a:r>
              <a:rPr lang="en-US" sz="2799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 barrios </a:t>
            </a:r>
            <a:r>
              <a:rPr lang="en-US" sz="2799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vulnerables</a:t>
            </a:r>
            <a:r>
              <a:rPr lang="en-US" sz="2799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 con </a:t>
            </a:r>
            <a:r>
              <a:rPr lang="en-US" sz="2799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mejoras</a:t>
            </a:r>
            <a:r>
              <a:rPr lang="en-US" sz="2799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99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habitacionales</a:t>
            </a:r>
            <a:r>
              <a:rPr lang="en-US" sz="2799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 y de </a:t>
            </a:r>
            <a:r>
              <a:rPr lang="en-US" sz="2799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servicios</a:t>
            </a:r>
            <a:r>
              <a:rPr lang="en-US" sz="2799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just">
              <a:lnSpc>
                <a:spcPts val="3359"/>
              </a:lnSpc>
            </a:pPr>
            <a:endParaRPr lang="en-US" sz="2799" dirty="0">
              <a:solidFill>
                <a:srgbClr val="FF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604520" lvl="1" indent="-302260" algn="just">
              <a:lnSpc>
                <a:spcPts val="3359"/>
              </a:lnSpc>
              <a:buFont typeface="Arial"/>
              <a:buChar char="•"/>
            </a:pPr>
            <a:r>
              <a:rPr lang="en-US" sz="2799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Fortaleza </a:t>
            </a:r>
            <a:r>
              <a:rPr lang="en-US" sz="2799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urbana</a:t>
            </a:r>
            <a:r>
              <a:rPr lang="en-US" sz="2799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99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frente</a:t>
            </a:r>
            <a:r>
              <a:rPr lang="en-US" sz="2799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 al </a:t>
            </a:r>
            <a:r>
              <a:rPr lang="en-US" sz="2799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cambio</a:t>
            </a:r>
            <a:r>
              <a:rPr lang="en-US" sz="2799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99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climático</a:t>
            </a:r>
            <a:r>
              <a:rPr lang="en-US" sz="2799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 al </a:t>
            </a:r>
            <a:r>
              <a:rPr lang="en-US" sz="2799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recuperar</a:t>
            </a:r>
            <a:r>
              <a:rPr lang="en-US" sz="2799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99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espacios</a:t>
            </a:r>
            <a:r>
              <a:rPr lang="en-US" sz="2799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 y </a:t>
            </a:r>
            <a:r>
              <a:rPr lang="en-US" sz="2799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priorizar</a:t>
            </a:r>
            <a:r>
              <a:rPr lang="en-US" sz="2799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99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movilidad</a:t>
            </a:r>
            <a:r>
              <a:rPr lang="en-US" sz="2799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99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sostenible</a:t>
            </a:r>
            <a:r>
              <a:rPr lang="en-US" sz="2799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just">
              <a:lnSpc>
                <a:spcPts val="3359"/>
              </a:lnSpc>
            </a:pPr>
            <a:endParaRPr lang="en-US" sz="2799" dirty="0">
              <a:solidFill>
                <a:srgbClr val="FF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301849">
            <a:off x="574124" y="-2520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3" name="AutoShape 3"/>
          <p:cNvSpPr/>
          <p:nvPr/>
        </p:nvSpPr>
        <p:spPr>
          <a:xfrm rot="5301849">
            <a:off x="17490980" y="-2520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4" name="AutoShape 4"/>
          <p:cNvSpPr/>
          <p:nvPr/>
        </p:nvSpPr>
        <p:spPr>
          <a:xfrm rot="5301849">
            <a:off x="577300" y="106128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5" name="AutoShape 5"/>
          <p:cNvSpPr/>
          <p:nvPr/>
        </p:nvSpPr>
        <p:spPr>
          <a:xfrm rot="5301849">
            <a:off x="17490980" y="106128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6" name="AutoShape 6"/>
          <p:cNvSpPr/>
          <p:nvPr/>
        </p:nvSpPr>
        <p:spPr>
          <a:xfrm rot="5301849">
            <a:off x="-327220" y="934806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7" name="AutoShape 7"/>
          <p:cNvSpPr/>
          <p:nvPr/>
        </p:nvSpPr>
        <p:spPr>
          <a:xfrm rot="5301849">
            <a:off x="-327220" y="513692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8" name="AutoShape 8"/>
          <p:cNvSpPr/>
          <p:nvPr/>
        </p:nvSpPr>
        <p:spPr>
          <a:xfrm rot="5301849">
            <a:off x="-327220" y="644526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9" name="AutoShape 9"/>
          <p:cNvSpPr/>
          <p:nvPr/>
        </p:nvSpPr>
        <p:spPr>
          <a:xfrm rot="5301849">
            <a:off x="18392780" y="934806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0" name="AutoShape 10"/>
          <p:cNvSpPr/>
          <p:nvPr/>
        </p:nvSpPr>
        <p:spPr>
          <a:xfrm rot="5301849">
            <a:off x="18392780" y="513692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1" name="AutoShape 11"/>
          <p:cNvSpPr/>
          <p:nvPr/>
        </p:nvSpPr>
        <p:spPr>
          <a:xfrm rot="5301849">
            <a:off x="18392780" y="646114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2" name="TextBox 12"/>
          <p:cNvSpPr txBox="1"/>
          <p:nvPr/>
        </p:nvSpPr>
        <p:spPr>
          <a:xfrm>
            <a:off x="18691354" y="-21817"/>
            <a:ext cx="3460724" cy="101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Para pipeta: DSIK colores principales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8678526" y="1165594"/>
            <a:ext cx="3238500" cy="530482"/>
            <a:chOff x="0" y="0"/>
            <a:chExt cx="4318000" cy="70730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Rojo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8691354" y="1788230"/>
            <a:ext cx="3238500" cy="530482"/>
            <a:chOff x="0" y="0"/>
            <a:chExt cx="4318000" cy="70730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Blanco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8691354" y="2410866"/>
            <a:ext cx="3238500" cy="530482"/>
            <a:chOff x="0" y="0"/>
            <a:chExt cx="4318000" cy="70730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Gris 1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8691354" y="3051454"/>
            <a:ext cx="3238500" cy="530482"/>
            <a:chOff x="0" y="0"/>
            <a:chExt cx="4318000" cy="70730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Gris 2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8691354" y="3683702"/>
            <a:ext cx="3238500" cy="530482"/>
            <a:chOff x="0" y="0"/>
            <a:chExt cx="4318000" cy="70730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Negro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8693280" y="4465501"/>
            <a:ext cx="3305026" cy="101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Colores adicionales DSIK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8678526" y="5658660"/>
            <a:ext cx="1541512" cy="530482"/>
            <a:chOff x="0" y="0"/>
            <a:chExt cx="2055349" cy="70730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C9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0375514" y="5658658"/>
            <a:ext cx="1541512" cy="530482"/>
            <a:chOff x="0" y="0"/>
            <a:chExt cx="2055349" cy="70730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8F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8691354" y="6315526"/>
            <a:ext cx="1541512" cy="530482"/>
            <a:chOff x="0" y="0"/>
            <a:chExt cx="2055349" cy="70730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9B348E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0375514" y="6315526"/>
            <a:ext cx="1541512" cy="530482"/>
            <a:chOff x="0" y="0"/>
            <a:chExt cx="2055349" cy="70730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2C57D2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8678526" y="6972392"/>
            <a:ext cx="1541512" cy="530482"/>
            <a:chOff x="0" y="0"/>
            <a:chExt cx="2055349" cy="707309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ACD3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20375514" y="6969382"/>
            <a:ext cx="1541512" cy="530482"/>
            <a:chOff x="0" y="0"/>
            <a:chExt cx="2055349" cy="707309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9864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8678526" y="7629258"/>
            <a:ext cx="1541512" cy="530482"/>
            <a:chOff x="0" y="0"/>
            <a:chExt cx="2055349" cy="70730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8CD0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0990526" y="9008184"/>
            <a:ext cx="7199962" cy="1225930"/>
            <a:chOff x="0" y="0"/>
            <a:chExt cx="9599949" cy="1634573"/>
          </a:xfrm>
        </p:grpSpPr>
        <p:sp>
          <p:nvSpPr>
            <p:cNvPr id="44" name="Freeform 44" descr="Texto  Descripción generada automáticamente"/>
            <p:cNvSpPr/>
            <p:nvPr/>
          </p:nvSpPr>
          <p:spPr>
            <a:xfrm>
              <a:off x="0" y="0"/>
              <a:ext cx="9599930" cy="1634617"/>
            </a:xfrm>
            <a:custGeom>
              <a:avLst/>
              <a:gdLst/>
              <a:ahLst/>
              <a:cxnLst/>
              <a:rect l="l" t="t" r="r" b="b"/>
              <a:pathLst>
                <a:path w="9599930" h="1634617">
                  <a:moveTo>
                    <a:pt x="0" y="0"/>
                  </a:moveTo>
                  <a:lnTo>
                    <a:pt x="9599930" y="0"/>
                  </a:lnTo>
                  <a:lnTo>
                    <a:pt x="9599930" y="1634617"/>
                  </a:lnTo>
                  <a:lnTo>
                    <a:pt x="0" y="1634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54" r="-154" b="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0" y="0"/>
            <a:ext cx="6118226" cy="10287000"/>
            <a:chOff x="0" y="0"/>
            <a:chExt cx="8157635" cy="137160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57591" cy="13716000"/>
            </a:xfrm>
            <a:custGeom>
              <a:avLst/>
              <a:gdLst/>
              <a:ahLst/>
              <a:cxnLst/>
              <a:rect l="l" t="t" r="r" b="b"/>
              <a:pathLst>
                <a:path w="8157591" h="13716000">
                  <a:moveTo>
                    <a:pt x="0" y="0"/>
                  </a:moveTo>
                  <a:lnTo>
                    <a:pt x="8157591" y="0"/>
                  </a:lnTo>
                  <a:lnTo>
                    <a:pt x="8157591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685800" y="644526"/>
            <a:ext cx="4752974" cy="8702674"/>
            <a:chOff x="0" y="0"/>
            <a:chExt cx="6337299" cy="1160356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6337299" cy="11603565"/>
            </a:xfrm>
            <a:custGeom>
              <a:avLst/>
              <a:gdLst/>
              <a:ahLst/>
              <a:cxnLst/>
              <a:rect l="l" t="t" r="r" b="b"/>
              <a:pathLst>
                <a:path w="6337299" h="11603565">
                  <a:moveTo>
                    <a:pt x="0" y="0"/>
                  </a:moveTo>
                  <a:lnTo>
                    <a:pt x="6337299" y="0"/>
                  </a:lnTo>
                  <a:lnTo>
                    <a:pt x="6337299" y="11603565"/>
                  </a:lnTo>
                  <a:lnTo>
                    <a:pt x="0" y="116035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57150"/>
              <a:ext cx="6337299" cy="1154641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7359"/>
                </a:lnSpc>
              </a:pPr>
              <a:r>
                <a:rPr lang="en-US" sz="2400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2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-3810" y="9732646"/>
            <a:ext cx="967740" cy="549274"/>
            <a:chOff x="0" y="0"/>
            <a:chExt cx="1290320" cy="73236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290320" cy="732365"/>
            </a:xfrm>
            <a:custGeom>
              <a:avLst/>
              <a:gdLst/>
              <a:ahLst/>
              <a:cxnLst/>
              <a:rect l="l" t="t" r="r" b="b"/>
              <a:pathLst>
                <a:path w="1290320" h="732365">
                  <a:moveTo>
                    <a:pt x="0" y="0"/>
                  </a:moveTo>
                  <a:lnTo>
                    <a:pt x="1290320" y="0"/>
                  </a:lnTo>
                  <a:lnTo>
                    <a:pt x="1290320" y="732365"/>
                  </a:lnTo>
                  <a:lnTo>
                    <a:pt x="0" y="7323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9525"/>
              <a:ext cx="1290320" cy="7418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6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6822770" y="644526"/>
            <a:ext cx="10779430" cy="8702674"/>
            <a:chOff x="0" y="0"/>
            <a:chExt cx="14372573" cy="1160356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4372574" cy="11603565"/>
            </a:xfrm>
            <a:custGeom>
              <a:avLst/>
              <a:gdLst/>
              <a:ahLst/>
              <a:cxnLst/>
              <a:rect l="l" t="t" r="r" b="b"/>
              <a:pathLst>
                <a:path w="14372574" h="11603565">
                  <a:moveTo>
                    <a:pt x="0" y="0"/>
                  </a:moveTo>
                  <a:lnTo>
                    <a:pt x="14372574" y="0"/>
                  </a:lnTo>
                  <a:lnTo>
                    <a:pt x="14372574" y="11603565"/>
                  </a:lnTo>
                  <a:lnTo>
                    <a:pt x="0" y="116035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28575"/>
              <a:ext cx="14372573" cy="116321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8640"/>
                </a:lnSpc>
              </a:pPr>
              <a:r>
                <a:rPr lang="en-US" sz="7200" dirty="0" err="1">
                  <a:solidFill>
                    <a:srgbClr val="666666"/>
                  </a:solidFill>
                  <a:latin typeface="Arimo"/>
                  <a:ea typeface="Arimo"/>
                  <a:cs typeface="Arimo"/>
                  <a:sym typeface="Arimo"/>
                </a:rPr>
                <a:t>Ejemplos</a:t>
              </a:r>
              <a:endParaRPr lang="en-US" sz="7200" dirty="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78EA1-7508-658A-AF26-C313F85DB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CB4BBC3-90E3-6379-09A3-C3A644F35F31}"/>
              </a:ext>
            </a:extLst>
          </p:cNvPr>
          <p:cNvGrpSpPr/>
          <p:nvPr/>
        </p:nvGrpSpPr>
        <p:grpSpPr>
          <a:xfrm>
            <a:off x="10990526" y="9008184"/>
            <a:ext cx="7199962" cy="1225930"/>
            <a:chOff x="0" y="0"/>
            <a:chExt cx="9599949" cy="1634573"/>
          </a:xfrm>
        </p:grpSpPr>
        <p:sp>
          <p:nvSpPr>
            <p:cNvPr id="3" name="Freeform 3" descr="Texto  Descripción generada automáticamente">
              <a:extLst>
                <a:ext uri="{FF2B5EF4-FFF2-40B4-BE49-F238E27FC236}">
                  <a16:creationId xmlns:a16="http://schemas.microsoft.com/office/drawing/2014/main" id="{D6404AED-2A4F-0111-365B-CF8B48B1D2AB}"/>
                </a:ext>
              </a:extLst>
            </p:cNvPr>
            <p:cNvSpPr/>
            <p:nvPr/>
          </p:nvSpPr>
          <p:spPr>
            <a:xfrm>
              <a:off x="0" y="0"/>
              <a:ext cx="9599930" cy="1634617"/>
            </a:xfrm>
            <a:custGeom>
              <a:avLst/>
              <a:gdLst/>
              <a:ahLst/>
              <a:cxnLst/>
              <a:rect l="l" t="t" r="r" b="b"/>
              <a:pathLst>
                <a:path w="9599930" h="1634617">
                  <a:moveTo>
                    <a:pt x="0" y="0"/>
                  </a:moveTo>
                  <a:lnTo>
                    <a:pt x="9599930" y="0"/>
                  </a:lnTo>
                  <a:lnTo>
                    <a:pt x="9599930" y="1634617"/>
                  </a:lnTo>
                  <a:lnTo>
                    <a:pt x="0" y="1634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4" r="-154" b="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0702F606-4868-DD2B-38B6-90C9A9E13508}"/>
              </a:ext>
            </a:extLst>
          </p:cNvPr>
          <p:cNvSpPr txBox="1"/>
          <p:nvPr/>
        </p:nvSpPr>
        <p:spPr>
          <a:xfrm>
            <a:off x="1059180" y="483696"/>
            <a:ext cx="70485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39"/>
              </a:lnSpc>
            </a:pPr>
            <a:r>
              <a:rPr lang="en-US" sz="3699" b="1" dirty="0">
                <a:solidFill>
                  <a:srgbClr val="E70000"/>
                </a:solidFill>
                <a:latin typeface="Arimo Bold"/>
                <a:ea typeface="Arimo Bold"/>
                <a:cs typeface="Arimo Bold"/>
                <a:sym typeface="Arimo Bold"/>
              </a:rPr>
              <a:t>Casos </a:t>
            </a:r>
            <a:r>
              <a:rPr lang="en-US" sz="3699" b="1" dirty="0" err="1">
                <a:solidFill>
                  <a:srgbClr val="E70000"/>
                </a:solidFill>
                <a:latin typeface="Arimo Bold"/>
                <a:ea typeface="Arimo Bold"/>
                <a:cs typeface="Arimo Bold"/>
                <a:sym typeface="Arimo Bold"/>
              </a:rPr>
              <a:t>regionales</a:t>
            </a:r>
            <a:r>
              <a:rPr lang="en-US" sz="3699" b="1" dirty="0">
                <a:solidFill>
                  <a:srgbClr val="E70000"/>
                </a:solidFill>
                <a:latin typeface="Arimo Bold"/>
                <a:ea typeface="Arimo Bold"/>
                <a:cs typeface="Arimo Bold"/>
                <a:sym typeface="Arimo Bold"/>
              </a:rPr>
              <a:t> a </a:t>
            </a:r>
            <a:r>
              <a:rPr lang="en-US" sz="3699" b="1" dirty="0" err="1">
                <a:solidFill>
                  <a:srgbClr val="E70000"/>
                </a:solidFill>
                <a:latin typeface="Arimo Bold"/>
                <a:ea typeface="Arimo Bold"/>
                <a:cs typeface="Arimo Bold"/>
                <a:sym typeface="Arimo Bold"/>
              </a:rPr>
              <a:t>destacar</a:t>
            </a:r>
            <a:endParaRPr lang="en-US" sz="3699" b="1" dirty="0">
              <a:solidFill>
                <a:srgbClr val="E7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AFAD94CE-7176-4F00-3576-7ACA05F540C2}"/>
              </a:ext>
            </a:extLst>
          </p:cNvPr>
          <p:cNvSpPr txBox="1"/>
          <p:nvPr/>
        </p:nvSpPr>
        <p:spPr>
          <a:xfrm>
            <a:off x="3759205" y="2375367"/>
            <a:ext cx="4309355" cy="84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s-MX" sz="2400" dirty="0"/>
              <a:t>Financiamiento de transporte público, agua y energía sostenible.</a:t>
            </a:r>
            <a:endParaRPr lang="en-US" sz="24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5D2EE5A6-7F7E-C9DE-6751-B2997C21A0BF}"/>
              </a:ext>
            </a:extLst>
          </p:cNvPr>
          <p:cNvSpPr txBox="1"/>
          <p:nvPr/>
        </p:nvSpPr>
        <p:spPr>
          <a:xfrm>
            <a:off x="3625152" y="1833076"/>
            <a:ext cx="5061648" cy="348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CDMX (2016) – Bonos </a:t>
            </a:r>
            <a:r>
              <a:rPr lang="en-US" sz="2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etiquetados</a:t>
            </a:r>
            <a:endParaRPr lang="en-US" sz="24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31" name="Group 46">
            <a:extLst>
              <a:ext uri="{FF2B5EF4-FFF2-40B4-BE49-F238E27FC236}">
                <a16:creationId xmlns:a16="http://schemas.microsoft.com/office/drawing/2014/main" id="{D182AA24-C6A6-EB5F-478E-2E271BC5C7BA}"/>
              </a:ext>
            </a:extLst>
          </p:cNvPr>
          <p:cNvGrpSpPr/>
          <p:nvPr/>
        </p:nvGrpSpPr>
        <p:grpSpPr>
          <a:xfrm>
            <a:off x="457200" y="1670972"/>
            <a:ext cx="2971799" cy="2748637"/>
            <a:chOff x="0" y="0"/>
            <a:chExt cx="812800" cy="812800"/>
          </a:xfrm>
        </p:grpSpPr>
        <p:sp>
          <p:nvSpPr>
            <p:cNvPr id="32" name="Freeform 47">
              <a:extLst>
                <a:ext uri="{FF2B5EF4-FFF2-40B4-BE49-F238E27FC236}">
                  <a16:creationId xmlns:a16="http://schemas.microsoft.com/office/drawing/2014/main" id="{7EA79F84-C67D-ADBB-03C9-7DF25849206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38888" r="-38888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33" name="Freeform 48">
            <a:extLst>
              <a:ext uri="{FF2B5EF4-FFF2-40B4-BE49-F238E27FC236}">
                <a16:creationId xmlns:a16="http://schemas.microsoft.com/office/drawing/2014/main" id="{BA8260E1-0FAD-9059-7FB2-A690D4A4AC2E}"/>
              </a:ext>
            </a:extLst>
          </p:cNvPr>
          <p:cNvSpPr/>
          <p:nvPr/>
        </p:nvSpPr>
        <p:spPr>
          <a:xfrm>
            <a:off x="1150619" y="3584937"/>
            <a:ext cx="2792187" cy="1027339"/>
          </a:xfrm>
          <a:custGeom>
            <a:avLst/>
            <a:gdLst/>
            <a:ahLst/>
            <a:cxnLst/>
            <a:rect l="l" t="t" r="r" b="b"/>
            <a:pathLst>
              <a:path w="7973787" h="2930367">
                <a:moveTo>
                  <a:pt x="0" y="0"/>
                </a:moveTo>
                <a:lnTo>
                  <a:pt x="7973787" y="0"/>
                </a:lnTo>
                <a:lnTo>
                  <a:pt x="7973787" y="2930367"/>
                </a:lnTo>
                <a:lnTo>
                  <a:pt x="0" y="29303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9" name="Group 46">
            <a:extLst>
              <a:ext uri="{FF2B5EF4-FFF2-40B4-BE49-F238E27FC236}">
                <a16:creationId xmlns:a16="http://schemas.microsoft.com/office/drawing/2014/main" id="{C8F419CE-F5A1-AADD-71FB-087D14D4AD3E}"/>
              </a:ext>
            </a:extLst>
          </p:cNvPr>
          <p:cNvGrpSpPr/>
          <p:nvPr/>
        </p:nvGrpSpPr>
        <p:grpSpPr>
          <a:xfrm>
            <a:off x="9091194" y="1648112"/>
            <a:ext cx="2971800" cy="2748637"/>
            <a:chOff x="0" y="0"/>
            <a:chExt cx="812800" cy="812800"/>
          </a:xfrm>
        </p:grpSpPr>
        <p:sp>
          <p:nvSpPr>
            <p:cNvPr id="40" name="Freeform 47">
              <a:extLst>
                <a:ext uri="{FF2B5EF4-FFF2-40B4-BE49-F238E27FC236}">
                  <a16:creationId xmlns:a16="http://schemas.microsoft.com/office/drawing/2014/main" id="{B0932BA1-EDA9-200D-3E65-EBBFD754411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38888" r="-38888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41" name="Freeform 48">
            <a:extLst>
              <a:ext uri="{FF2B5EF4-FFF2-40B4-BE49-F238E27FC236}">
                <a16:creationId xmlns:a16="http://schemas.microsoft.com/office/drawing/2014/main" id="{46E3C4F7-0D56-8C30-C2C7-05749093BDE5}"/>
              </a:ext>
            </a:extLst>
          </p:cNvPr>
          <p:cNvSpPr/>
          <p:nvPr/>
        </p:nvSpPr>
        <p:spPr>
          <a:xfrm flipH="1">
            <a:off x="9868432" y="3592557"/>
            <a:ext cx="1830840" cy="1765509"/>
          </a:xfrm>
          <a:custGeom>
            <a:avLst/>
            <a:gdLst/>
            <a:ahLst/>
            <a:cxnLst/>
            <a:rect l="l" t="t" r="r" b="b"/>
            <a:pathLst>
              <a:path w="3310766" h="3310766">
                <a:moveTo>
                  <a:pt x="0" y="0"/>
                </a:moveTo>
                <a:lnTo>
                  <a:pt x="3310766" y="0"/>
                </a:lnTo>
                <a:lnTo>
                  <a:pt x="3310766" y="3310766"/>
                </a:lnTo>
                <a:lnTo>
                  <a:pt x="0" y="33107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2" name="TextBox 23">
            <a:extLst>
              <a:ext uri="{FF2B5EF4-FFF2-40B4-BE49-F238E27FC236}">
                <a16:creationId xmlns:a16="http://schemas.microsoft.com/office/drawing/2014/main" id="{0B7000A7-5C68-6396-6173-780D409F002C}"/>
              </a:ext>
            </a:extLst>
          </p:cNvPr>
          <p:cNvSpPr txBox="1"/>
          <p:nvPr/>
        </p:nvSpPr>
        <p:spPr>
          <a:xfrm>
            <a:off x="12476510" y="2796315"/>
            <a:ext cx="4986517" cy="1277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s-MX" sz="2400" dirty="0"/>
              <a:t>Construcción de la </a:t>
            </a:r>
            <a:r>
              <a:rPr lang="es-MX" sz="2400" b="1" dirty="0"/>
              <a:t>primera línea de metro subterráneo</a:t>
            </a:r>
            <a:r>
              <a:rPr lang="es-MX" sz="2400" dirty="0"/>
              <a:t> para conectar el norte y sur de la ciudad.</a:t>
            </a:r>
            <a:endParaRPr lang="en-US" sz="24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43" name="TextBox 26">
            <a:extLst>
              <a:ext uri="{FF2B5EF4-FFF2-40B4-BE49-F238E27FC236}">
                <a16:creationId xmlns:a16="http://schemas.microsoft.com/office/drawing/2014/main" id="{BD239CA3-C632-CB12-E85C-0B257DF83997}"/>
              </a:ext>
            </a:extLst>
          </p:cNvPr>
          <p:cNvSpPr txBox="1"/>
          <p:nvPr/>
        </p:nvSpPr>
        <p:spPr>
          <a:xfrm>
            <a:off x="12401379" y="1855936"/>
            <a:ext cx="5061648" cy="348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Quito (2016) – Banca de Desarrollo</a:t>
            </a:r>
          </a:p>
        </p:txBody>
      </p:sp>
      <p:pic>
        <p:nvPicPr>
          <p:cNvPr id="1026" name="Picture 2" descr="San Miguelito | Panama, Panama canal, New city">
            <a:extLst>
              <a:ext uri="{FF2B5EF4-FFF2-40B4-BE49-F238E27FC236}">
                <a16:creationId xmlns:a16="http://schemas.microsoft.com/office/drawing/2014/main" id="{BE16807D-FA66-2FF4-8D79-F583E9B01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141" y="5796187"/>
            <a:ext cx="3083638" cy="310038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23">
            <a:extLst>
              <a:ext uri="{FF2B5EF4-FFF2-40B4-BE49-F238E27FC236}">
                <a16:creationId xmlns:a16="http://schemas.microsoft.com/office/drawing/2014/main" id="{8C5E99CD-D97A-591E-D5A2-9AC0F6DC0E3A}"/>
              </a:ext>
            </a:extLst>
          </p:cNvPr>
          <p:cNvSpPr txBox="1"/>
          <p:nvPr/>
        </p:nvSpPr>
        <p:spPr>
          <a:xfrm>
            <a:off x="8119883" y="6858236"/>
            <a:ext cx="5291317" cy="2149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s-MX" sz="2400" dirty="0"/>
              <a:t>Mejora de conectividad mediante un sistema de cable-car, reforzar la infraestructura frente a riesgos climáticos (inundaciones, deslizamientos) y crear espacios públicos en zonas vulnerables.</a:t>
            </a:r>
            <a:endParaRPr lang="en-US" sz="24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47" name="TextBox 26">
            <a:extLst>
              <a:ext uri="{FF2B5EF4-FFF2-40B4-BE49-F238E27FC236}">
                <a16:creationId xmlns:a16="http://schemas.microsoft.com/office/drawing/2014/main" id="{48B3F609-2B8E-61B9-7CFE-4C9FC8422F87}"/>
              </a:ext>
            </a:extLst>
          </p:cNvPr>
          <p:cNvSpPr txBox="1"/>
          <p:nvPr/>
        </p:nvSpPr>
        <p:spPr>
          <a:xfrm>
            <a:off x="8044752" y="5961717"/>
            <a:ext cx="5061648" cy="720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San Miguelito (2024) – Banca de Desarrollo</a:t>
            </a:r>
          </a:p>
        </p:txBody>
      </p:sp>
    </p:spTree>
    <p:extLst>
      <p:ext uri="{BB962C8B-B14F-4D97-AF65-F5344CB8AC3E}">
        <p14:creationId xmlns:p14="http://schemas.microsoft.com/office/powerpoint/2010/main" val="3174529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301849">
            <a:off x="574124" y="-2520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3" name="AutoShape 3"/>
          <p:cNvSpPr/>
          <p:nvPr/>
        </p:nvSpPr>
        <p:spPr>
          <a:xfrm rot="5301849">
            <a:off x="17490980" y="-2520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4" name="AutoShape 4"/>
          <p:cNvSpPr/>
          <p:nvPr/>
        </p:nvSpPr>
        <p:spPr>
          <a:xfrm rot="5301849">
            <a:off x="577300" y="106128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5" name="AutoShape 5"/>
          <p:cNvSpPr/>
          <p:nvPr/>
        </p:nvSpPr>
        <p:spPr>
          <a:xfrm rot="5301849">
            <a:off x="17490980" y="10612800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6" name="AutoShape 6"/>
          <p:cNvSpPr/>
          <p:nvPr/>
        </p:nvSpPr>
        <p:spPr>
          <a:xfrm rot="5301849">
            <a:off x="-327220" y="934806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7" name="AutoShape 7"/>
          <p:cNvSpPr/>
          <p:nvPr/>
        </p:nvSpPr>
        <p:spPr>
          <a:xfrm rot="5301849">
            <a:off x="-327220" y="513692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8" name="AutoShape 8"/>
          <p:cNvSpPr/>
          <p:nvPr/>
        </p:nvSpPr>
        <p:spPr>
          <a:xfrm rot="5301849">
            <a:off x="-327220" y="644526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9" name="AutoShape 9"/>
          <p:cNvSpPr/>
          <p:nvPr/>
        </p:nvSpPr>
        <p:spPr>
          <a:xfrm rot="5301849">
            <a:off x="18392780" y="934806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0" name="AutoShape 10"/>
          <p:cNvSpPr/>
          <p:nvPr/>
        </p:nvSpPr>
        <p:spPr>
          <a:xfrm rot="5301849">
            <a:off x="18392780" y="5136922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1" name="AutoShape 11"/>
          <p:cNvSpPr/>
          <p:nvPr/>
        </p:nvSpPr>
        <p:spPr>
          <a:xfrm rot="5301849">
            <a:off x="18392780" y="646114"/>
            <a:ext cx="222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grpSp>
        <p:nvGrpSpPr>
          <p:cNvPr id="12" name="Group 12"/>
          <p:cNvGrpSpPr/>
          <p:nvPr/>
        </p:nvGrpSpPr>
        <p:grpSpPr>
          <a:xfrm>
            <a:off x="18678526" y="1165594"/>
            <a:ext cx="3238500" cy="530482"/>
            <a:chOff x="0" y="0"/>
            <a:chExt cx="4318000" cy="7073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Rojo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8691354" y="1788230"/>
            <a:ext cx="3238500" cy="530482"/>
            <a:chOff x="0" y="0"/>
            <a:chExt cx="4318000" cy="70730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Blanco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8691354" y="2410866"/>
            <a:ext cx="3238500" cy="530482"/>
            <a:chOff x="0" y="0"/>
            <a:chExt cx="4318000" cy="70730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Gris 1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8691354" y="3051454"/>
            <a:ext cx="3238500" cy="530482"/>
            <a:chOff x="0" y="0"/>
            <a:chExt cx="4318000" cy="70730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Gris 2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8691354" y="3683702"/>
            <a:ext cx="3238500" cy="530482"/>
            <a:chOff x="0" y="0"/>
            <a:chExt cx="4318000" cy="70730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318000" cy="707263"/>
            </a:xfrm>
            <a:custGeom>
              <a:avLst/>
              <a:gdLst/>
              <a:ahLst/>
              <a:cxnLst/>
              <a:rect l="l" t="t" r="r" b="b"/>
              <a:pathLst>
                <a:path w="4318000" h="707263">
                  <a:moveTo>
                    <a:pt x="0" y="0"/>
                  </a:moveTo>
                  <a:lnTo>
                    <a:pt x="4318000" y="0"/>
                  </a:lnTo>
                  <a:lnTo>
                    <a:pt x="4318000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19050"/>
              <a:ext cx="4318000" cy="726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Negro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8678526" y="5658660"/>
            <a:ext cx="1541512" cy="530482"/>
            <a:chOff x="0" y="0"/>
            <a:chExt cx="2055349" cy="70730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C9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0375514" y="5658658"/>
            <a:ext cx="1541512" cy="530482"/>
            <a:chOff x="0" y="0"/>
            <a:chExt cx="2055349" cy="70730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FF8F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8691354" y="6315526"/>
            <a:ext cx="1541512" cy="530482"/>
            <a:chOff x="0" y="0"/>
            <a:chExt cx="2055349" cy="70730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9B348E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20375514" y="6315526"/>
            <a:ext cx="1541512" cy="530482"/>
            <a:chOff x="0" y="0"/>
            <a:chExt cx="2055349" cy="70730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2C57D2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8678526" y="6972392"/>
            <a:ext cx="1541512" cy="530482"/>
            <a:chOff x="0" y="0"/>
            <a:chExt cx="2055349" cy="70730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ACD3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20375514" y="6969382"/>
            <a:ext cx="1541512" cy="530482"/>
            <a:chOff x="0" y="0"/>
            <a:chExt cx="2055349" cy="707309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009864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678526" y="7629258"/>
            <a:ext cx="1541512" cy="530482"/>
            <a:chOff x="0" y="0"/>
            <a:chExt cx="2055349" cy="707309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055368" cy="707263"/>
            </a:xfrm>
            <a:custGeom>
              <a:avLst/>
              <a:gdLst/>
              <a:ahLst/>
              <a:cxnLst/>
              <a:rect l="l" t="t" r="r" b="b"/>
              <a:pathLst>
                <a:path w="2055368" h="707263">
                  <a:moveTo>
                    <a:pt x="0" y="0"/>
                  </a:moveTo>
                  <a:lnTo>
                    <a:pt x="2055368" y="0"/>
                  </a:lnTo>
                  <a:lnTo>
                    <a:pt x="2055368" y="707263"/>
                  </a:lnTo>
                  <a:lnTo>
                    <a:pt x="0" y="707263"/>
                  </a:lnTo>
                  <a:close/>
                </a:path>
              </a:pathLst>
            </a:custGeom>
            <a:solidFill>
              <a:srgbClr val="8CD0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0990526" y="9008184"/>
            <a:ext cx="7199962" cy="1225930"/>
            <a:chOff x="0" y="0"/>
            <a:chExt cx="9599949" cy="1634573"/>
          </a:xfrm>
        </p:grpSpPr>
        <p:sp>
          <p:nvSpPr>
            <p:cNvPr id="42" name="Freeform 42" descr="Texto  Descripción generada automáticamente"/>
            <p:cNvSpPr/>
            <p:nvPr/>
          </p:nvSpPr>
          <p:spPr>
            <a:xfrm>
              <a:off x="0" y="0"/>
              <a:ext cx="9599930" cy="1634617"/>
            </a:xfrm>
            <a:custGeom>
              <a:avLst/>
              <a:gdLst/>
              <a:ahLst/>
              <a:cxnLst/>
              <a:rect l="l" t="t" r="r" b="b"/>
              <a:pathLst>
                <a:path w="9599930" h="1634617">
                  <a:moveTo>
                    <a:pt x="0" y="0"/>
                  </a:moveTo>
                  <a:lnTo>
                    <a:pt x="9599930" y="0"/>
                  </a:lnTo>
                  <a:lnTo>
                    <a:pt x="9599930" y="1634617"/>
                  </a:lnTo>
                  <a:lnTo>
                    <a:pt x="0" y="1634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4" r="-154" b="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-3810" y="9732646"/>
            <a:ext cx="967740" cy="549274"/>
            <a:chOff x="0" y="0"/>
            <a:chExt cx="1290320" cy="732365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290320" cy="732365"/>
            </a:xfrm>
            <a:custGeom>
              <a:avLst/>
              <a:gdLst/>
              <a:ahLst/>
              <a:cxnLst/>
              <a:rect l="l" t="t" r="r" b="b"/>
              <a:pathLst>
                <a:path w="1290320" h="732365">
                  <a:moveTo>
                    <a:pt x="0" y="0"/>
                  </a:moveTo>
                  <a:lnTo>
                    <a:pt x="1290320" y="0"/>
                  </a:lnTo>
                  <a:lnTo>
                    <a:pt x="1290320" y="732365"/>
                  </a:lnTo>
                  <a:lnTo>
                    <a:pt x="0" y="7323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9525"/>
              <a:ext cx="1290320" cy="7418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898989"/>
                  </a:solidFill>
                  <a:latin typeface="Arimo"/>
                  <a:ea typeface="Arimo"/>
                  <a:cs typeface="Arimo"/>
                  <a:sym typeface="Arimo"/>
                </a:rPr>
                <a:t>7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963930" y="2197484"/>
            <a:ext cx="5892031" cy="5892031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38888" r="-38888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48" name="Freeform 48"/>
          <p:cNvSpPr/>
          <p:nvPr/>
        </p:nvSpPr>
        <p:spPr>
          <a:xfrm>
            <a:off x="1170213" y="5658660"/>
            <a:ext cx="7973787" cy="2930367"/>
          </a:xfrm>
          <a:custGeom>
            <a:avLst/>
            <a:gdLst/>
            <a:ahLst/>
            <a:cxnLst/>
            <a:rect l="l" t="t" r="r" b="b"/>
            <a:pathLst>
              <a:path w="7973787" h="2930367">
                <a:moveTo>
                  <a:pt x="0" y="0"/>
                </a:moveTo>
                <a:lnTo>
                  <a:pt x="7973787" y="0"/>
                </a:lnTo>
                <a:lnTo>
                  <a:pt x="7973787" y="2930367"/>
                </a:lnTo>
                <a:lnTo>
                  <a:pt x="0" y="29303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9" name="TextBox 49"/>
          <p:cNvSpPr txBox="1"/>
          <p:nvPr/>
        </p:nvSpPr>
        <p:spPr>
          <a:xfrm>
            <a:off x="18691354" y="-21817"/>
            <a:ext cx="3460724" cy="101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Para pipeta: DSIK colores principales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8693280" y="4465501"/>
            <a:ext cx="3305026" cy="101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Colores adicionales DSIK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63930" y="697313"/>
            <a:ext cx="16919576" cy="662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16"/>
              </a:lnSpc>
            </a:pPr>
            <a:r>
              <a:rPr lang="en-US" sz="4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Bonos </a:t>
            </a:r>
            <a:r>
              <a:rPr lang="en-US" sz="4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verdes</a:t>
            </a:r>
            <a:r>
              <a:rPr lang="en-US" sz="4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y </a:t>
            </a:r>
            <a:r>
              <a:rPr lang="en-US" sz="4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transporte</a:t>
            </a:r>
            <a:r>
              <a:rPr lang="en-US" sz="4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público</a:t>
            </a:r>
            <a:r>
              <a:rPr lang="en-US" sz="4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</a:t>
            </a:r>
            <a:r>
              <a:rPr lang="en-US" sz="4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Ciudad de México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7764633" y="1696041"/>
            <a:ext cx="9635066" cy="7809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Innovación</a:t>
            </a:r>
            <a:endParaRPr lang="en-US" sz="24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just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2016 la CDMX se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convirtió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primer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gobierno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local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América Latina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emitir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un bono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verde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 Los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recursos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obtenidos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se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destinaron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a la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mejora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del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transporte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público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inlcuída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la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construcción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una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línea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autobús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tránsito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rápido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BRT).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Desde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entonces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se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han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emitido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otros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bonos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se  y se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planea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emitir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uno para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mejorar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transporte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cara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a la Copa del Mundo de 2026</a:t>
            </a:r>
          </a:p>
          <a:p>
            <a:pPr algn="just"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3359"/>
              </a:lnSpc>
            </a:pPr>
            <a:r>
              <a:rPr lang="en-US" sz="2400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Tipo de </a:t>
            </a:r>
            <a:r>
              <a:rPr lang="en-US" sz="2400" b="1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mecanismo</a:t>
            </a:r>
            <a:r>
              <a:rPr lang="en-US" sz="2400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: 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Bonos </a:t>
            </a:r>
            <a:r>
              <a:rPr lang="en-US" sz="2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etiquetados</a:t>
            </a: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  <a:p>
            <a:pPr algn="just"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3359"/>
              </a:lnSpc>
            </a:pPr>
            <a:r>
              <a:rPr lang="en-US" sz="2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Indicadores</a:t>
            </a:r>
            <a:endParaRPr lang="en-US" sz="24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Reducción de emisiones de gases de efecto invernadero (toneladas de CO₂ equivalente)</a:t>
            </a: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Consumo de energía eléctrica reducido (kWh/año).</a:t>
            </a: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Número de personas beneficiadas por los proyectos (usuarios del servicio, población atendida).</a:t>
            </a:r>
            <a:endParaRPr lang="en-US" sz="24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5273</TotalTime>
  <Words>2138</Words>
  <Application>Microsoft Office PowerPoint</Application>
  <PresentationFormat>Personalizado</PresentationFormat>
  <Paragraphs>315</Paragraphs>
  <Slides>21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Arimo Bold</vt:lpstr>
      <vt:lpstr>Calibri</vt:lpstr>
      <vt:lpstr>Arial</vt:lpstr>
      <vt:lpstr>Arimo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CUBA</dc:title>
  <dc:creator>AlejandroMartinez</dc:creator>
  <cp:lastModifiedBy>Enrique Peñaranda Bustamante</cp:lastModifiedBy>
  <cp:revision>8</cp:revision>
  <dcterms:created xsi:type="dcterms:W3CDTF">2006-08-16T00:00:00Z</dcterms:created>
  <dcterms:modified xsi:type="dcterms:W3CDTF">2025-11-20T14:04:18Z</dcterms:modified>
  <dc:identifier>DAG4VL9i1ks</dc:identifier>
</cp:coreProperties>
</file>