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sldIdLst>
    <p:sldId id="277" r:id="rId3"/>
    <p:sldId id="256" r:id="rId4"/>
    <p:sldId id="257" r:id="rId5"/>
    <p:sldId id="258" r:id="rId6"/>
    <p:sldId id="262" r:id="rId7"/>
    <p:sldId id="264" r:id="rId8"/>
    <p:sldId id="263" r:id="rId9"/>
    <p:sldId id="265" r:id="rId10"/>
    <p:sldId id="266" r:id="rId11"/>
    <p:sldId id="259" r:id="rId12"/>
    <p:sldId id="267" r:id="rId13"/>
    <p:sldId id="268" r:id="rId14"/>
    <p:sldId id="260" r:id="rId15"/>
    <p:sldId id="261" r:id="rId16"/>
    <p:sldId id="269" r:id="rId17"/>
    <p:sldId id="271" r:id="rId18"/>
    <p:sldId id="270" r:id="rId19"/>
    <p:sldId id="272" r:id="rId20"/>
    <p:sldId id="274" r:id="rId21"/>
    <p:sldId id="273" r:id="rId22"/>
    <p:sldId id="275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754"/>
  </p:normalViewPr>
  <p:slideViewPr>
    <p:cSldViewPr snapToGrid="0" snapToObjects="1">
      <p:cViewPr varScale="1">
        <p:scale>
          <a:sx n="79" d="100"/>
          <a:sy n="79" d="100"/>
        </p:scale>
        <p:origin x="108" y="7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B8E3A9-53DD-C8B2-9E0D-E3ACBDB30C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CF11B9D-A04D-987C-68C0-B7BA7558C4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MX"/>
              <a:t>Haz clic para editar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A9AEDED-1C35-D46A-FE50-9BB58CF01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AC0C3-22C8-C04A-9142-087E58842354}" type="datetimeFigureOut">
              <a:rPr lang="es-MX" smtClean="0"/>
              <a:t>20/11/2025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E2F3582-9E48-6B5B-E248-CB01F6DF79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E4E7E3A-E3FB-4568-6FDF-55400DD0C5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13F89-0464-7548-8BD6-BB5647F34B5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657739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5C43083-4080-C203-809D-8E3B3C36AB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C19AED2-B5E0-7AC8-3217-1F70A3FC5B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7E7DFA6-59A6-F39B-78AA-B931068D32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AC0C3-22C8-C04A-9142-087E58842354}" type="datetimeFigureOut">
              <a:rPr lang="es-MX" smtClean="0"/>
              <a:t>20/11/2025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B3E1C1B-259B-2EB5-9ADD-0D0416470D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B88768A-B143-DF7C-A8FF-3A6C693477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13F89-0464-7548-8BD6-BB5647F34B5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589781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8E13A16-A53F-BD44-C1B5-1E2198BF23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228B0E8-113D-A4E4-7EFC-D17B0537E9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721F7AE-9709-E862-B6F1-47935459F4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AC0C3-22C8-C04A-9142-087E58842354}" type="datetimeFigureOut">
              <a:rPr lang="es-MX" smtClean="0"/>
              <a:t>20/11/2025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04609CE-F1D4-A3CA-2BED-3EC751FEF8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6B98E92-CF64-C54A-F3C3-D82728142F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13F89-0464-7548-8BD6-BB5647F34B5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064784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59A623-BC6F-F706-6ED9-E8549FB6BB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CEA24DB-7D61-2ACF-AE5F-16E343C2EE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C1863C6-3A16-7846-3BBF-EF76E5609E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8130FED-6296-C7C7-F7E6-9075397239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AC0C3-22C8-C04A-9142-087E58842354}" type="datetimeFigureOut">
              <a:rPr lang="es-MX" smtClean="0"/>
              <a:t>20/11/2025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AA6057C-5BC2-EBE8-40C7-D2693908E1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3BFB08A-726A-BF5C-A694-4E2F6F63ED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13F89-0464-7548-8BD6-BB5647F34B5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159485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3E335DB-D62D-F4FA-AA15-6997CF2AD1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B5613E4-D6F4-4395-1879-A37A9A2B31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6AD8FD2-2A7F-0FD7-4B69-D4BE0FAF38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D12862EE-B416-C0DB-AFB6-3863F54D228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7ADDE3D5-C137-597F-A1FD-6EE431A235B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1B1175C0-63F6-C53B-A848-00D6B312A0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AC0C3-22C8-C04A-9142-087E58842354}" type="datetimeFigureOut">
              <a:rPr lang="es-MX" smtClean="0"/>
              <a:t>20/11/2025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F7465FC3-50F4-751E-35C0-5E26D10D89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555B1301-5933-E565-8B41-DFC2C4BDBE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13F89-0464-7548-8BD6-BB5647F34B5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042036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C90111C-4876-1319-1B47-0AF43DCC73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417C264F-39BB-71EA-368D-2262EF86BD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AC0C3-22C8-C04A-9142-087E58842354}" type="datetimeFigureOut">
              <a:rPr lang="es-MX" smtClean="0"/>
              <a:t>20/11/2025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62C8ABFA-6BD3-D05F-A162-891893AE5E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AB953089-61CD-FBBF-0562-122A7E40A7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13F89-0464-7548-8BD6-BB5647F34B5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769988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9425213A-C245-DC63-E014-4F78B19F3C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AC0C3-22C8-C04A-9142-087E58842354}" type="datetimeFigureOut">
              <a:rPr lang="es-MX" smtClean="0"/>
              <a:t>20/11/2025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3630C676-AED6-A258-E2F6-E503CFC7CB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90E5A18D-F796-9CB4-8D45-B88FCD1F21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13F89-0464-7548-8BD6-BB5647F34B5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863165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2774113-57E0-C47A-C132-A65D304D1E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2F49CE7-C77D-A257-5B49-A25C166B1C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76576CF-9E55-C324-18AD-26F1E92445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71E5881-268A-3052-AC95-AB7397A183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AC0C3-22C8-C04A-9142-087E58842354}" type="datetimeFigureOut">
              <a:rPr lang="es-MX" smtClean="0"/>
              <a:t>20/11/2025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FD342F5-D3D8-097F-6889-38D796531D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2AD3121-2EEB-75FF-71CA-22C7E5A32D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13F89-0464-7548-8BD6-BB5647F34B5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867845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68AA578-BB45-204B-067A-F0656073EE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054C5864-1289-41C8-A2B3-58386B2EF5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94AE3B2-CE9E-ECC0-CC94-32B55C3438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BAB4F74-A47B-E99A-6861-BB046AA405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AC0C3-22C8-C04A-9142-087E58842354}" type="datetimeFigureOut">
              <a:rPr lang="es-MX" smtClean="0"/>
              <a:t>20/11/2025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C6FDEBD-706A-F7B5-7132-F8CDC0DAC1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C6C7A5A-CAE2-86F3-FD7E-1E6C0993FA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13F89-0464-7548-8BD6-BB5647F34B5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834949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0876FA9-AC3D-5811-EBB9-8B1CA26C92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3A93328-494C-14CF-1A1A-238BA0E4B6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E4739F3-C5F5-E58D-A9D4-12C7D526EA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AC0C3-22C8-C04A-9142-087E58842354}" type="datetimeFigureOut">
              <a:rPr lang="es-MX" smtClean="0"/>
              <a:t>20/11/2025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98241F6-E2EF-7981-BD66-3446F2ABBD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2EC785F-7765-0750-B23E-81DE7E20AF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13F89-0464-7548-8BD6-BB5647F34B5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3167148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25C2273-6F7E-7EB4-B272-86A2EA782B4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25854B1-78AA-A3BA-FD3A-6E0285ED62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1DA94F8-956F-F1D9-1363-C2A5250411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AC0C3-22C8-C04A-9142-087E58842354}" type="datetimeFigureOut">
              <a:rPr lang="es-MX" smtClean="0"/>
              <a:t>20/11/2025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D7B35BC-8894-8ECD-EDF9-D73392A99A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1DF5281-EBE7-E863-665D-65427251F0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13F89-0464-7548-8BD6-BB5647F34B5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789905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11/20/2025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11/20/2025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11/20/2025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11/20/2025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163FCC6D-E33A-8254-1EF6-0F73942AC6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9F3E3C1-7274-5266-1187-6052B41DC0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27105CC-F296-1980-F722-53C8D6ABC3C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9AC0C3-22C8-C04A-9142-087E58842354}" type="datetimeFigureOut">
              <a:rPr lang="es-MX" smtClean="0"/>
              <a:t>20/11/2025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DD19B5A-679F-72C8-E487-0EEDDD7DD7F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692150F-56F8-E830-856C-08A1911172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B13F89-0464-7548-8BD6-BB5647F34B5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465941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F86CFC4-1118-AD37-55CF-B3B1E75322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2295946"/>
            <a:ext cx="6858000" cy="1790700"/>
          </a:xfrm>
        </p:spPr>
        <p:txBody>
          <a:bodyPr>
            <a:normAutofit fontScale="90000"/>
          </a:bodyPr>
          <a:lstStyle/>
          <a:p>
            <a:r>
              <a:rPr lang="es-MX" b="1" dirty="0">
                <a:solidFill>
                  <a:srgbClr val="EDD899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Experiencias de Economías Creativas en México </a:t>
            </a:r>
          </a:p>
        </p:txBody>
      </p:sp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814B5FF9-8CAE-DF34-7BE7-CDA07C0BC074}"/>
              </a:ext>
            </a:extLst>
          </p:cNvPr>
          <p:cNvCxnSpPr/>
          <p:nvPr/>
        </p:nvCxnSpPr>
        <p:spPr>
          <a:xfrm>
            <a:off x="1998448" y="4387085"/>
            <a:ext cx="4893276" cy="0"/>
          </a:xfrm>
          <a:prstGeom prst="line">
            <a:avLst/>
          </a:prstGeom>
          <a:ln w="38100">
            <a:solidFill>
              <a:srgbClr val="EDD8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3930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/>
              <a:t>Tequila, Jalisco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/>
              <a:t>Ruta del Tequila</a:t>
            </a:r>
            <a:endParaRPr dirty="0"/>
          </a:p>
          <a:p>
            <a:pPr lvl="1"/>
            <a:r>
              <a:rPr dirty="0"/>
              <a:t>Identidad </a:t>
            </a:r>
            <a:r>
              <a:rPr dirty="0" err="1"/>
              <a:t>productiva</a:t>
            </a:r>
            <a:r>
              <a:rPr dirty="0"/>
              <a:t> del agave y tequila</a:t>
            </a:r>
            <a:endParaRPr lang="es-ES" dirty="0"/>
          </a:p>
          <a:p>
            <a:pPr lvl="1"/>
            <a:r>
              <a:rPr lang="es-ES" dirty="0"/>
              <a:t>P</a:t>
            </a:r>
            <a:r>
              <a:rPr dirty="0" err="1"/>
              <a:t>aisaje</a:t>
            </a:r>
            <a:r>
              <a:rPr dirty="0"/>
              <a:t> </a:t>
            </a:r>
            <a:r>
              <a:rPr dirty="0" err="1"/>
              <a:t>agavero</a:t>
            </a:r>
            <a:r>
              <a:rPr dirty="0"/>
              <a:t> UNESCO, </a:t>
            </a:r>
            <a:r>
              <a:rPr dirty="0" err="1"/>
              <a:t>rutas</a:t>
            </a:r>
            <a:r>
              <a:rPr dirty="0"/>
              <a:t> y </a:t>
            </a:r>
            <a:r>
              <a:rPr dirty="0" err="1"/>
              <a:t>museos</a:t>
            </a:r>
            <a:r>
              <a:rPr lang="es-ES" dirty="0"/>
              <a:t>, </a:t>
            </a:r>
            <a:r>
              <a:rPr dirty="0" err="1"/>
              <a:t>marca</a:t>
            </a:r>
            <a:r>
              <a:rPr lang="es-ES" dirty="0"/>
              <a:t>s</a:t>
            </a:r>
            <a:r>
              <a:rPr dirty="0"/>
              <a:t> territorial</a:t>
            </a:r>
            <a:r>
              <a:rPr lang="es-ES" dirty="0"/>
              <a:t>es. </a:t>
            </a:r>
          </a:p>
          <a:p>
            <a:pPr lvl="1"/>
            <a:endParaRPr lang="es-ES" dirty="0"/>
          </a:p>
          <a:p>
            <a:pPr lvl="1"/>
            <a:endParaRPr lang="es-ES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70C262E1-07D2-915E-42BB-C04776AA33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7694" y="4485468"/>
            <a:ext cx="2604720" cy="1640696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5545A2D6-EA17-21AE-3034-271D0579E8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9263" y="4484934"/>
            <a:ext cx="2604720" cy="1655890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B4853F41-1CA1-E19D-AB0B-597AAEB907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6381" y="4484934"/>
            <a:ext cx="2521441" cy="1641229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87EF5C33-BD7A-B127-D5B2-44F37DA7A0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699" y="231686"/>
            <a:ext cx="8564449" cy="6462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56006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80FADBE5-3C8E-8B3F-A980-363CA08F77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52" y="647163"/>
            <a:ext cx="9094096" cy="5563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20881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s-ES" dirty="0"/>
            </a:br>
            <a:br>
              <a:rPr lang="es-ES" dirty="0"/>
            </a:br>
            <a:r>
              <a:rPr lang="es-ES" dirty="0"/>
              <a:t>¿Cómo?</a:t>
            </a:r>
            <a:br>
              <a:rPr lang="es-ES" dirty="0"/>
            </a:br>
            <a:r>
              <a:rPr lang="es-ES" sz="3600" dirty="0"/>
              <a:t>Capacitación, multidisciplinariedad y competitividad</a:t>
            </a:r>
            <a:br>
              <a:rPr lang="es-ES" dirty="0"/>
            </a:br>
            <a:r>
              <a:rPr lang="es-ES" sz="4000" dirty="0" err="1"/>
              <a:t>Cluster</a:t>
            </a:r>
            <a:r>
              <a:rPr lang="es-ES" sz="4000" dirty="0"/>
              <a:t>: “</a:t>
            </a:r>
            <a:r>
              <a:rPr sz="4000" dirty="0"/>
              <a:t>Colmena Creativa Morelos</a:t>
            </a:r>
            <a:r>
              <a:rPr lang="es-ES" sz="4000" dirty="0"/>
              <a:t>"</a:t>
            </a:r>
            <a:endParaRPr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endParaRPr dirty="0"/>
          </a:p>
          <a:p>
            <a:pPr marL="457200" lvl="1" indent="0">
              <a:buNone/>
            </a:pPr>
            <a:endParaRPr lang="es-ES" dirty="0"/>
          </a:p>
          <a:p>
            <a:pPr lvl="1"/>
            <a:endParaRPr lang="es-ES" dirty="0"/>
          </a:p>
          <a:p>
            <a:pPr lvl="1"/>
            <a:r>
              <a:rPr dirty="0" err="1"/>
              <a:t>Estructura</a:t>
            </a:r>
            <a:r>
              <a:rPr dirty="0"/>
              <a:t>: </a:t>
            </a:r>
            <a:r>
              <a:rPr lang="es-ES" dirty="0"/>
              <a:t>E</a:t>
            </a:r>
            <a:r>
              <a:rPr dirty="0" err="1"/>
              <a:t>cosistema</a:t>
            </a:r>
            <a:r>
              <a:rPr dirty="0"/>
              <a:t> </a:t>
            </a:r>
            <a:r>
              <a:rPr dirty="0" err="1"/>
              <a:t>colaborativo</a:t>
            </a:r>
            <a:r>
              <a:rPr dirty="0"/>
              <a:t> que </a:t>
            </a:r>
            <a:r>
              <a:rPr dirty="0" err="1"/>
              <a:t>articula</a:t>
            </a:r>
            <a:r>
              <a:rPr dirty="0"/>
              <a:t> </a:t>
            </a:r>
            <a:r>
              <a:rPr dirty="0" err="1"/>
              <a:t>arte</a:t>
            </a:r>
            <a:r>
              <a:rPr dirty="0"/>
              <a:t>, </a:t>
            </a:r>
            <a:r>
              <a:rPr dirty="0" err="1"/>
              <a:t>ciencia</a:t>
            </a:r>
            <a:r>
              <a:rPr dirty="0"/>
              <a:t> y </a:t>
            </a:r>
            <a:r>
              <a:rPr dirty="0" err="1"/>
              <a:t>comunidad</a:t>
            </a:r>
            <a:r>
              <a:rPr dirty="0"/>
              <a:t>.</a:t>
            </a:r>
          </a:p>
          <a:p>
            <a:pPr lvl="1"/>
            <a:r>
              <a:rPr dirty="0"/>
              <a:t>Actividades: </a:t>
            </a:r>
            <a:r>
              <a:rPr lang="es-ES" dirty="0"/>
              <a:t>L</a:t>
            </a:r>
            <a:r>
              <a:rPr dirty="0" err="1"/>
              <a:t>aboratorios</a:t>
            </a:r>
            <a:r>
              <a:rPr dirty="0"/>
              <a:t> </a:t>
            </a:r>
            <a:r>
              <a:rPr dirty="0" err="1"/>
              <a:t>creativos</a:t>
            </a:r>
            <a:r>
              <a:rPr dirty="0"/>
              <a:t>, </a:t>
            </a:r>
            <a:r>
              <a:rPr dirty="0" err="1"/>
              <a:t>formación</a:t>
            </a:r>
            <a:r>
              <a:rPr dirty="0"/>
              <a:t>, </a:t>
            </a:r>
            <a:r>
              <a:rPr dirty="0" err="1"/>
              <a:t>mediación</a:t>
            </a:r>
            <a:r>
              <a:rPr dirty="0"/>
              <a:t> y </a:t>
            </a:r>
            <a:r>
              <a:rPr dirty="0" err="1"/>
              <a:t>creación</a:t>
            </a:r>
            <a:r>
              <a:rPr dirty="0"/>
              <a:t> de </a:t>
            </a:r>
            <a:r>
              <a:rPr dirty="0" err="1"/>
              <a:t>prototipos</a:t>
            </a:r>
            <a:r>
              <a:rPr dirty="0"/>
              <a:t>.</a:t>
            </a:r>
          </a:p>
          <a:p>
            <a:pPr lvl="1"/>
            <a:r>
              <a:rPr dirty="0" err="1"/>
              <a:t>Productos</a:t>
            </a:r>
            <a:r>
              <a:rPr dirty="0"/>
              <a:t> </a:t>
            </a:r>
            <a:r>
              <a:rPr dirty="0" err="1"/>
              <a:t>culturales</a:t>
            </a:r>
            <a:r>
              <a:rPr dirty="0"/>
              <a:t>: </a:t>
            </a:r>
            <a:r>
              <a:rPr lang="es-ES" dirty="0"/>
              <a:t>P</a:t>
            </a:r>
            <a:r>
              <a:rPr dirty="0" err="1"/>
              <a:t>ublicaciones</a:t>
            </a:r>
            <a:r>
              <a:rPr dirty="0"/>
              <a:t>, </a:t>
            </a:r>
            <a:r>
              <a:rPr dirty="0" err="1"/>
              <a:t>talleres</a:t>
            </a:r>
            <a:r>
              <a:rPr dirty="0"/>
              <a:t>, residencias, </a:t>
            </a:r>
            <a:r>
              <a:rPr dirty="0" err="1"/>
              <a:t>exposiciones</a:t>
            </a:r>
            <a:r>
              <a:rPr dirty="0"/>
              <a:t>, </a:t>
            </a:r>
            <a:r>
              <a:rPr dirty="0" err="1"/>
              <a:t>activaciones</a:t>
            </a:r>
            <a:r>
              <a:rPr dirty="0"/>
              <a:t>.</a:t>
            </a:r>
          </a:p>
          <a:p>
            <a:pPr lvl="1"/>
            <a:r>
              <a:rPr dirty="0"/>
              <a:t>Impacto: </a:t>
            </a:r>
            <a:r>
              <a:rPr lang="es-ES" dirty="0"/>
              <a:t>E</a:t>
            </a:r>
            <a:r>
              <a:rPr dirty="0" err="1"/>
              <a:t>mpleos</a:t>
            </a:r>
            <a:r>
              <a:rPr dirty="0"/>
              <a:t> </a:t>
            </a:r>
            <a:r>
              <a:rPr dirty="0" err="1"/>
              <a:t>creativos</a:t>
            </a:r>
            <a:r>
              <a:rPr dirty="0"/>
              <a:t>, </a:t>
            </a:r>
            <a:r>
              <a:rPr dirty="0" err="1"/>
              <a:t>identidad</a:t>
            </a:r>
            <a:r>
              <a:rPr dirty="0"/>
              <a:t> local </a:t>
            </a:r>
            <a:r>
              <a:rPr dirty="0" err="1"/>
              <a:t>fortalecida</a:t>
            </a:r>
            <a:r>
              <a:rPr dirty="0"/>
              <a:t>, </a:t>
            </a:r>
            <a:r>
              <a:rPr dirty="0" err="1"/>
              <a:t>participación</a:t>
            </a:r>
            <a:r>
              <a:rPr dirty="0"/>
              <a:t> </a:t>
            </a:r>
            <a:r>
              <a:rPr dirty="0" err="1"/>
              <a:t>ciudadana</a:t>
            </a:r>
            <a:r>
              <a:rPr dirty="0"/>
              <a:t>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595D8348-16B1-0C9C-B2EF-807208DF0D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9000"/>
            <a:ext cx="9134428" cy="6233468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C46B4043-90FD-3884-ECC6-C3792D118C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93626"/>
            <a:ext cx="9144000" cy="5363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9909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27BF302D-083D-B455-6792-F5FEF50EA0AC}"/>
              </a:ext>
            </a:extLst>
          </p:cNvPr>
          <p:cNvSpPr txBox="1"/>
          <p:nvPr/>
        </p:nvSpPr>
        <p:spPr>
          <a:xfrm>
            <a:off x="173865" y="0"/>
            <a:ext cx="6819364" cy="66479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s-MX" sz="3600" b="1" dirty="0"/>
              <a:t>Cluster de Animación y Efectos Visuales de Jalisco (Guadalajara)</a:t>
            </a:r>
          </a:p>
          <a:p>
            <a:pPr>
              <a:buNone/>
            </a:pPr>
            <a:br>
              <a:rPr lang="es-MX" dirty="0"/>
            </a:br>
            <a:r>
              <a:rPr lang="es-MX" sz="2400" dirty="0"/>
              <a:t>Ecosistema de estudios de animación, empresas de videojuegos, productoras de efectos visuales, universidades, instituciones gubernamentales y aceleradoras.</a:t>
            </a:r>
          </a:p>
          <a:p>
            <a:pPr>
              <a:buNone/>
            </a:pPr>
            <a:br>
              <a:rPr lang="es-MX" sz="2400" dirty="0"/>
            </a:br>
            <a:r>
              <a:rPr lang="es-MX" sz="2400" dirty="0"/>
              <a:t>Guadalajara es hoy uno de los centros de animación más importantes de Latinoamérica.</a:t>
            </a:r>
          </a:p>
          <a:p>
            <a:pPr>
              <a:buNone/>
            </a:pPr>
            <a:br>
              <a:rPr lang="es-MX" sz="2400" b="1" dirty="0"/>
            </a:br>
            <a:r>
              <a:rPr lang="es-MX" sz="2400" b="1" dirty="0"/>
              <a:t>¿Por qué? </a:t>
            </a:r>
            <a:br>
              <a:rPr lang="es-MX" sz="2400" b="1" dirty="0"/>
            </a:br>
            <a:r>
              <a:rPr lang="es-MX" sz="2400" dirty="0"/>
              <a:t>Larga tradición universitaria y tecnológica.</a:t>
            </a:r>
          </a:p>
          <a:p>
            <a:r>
              <a:rPr lang="es-MX" sz="2400" dirty="0"/>
              <a:t>Identidad de Guadalajara como ciudad innovadora.</a:t>
            </a:r>
          </a:p>
          <a:p>
            <a:r>
              <a:rPr lang="es-MX" sz="2400" dirty="0"/>
              <a:t>Impulso de festivales como </a:t>
            </a:r>
            <a:r>
              <a:rPr lang="es-MX" sz="2400" b="1" dirty="0"/>
              <a:t>Talent Land</a:t>
            </a:r>
            <a:r>
              <a:rPr lang="es-MX" sz="2400" dirty="0"/>
              <a:t>, </a:t>
            </a:r>
            <a:r>
              <a:rPr lang="es-MX" sz="2400" b="1" dirty="0"/>
              <a:t>FIL Guadalajara</a:t>
            </a:r>
            <a:r>
              <a:rPr lang="es-MX" sz="2400" dirty="0"/>
              <a:t> y </a:t>
            </a:r>
            <a:r>
              <a:rPr lang="es-MX" sz="2400" b="1" dirty="0"/>
              <a:t>Pixelatl</a:t>
            </a:r>
            <a:r>
              <a:rPr lang="es-MX" sz="2400" dirty="0"/>
              <a:t> (originado en Cuernavaca pero impulsor nacional del ecosistema).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5BA0EFC6-F2C7-B9D4-E446-F41B181D92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4394" y="1107582"/>
            <a:ext cx="2159606" cy="1413843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155B9168-A60B-104D-1D52-7A7E3E5DC5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93229" y="2743188"/>
            <a:ext cx="2150771" cy="1371624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482363C5-F8B0-7124-9DAC-FF09662FD2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63270" y="4492173"/>
            <a:ext cx="2180730" cy="1371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4876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61F085C4-1172-6796-2A44-F76C4E59A8DE}"/>
              </a:ext>
            </a:extLst>
          </p:cNvPr>
          <p:cNvSpPr txBox="1"/>
          <p:nvPr/>
        </p:nvSpPr>
        <p:spPr>
          <a:xfrm>
            <a:off x="0" y="0"/>
            <a:ext cx="6954592" cy="67403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br>
              <a:rPr lang="es-MX" b="1" dirty="0"/>
            </a:br>
            <a:r>
              <a:rPr lang="es-MX" sz="3600" b="1" dirty="0"/>
              <a:t>Hitos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MX" b="1" dirty="0"/>
              <a:t>2005–2010:</a:t>
            </a:r>
            <a:r>
              <a:rPr lang="es-MX" dirty="0"/>
              <a:t> Emergen los primeros estudios independientes.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MX" b="1" dirty="0"/>
              <a:t>2012:</a:t>
            </a:r>
            <a:r>
              <a:rPr lang="es-MX" dirty="0"/>
              <a:t> Creación del </a:t>
            </a:r>
            <a:r>
              <a:rPr lang="es-MX" i="1" dirty="0"/>
              <a:t>Cluster de Animación de Jalisco</a:t>
            </a:r>
            <a:r>
              <a:rPr lang="es-MX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MX" b="1" dirty="0"/>
              <a:t>2015:</a:t>
            </a:r>
            <a:r>
              <a:rPr lang="es-MX" dirty="0"/>
              <a:t> Inicia </a:t>
            </a:r>
            <a:r>
              <a:rPr lang="es-MX" i="1" dirty="0"/>
              <a:t>Creative Digital City</a:t>
            </a:r>
            <a:r>
              <a:rPr lang="es-MX" dirty="0"/>
              <a:t> con apoyo estatal.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MX" b="1" dirty="0"/>
              <a:t>2018–2024:</a:t>
            </a:r>
            <a:r>
              <a:rPr lang="es-MX" dirty="0"/>
              <a:t> Proyectos mexicanos nominados a premios internacionales (Annie Awards, Ariel, festivales internacionales).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MX" b="1" dirty="0"/>
              <a:t>Alianzas internacionales:</a:t>
            </a:r>
            <a:r>
              <a:rPr lang="es-MX" dirty="0"/>
              <a:t> Estudios de Canadá, España y EE.UU. contratan talento jalisciense.</a:t>
            </a:r>
          </a:p>
          <a:p>
            <a:pPr>
              <a:buNone/>
            </a:pPr>
            <a:br>
              <a:rPr lang="es-MX" b="1" dirty="0"/>
            </a:br>
            <a:r>
              <a:rPr lang="es-MX" sz="3600" b="1" dirty="0"/>
              <a:t>Impacto  Económico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MX" dirty="0"/>
              <a:t>Más de </a:t>
            </a:r>
            <a:r>
              <a:rPr lang="es-MX" b="1" dirty="0"/>
              <a:t>3,000 empleos creativos especializados</a:t>
            </a:r>
            <a:r>
              <a:rPr lang="es-MX" dirty="0"/>
              <a:t> (aprox.).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MX" dirty="0"/>
              <a:t>Atracción de inversión extranjera en animación.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MX" dirty="0"/>
              <a:t>Exportación de contenido audiovisual.</a:t>
            </a:r>
          </a:p>
          <a:p>
            <a:pPr>
              <a:buNone/>
            </a:pPr>
            <a:endParaRPr lang="es-MX" sz="3600" b="1" dirty="0"/>
          </a:p>
          <a:p>
            <a:pPr>
              <a:buNone/>
            </a:pPr>
            <a:r>
              <a:rPr lang="es-MX" sz="3600" b="1" dirty="0"/>
              <a:t>Cultural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MX" dirty="0"/>
              <a:t>Formación de nuevas generaciones de artistas digitales.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MX" dirty="0"/>
              <a:t>Producción de animación con narrativa mexicana, indígena y contemporánea.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MX" dirty="0"/>
              <a:t>Profesionalización del sector.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279443C5-CAB2-B599-9178-12538B6858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0946" y="2935428"/>
            <a:ext cx="3503054" cy="1978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01338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1A0CA30A-1ED9-64D4-7D30-C5229C4D27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5365"/>
            <a:ext cx="9144000" cy="4297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66244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AB9F53E5-E3C2-4A8A-E1C1-542C166390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66780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A96FE83A-621B-4280-BC0E-C7B807F8C59A}"/>
              </a:ext>
            </a:extLst>
          </p:cNvPr>
          <p:cNvSpPr txBox="1"/>
          <p:nvPr/>
        </p:nvSpPr>
        <p:spPr>
          <a:xfrm>
            <a:off x="0" y="5385721"/>
            <a:ext cx="91440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b="0" i="0" dirty="0">
                <a:solidFill>
                  <a:srgbClr val="333333"/>
                </a:solidFill>
                <a:effectLst/>
                <a:latin typeface="Roboto" panose="020F0502020204030204" pitchFamily="34" charset="0"/>
              </a:rPr>
              <a:t>Gabriela Badillo busca que la serie de cuentos animados “68 voces” sea una chispa que dé a conocer la riqueza cultural étnica-lingüística, la gran diversidad que tiene México, y con ello, “ayudar a fomentar el respeto, </a:t>
            </a:r>
            <a:r>
              <a:rPr lang="es-MX" b="1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el orgullo de ser parte de una comunidad,</a:t>
            </a:r>
            <a:r>
              <a:rPr lang="es-MX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 el uso de las lenguas”.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0816566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9483"/>
            <a:ext cx="8229600" cy="1143000"/>
          </a:xfrm>
        </p:spPr>
        <p:txBody>
          <a:bodyPr/>
          <a:lstStyle/>
          <a:p>
            <a:r>
              <a:rPr dirty="0"/>
              <a:t>¿</a:t>
            </a:r>
            <a:r>
              <a:rPr dirty="0" err="1"/>
              <a:t>Qué</a:t>
            </a:r>
            <a:r>
              <a:rPr dirty="0"/>
              <a:t> es la Economía Creativa?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dirty="0"/>
          </a:p>
          <a:p>
            <a:pPr lvl="1"/>
            <a:r>
              <a:rPr dirty="0"/>
              <a:t>Conjunto de </a:t>
            </a:r>
            <a:r>
              <a:rPr dirty="0" err="1"/>
              <a:t>actividades</a:t>
            </a:r>
            <a:r>
              <a:rPr dirty="0"/>
              <a:t> </a:t>
            </a:r>
            <a:r>
              <a:rPr dirty="0" err="1"/>
              <a:t>basadas</a:t>
            </a:r>
            <a:r>
              <a:rPr dirty="0"/>
              <a:t> en </a:t>
            </a:r>
            <a:r>
              <a:rPr dirty="0" err="1"/>
              <a:t>creatividad</a:t>
            </a:r>
            <a:r>
              <a:rPr dirty="0"/>
              <a:t>, </a:t>
            </a:r>
            <a:r>
              <a:rPr dirty="0" err="1"/>
              <a:t>cultura</a:t>
            </a:r>
            <a:r>
              <a:rPr dirty="0"/>
              <a:t>, </a:t>
            </a:r>
            <a:r>
              <a:rPr dirty="0" err="1"/>
              <a:t>innovación</a:t>
            </a:r>
            <a:r>
              <a:rPr dirty="0"/>
              <a:t> y </a:t>
            </a:r>
            <a:r>
              <a:rPr dirty="0" err="1"/>
              <a:t>conocimiento</a:t>
            </a:r>
            <a:r>
              <a:rPr dirty="0"/>
              <a:t>.</a:t>
            </a:r>
          </a:p>
          <a:p>
            <a:pPr lvl="1"/>
            <a:r>
              <a:rPr dirty="0" err="1"/>
              <a:t>Incluye</a:t>
            </a:r>
            <a:r>
              <a:rPr dirty="0"/>
              <a:t> </a:t>
            </a:r>
            <a:r>
              <a:rPr dirty="0" err="1"/>
              <a:t>industrias</a:t>
            </a:r>
            <a:r>
              <a:rPr dirty="0"/>
              <a:t> </a:t>
            </a:r>
            <a:r>
              <a:rPr dirty="0" err="1"/>
              <a:t>culturales</a:t>
            </a:r>
            <a:r>
              <a:rPr dirty="0"/>
              <a:t>, </a:t>
            </a:r>
            <a:r>
              <a:rPr dirty="0" err="1"/>
              <a:t>artes</a:t>
            </a:r>
            <a:r>
              <a:rPr dirty="0"/>
              <a:t>, </a:t>
            </a:r>
            <a:r>
              <a:rPr dirty="0" err="1"/>
              <a:t>diseño</a:t>
            </a:r>
            <a:r>
              <a:rPr dirty="0"/>
              <a:t>, </a:t>
            </a:r>
            <a:r>
              <a:rPr dirty="0" err="1"/>
              <a:t>medios</a:t>
            </a:r>
            <a:r>
              <a:rPr dirty="0"/>
              <a:t> </a:t>
            </a:r>
            <a:r>
              <a:rPr dirty="0" err="1"/>
              <a:t>digitales</a:t>
            </a:r>
            <a:r>
              <a:rPr dirty="0"/>
              <a:t>, </a:t>
            </a:r>
            <a:r>
              <a:rPr dirty="0" err="1"/>
              <a:t>saberes</a:t>
            </a:r>
            <a:r>
              <a:rPr dirty="0"/>
              <a:t> </a:t>
            </a:r>
            <a:r>
              <a:rPr dirty="0" err="1"/>
              <a:t>tradicionales</a:t>
            </a:r>
            <a:r>
              <a:rPr dirty="0"/>
              <a:t>.</a:t>
            </a:r>
          </a:p>
          <a:p>
            <a:pPr lvl="1"/>
            <a:r>
              <a:rPr dirty="0"/>
              <a:t>Genera valor </a:t>
            </a:r>
            <a:r>
              <a:rPr dirty="0" err="1"/>
              <a:t>económico</a:t>
            </a:r>
            <a:r>
              <a:rPr dirty="0"/>
              <a:t>, </a:t>
            </a:r>
            <a:r>
              <a:rPr dirty="0" err="1"/>
              <a:t>cohesión</a:t>
            </a:r>
            <a:r>
              <a:rPr dirty="0"/>
              <a:t> social y </a:t>
            </a:r>
            <a:r>
              <a:rPr dirty="0" err="1"/>
              <a:t>preservación</a:t>
            </a:r>
            <a:r>
              <a:rPr dirty="0"/>
              <a:t> cultural.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>
            <a:extLst>
              <a:ext uri="{FF2B5EF4-FFF2-40B4-BE49-F238E27FC236}">
                <a16:creationId xmlns:a16="http://schemas.microsoft.com/office/drawing/2014/main" id="{69669888-0F5F-7E9A-4565-A388C033337F}"/>
              </a:ext>
            </a:extLst>
          </p:cNvPr>
          <p:cNvSpPr txBox="1"/>
          <p:nvPr/>
        </p:nvSpPr>
        <p:spPr>
          <a:xfrm>
            <a:off x="244699" y="334851"/>
            <a:ext cx="878339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dirty="0"/>
              <a:t>68 Voces demuestra que cuando el patrimonio inmaterial encuentra un lenguaje contemporáneo —la animación y la narrativa audiovisual—, las comunidades se vuelven protagonistas de su propia conservación.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46996E27-E30C-289A-475D-669DD29A7A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00" y="1558343"/>
            <a:ext cx="9032399" cy="4848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3547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78709F-36FC-5D35-9047-BC94620ABE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b="1" dirty="0"/>
              <a:t>Tlazocamati cualli tiotlac</a:t>
            </a:r>
            <a:endParaRPr lang="es-MX" dirty="0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7F36E5EF-E436-1C34-C3BB-49C952517AC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61375" y="1306178"/>
            <a:ext cx="5628067" cy="5295783"/>
          </a:xfrm>
        </p:spPr>
      </p:pic>
    </p:spTree>
    <p:extLst>
      <p:ext uri="{BB962C8B-B14F-4D97-AF65-F5344CB8AC3E}">
        <p14:creationId xmlns:p14="http://schemas.microsoft.com/office/powerpoint/2010/main" val="6454167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Economía Creativa y Patrimonio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dirty="0"/>
          </a:p>
          <a:p>
            <a:pPr lvl="1"/>
            <a:r>
              <a:rPr lang="es-ES" dirty="0"/>
              <a:t>R</a:t>
            </a:r>
            <a:r>
              <a:rPr dirty="0" err="1"/>
              <a:t>evitalización</a:t>
            </a:r>
            <a:r>
              <a:rPr dirty="0"/>
              <a:t> de </a:t>
            </a:r>
            <a:r>
              <a:rPr dirty="0" err="1"/>
              <a:t>espacios</a:t>
            </a:r>
            <a:r>
              <a:rPr dirty="0"/>
              <a:t> </a:t>
            </a:r>
            <a:r>
              <a:rPr dirty="0" err="1"/>
              <a:t>históricos</a:t>
            </a:r>
            <a:r>
              <a:rPr dirty="0"/>
              <a:t> </a:t>
            </a:r>
            <a:r>
              <a:rPr dirty="0" err="1"/>
              <a:t>mediante</a:t>
            </a:r>
            <a:r>
              <a:rPr dirty="0"/>
              <a:t> </a:t>
            </a:r>
            <a:r>
              <a:rPr dirty="0" err="1"/>
              <a:t>usos</a:t>
            </a:r>
            <a:r>
              <a:rPr dirty="0"/>
              <a:t> </a:t>
            </a:r>
            <a:r>
              <a:rPr dirty="0" err="1"/>
              <a:t>culturales</a:t>
            </a:r>
            <a:r>
              <a:rPr dirty="0"/>
              <a:t>.</a:t>
            </a:r>
          </a:p>
          <a:p>
            <a:pPr lvl="1"/>
            <a:r>
              <a:rPr lang="es-ES" dirty="0"/>
              <a:t>F</a:t>
            </a:r>
            <a:r>
              <a:rPr dirty="0" err="1"/>
              <a:t>ortalecimiento</a:t>
            </a:r>
            <a:r>
              <a:rPr dirty="0"/>
              <a:t> de </a:t>
            </a:r>
            <a:r>
              <a:rPr dirty="0" err="1"/>
              <a:t>tradiciones</a:t>
            </a:r>
            <a:r>
              <a:rPr dirty="0"/>
              <a:t>, </a:t>
            </a:r>
            <a:r>
              <a:rPr dirty="0" err="1"/>
              <a:t>oficios</a:t>
            </a:r>
            <a:r>
              <a:rPr dirty="0"/>
              <a:t> y lenguas.</a:t>
            </a:r>
          </a:p>
          <a:p>
            <a:pPr lvl="1"/>
            <a:r>
              <a:rPr lang="es-ES" dirty="0"/>
              <a:t>I</a:t>
            </a:r>
            <a:r>
              <a:rPr dirty="0" err="1"/>
              <a:t>ntegración</a:t>
            </a:r>
            <a:r>
              <a:rPr dirty="0"/>
              <a:t> de </a:t>
            </a:r>
            <a:r>
              <a:rPr dirty="0" err="1"/>
              <a:t>biodiversidad</a:t>
            </a:r>
            <a:r>
              <a:rPr dirty="0"/>
              <a:t> con </a:t>
            </a:r>
            <a:r>
              <a:rPr dirty="0" err="1"/>
              <a:t>prácticas</a:t>
            </a:r>
            <a:r>
              <a:rPr dirty="0"/>
              <a:t> </a:t>
            </a:r>
            <a:r>
              <a:rPr dirty="0" err="1"/>
              <a:t>culturales</a:t>
            </a:r>
            <a:r>
              <a:rPr dirty="0"/>
              <a:t> locales.</a:t>
            </a:r>
          </a:p>
          <a:p>
            <a:pPr lvl="1"/>
            <a:r>
              <a:rPr dirty="0" err="1"/>
              <a:t>Estrategias</a:t>
            </a:r>
            <a:r>
              <a:rPr dirty="0"/>
              <a:t>: turismo cultural </a:t>
            </a:r>
            <a:r>
              <a:rPr dirty="0" err="1"/>
              <a:t>sostenible</a:t>
            </a:r>
            <a:r>
              <a:rPr dirty="0"/>
              <a:t>, </a:t>
            </a:r>
            <a:r>
              <a:rPr dirty="0" err="1"/>
              <a:t>programas</a:t>
            </a:r>
            <a:r>
              <a:rPr dirty="0"/>
              <a:t> </a:t>
            </a:r>
            <a:r>
              <a:rPr dirty="0" err="1"/>
              <a:t>comunitarios</a:t>
            </a:r>
            <a:r>
              <a:rPr dirty="0"/>
              <a:t>, </a:t>
            </a:r>
            <a:r>
              <a:rPr dirty="0" err="1"/>
              <a:t>cadenas</a:t>
            </a:r>
            <a:r>
              <a:rPr dirty="0"/>
              <a:t> de valor.</a:t>
            </a:r>
            <a:br>
              <a:rPr lang="es-ES" dirty="0"/>
            </a:br>
            <a:endParaRPr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t>Historia de la Economía Creativa en México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dirty="0"/>
          </a:p>
          <a:p>
            <a:pPr lvl="1"/>
            <a:r>
              <a:rPr dirty="0" err="1"/>
              <a:t>Década</a:t>
            </a:r>
            <a:r>
              <a:rPr dirty="0"/>
              <a:t> de 2000: </a:t>
            </a:r>
            <a:r>
              <a:rPr lang="es-ES" dirty="0"/>
              <a:t>P</a:t>
            </a:r>
            <a:r>
              <a:rPr dirty="0" err="1"/>
              <a:t>rimeras</a:t>
            </a:r>
            <a:r>
              <a:rPr dirty="0"/>
              <a:t> </a:t>
            </a:r>
            <a:r>
              <a:rPr dirty="0" err="1"/>
              <a:t>políticas</a:t>
            </a:r>
            <a:r>
              <a:rPr dirty="0"/>
              <a:t> </a:t>
            </a:r>
            <a:r>
              <a:rPr dirty="0" err="1"/>
              <a:t>públicas</a:t>
            </a:r>
            <a:r>
              <a:rPr dirty="0"/>
              <a:t> </a:t>
            </a:r>
            <a:r>
              <a:rPr dirty="0" err="1"/>
              <a:t>culturales</a:t>
            </a:r>
            <a:r>
              <a:rPr dirty="0"/>
              <a:t> con </a:t>
            </a:r>
            <a:r>
              <a:rPr dirty="0" err="1"/>
              <a:t>enfoque</a:t>
            </a:r>
            <a:r>
              <a:rPr dirty="0"/>
              <a:t> </a:t>
            </a:r>
            <a:r>
              <a:rPr dirty="0" err="1"/>
              <a:t>productivo</a:t>
            </a:r>
            <a:r>
              <a:rPr dirty="0"/>
              <a:t>.</a:t>
            </a:r>
          </a:p>
          <a:p>
            <a:pPr lvl="1"/>
            <a:r>
              <a:rPr dirty="0"/>
              <a:t>2010–2020: </a:t>
            </a:r>
            <a:r>
              <a:rPr lang="es-ES" dirty="0"/>
              <a:t>P</a:t>
            </a:r>
            <a:r>
              <a:rPr dirty="0" err="1"/>
              <a:t>rofesionalización</a:t>
            </a:r>
            <a:r>
              <a:rPr dirty="0"/>
              <a:t>, </a:t>
            </a:r>
            <a:r>
              <a:rPr dirty="0" err="1"/>
              <a:t>rutas</a:t>
            </a:r>
            <a:r>
              <a:rPr dirty="0"/>
              <a:t> </a:t>
            </a:r>
            <a:r>
              <a:rPr dirty="0" err="1"/>
              <a:t>culturales</a:t>
            </a:r>
            <a:r>
              <a:rPr dirty="0"/>
              <a:t>, </a:t>
            </a:r>
            <a:r>
              <a:rPr dirty="0" err="1"/>
              <a:t>fortalecimiento</a:t>
            </a:r>
            <a:r>
              <a:rPr dirty="0"/>
              <a:t> de </a:t>
            </a:r>
            <a:r>
              <a:rPr dirty="0" err="1"/>
              <a:t>economías</a:t>
            </a:r>
            <a:r>
              <a:rPr dirty="0"/>
              <a:t> locales.</a:t>
            </a:r>
          </a:p>
          <a:p>
            <a:pPr lvl="1"/>
            <a:r>
              <a:rPr dirty="0" err="1"/>
              <a:t>Modelos</a:t>
            </a:r>
            <a:r>
              <a:rPr dirty="0"/>
              <a:t> </a:t>
            </a:r>
            <a:r>
              <a:rPr dirty="0" err="1"/>
              <a:t>exitosos</a:t>
            </a:r>
            <a:r>
              <a:rPr dirty="0"/>
              <a:t>: Oaxaca (</a:t>
            </a:r>
            <a:r>
              <a:rPr dirty="0" err="1"/>
              <a:t>gastronomía</a:t>
            </a:r>
            <a:r>
              <a:rPr dirty="0"/>
              <a:t> y </a:t>
            </a:r>
            <a:r>
              <a:rPr dirty="0" err="1"/>
              <a:t>artesanías</a:t>
            </a:r>
            <a:r>
              <a:rPr dirty="0"/>
              <a:t>), </a:t>
            </a:r>
            <a:r>
              <a:rPr dirty="0" err="1"/>
              <a:t>Pátzcuaro</a:t>
            </a:r>
            <a:r>
              <a:rPr dirty="0"/>
              <a:t> (</a:t>
            </a:r>
            <a:r>
              <a:rPr dirty="0" err="1"/>
              <a:t>tradición</a:t>
            </a:r>
            <a:r>
              <a:rPr dirty="0"/>
              <a:t> </a:t>
            </a:r>
            <a:r>
              <a:rPr dirty="0" err="1"/>
              <a:t>purépecha</a:t>
            </a:r>
            <a:r>
              <a:rPr dirty="0"/>
              <a:t>),Tequila (</a:t>
            </a:r>
            <a:r>
              <a:rPr dirty="0" err="1"/>
              <a:t>paisaje</a:t>
            </a:r>
            <a:r>
              <a:rPr dirty="0"/>
              <a:t> </a:t>
            </a:r>
            <a:r>
              <a:rPr dirty="0" err="1"/>
              <a:t>agavero</a:t>
            </a:r>
            <a:r>
              <a:rPr dirty="0"/>
              <a:t> UNESCO)</a:t>
            </a:r>
            <a:br>
              <a:rPr lang="es-ES" dirty="0"/>
            </a:br>
            <a:r>
              <a:rPr lang="es-ES" dirty="0"/>
              <a:t>Guadalajara (</a:t>
            </a:r>
            <a:r>
              <a:rPr lang="es-MX" dirty="0"/>
              <a:t>Cluster de Animación y Efectos Visuales). </a:t>
            </a:r>
            <a:endParaRPr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dirty="0"/>
              <a:t>En corto</a:t>
            </a:r>
            <a:br>
              <a:rPr lang="es-ES" dirty="0"/>
            </a:br>
            <a:r>
              <a:rPr dirty="0"/>
              <a:t>Oaxaca: </a:t>
            </a:r>
            <a:r>
              <a:rPr dirty="0" err="1"/>
              <a:t>Gastronomía</a:t>
            </a:r>
            <a:r>
              <a:rPr dirty="0"/>
              <a:t> y </a:t>
            </a:r>
            <a:r>
              <a:rPr dirty="0" err="1"/>
              <a:t>Artesanía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dirty="0"/>
          </a:p>
          <a:p>
            <a:pPr lvl="1"/>
            <a:r>
              <a:rPr lang="es-ES" dirty="0"/>
              <a:t>Mercado de comida y todo lo relacionado a la mesa y la comida, cocinas de humo, certificación de cocineras tradicionales</a:t>
            </a:r>
          </a:p>
          <a:p>
            <a:pPr lvl="1"/>
            <a:r>
              <a:rPr dirty="0" err="1"/>
              <a:t>Acciones</a:t>
            </a:r>
            <a:r>
              <a:rPr dirty="0"/>
              <a:t>: </a:t>
            </a:r>
            <a:r>
              <a:rPr dirty="0" err="1"/>
              <a:t>rutas</a:t>
            </a:r>
            <a:r>
              <a:rPr dirty="0"/>
              <a:t> </a:t>
            </a:r>
            <a:r>
              <a:rPr dirty="0" err="1"/>
              <a:t>artesanales</a:t>
            </a:r>
            <a:r>
              <a:rPr dirty="0"/>
              <a:t>, </a:t>
            </a:r>
            <a:r>
              <a:rPr dirty="0" err="1"/>
              <a:t>festivales</a:t>
            </a:r>
            <a:r>
              <a:rPr dirty="0"/>
              <a:t>, </a:t>
            </a:r>
            <a:r>
              <a:rPr dirty="0" err="1"/>
              <a:t>participación</a:t>
            </a:r>
            <a:r>
              <a:rPr dirty="0"/>
              <a:t> </a:t>
            </a:r>
            <a:r>
              <a:rPr dirty="0" err="1"/>
              <a:t>comunitaria</a:t>
            </a:r>
            <a:r>
              <a:rPr lang="es-ES" dirty="0"/>
              <a:t>. </a:t>
            </a:r>
            <a:endParaRPr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8D4DE6F3-A65C-F77A-D262-9A371EEC1A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0531" y="4640263"/>
            <a:ext cx="2279650" cy="148590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AF01C5A2-7373-7C99-397E-655F966145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6245" y="4640261"/>
            <a:ext cx="2279652" cy="1485901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95D37219-8AD7-3FFB-3859-69FAE33877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73323" y="4636112"/>
            <a:ext cx="2279650" cy="149005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EEF66CE2-27CF-0AA3-F590-E5101FB5EE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16557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Pátzcuaro y Región Lacustre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/>
              <a:t>Día de muertos, ornamentos y tradiciones de altares y artesanía. </a:t>
            </a:r>
            <a:endParaRPr dirty="0"/>
          </a:p>
          <a:p>
            <a:pPr lvl="1"/>
            <a:r>
              <a:rPr dirty="0"/>
              <a:t>Identidad </a:t>
            </a:r>
            <a:r>
              <a:rPr dirty="0" err="1"/>
              <a:t>purépecha</a:t>
            </a:r>
            <a:r>
              <a:rPr dirty="0"/>
              <a:t> </a:t>
            </a:r>
            <a:r>
              <a:rPr dirty="0" err="1"/>
              <a:t>preservada</a:t>
            </a:r>
            <a:endParaRPr dirty="0"/>
          </a:p>
          <a:p>
            <a:pPr lvl="1"/>
            <a:r>
              <a:rPr dirty="0" err="1"/>
              <a:t>Acciones</a:t>
            </a:r>
            <a:r>
              <a:rPr dirty="0"/>
              <a:t>: </a:t>
            </a:r>
            <a:r>
              <a:rPr dirty="0" err="1"/>
              <a:t>regulación</a:t>
            </a:r>
            <a:r>
              <a:rPr dirty="0"/>
              <a:t> </a:t>
            </a:r>
            <a:r>
              <a:rPr dirty="0" err="1"/>
              <a:t>turística</a:t>
            </a:r>
            <a:r>
              <a:rPr dirty="0"/>
              <a:t>, </a:t>
            </a:r>
            <a:r>
              <a:rPr dirty="0" err="1"/>
              <a:t>centros</a:t>
            </a:r>
            <a:r>
              <a:rPr dirty="0"/>
              <a:t> de </a:t>
            </a:r>
            <a:r>
              <a:rPr dirty="0" err="1"/>
              <a:t>interpretación</a:t>
            </a:r>
            <a:br>
              <a:rPr lang="es-ES" dirty="0"/>
            </a:br>
            <a:endParaRPr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A1601249-DF71-34B6-20F6-AD7A982004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458" y="4804892"/>
            <a:ext cx="2467676" cy="1603509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D209286F-06C6-97DF-111A-029DE9E2B1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4029" y="4804892"/>
            <a:ext cx="2445575" cy="1603509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D6EFE4F2-3FA5-A1C5-48F5-45FD863F7D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14186" y="4804892"/>
            <a:ext cx="2581406" cy="1603509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2D75FF74-5089-2DD3-08AF-11BCEB932D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577" y="0"/>
            <a:ext cx="8628845" cy="6856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41684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23AA4FB4-8DC2-C245-4677-7455FD76EE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050" y="361950"/>
            <a:ext cx="7581900" cy="613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8441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25_presentacion PPT" id="{8DD56EF3-433A-7844-B01E-20F533D6FE54}" vid="{11DD0624-C78C-5B45-8F44-25D77735DBB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</TotalTime>
  <Words>617</Words>
  <Application>Microsoft Office PowerPoint</Application>
  <PresentationFormat>Presentación en pantalla (4:3)</PresentationFormat>
  <Paragraphs>61</Paragraphs>
  <Slides>21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21</vt:i4>
      </vt:variant>
    </vt:vector>
  </HeadingPairs>
  <TitlesOfParts>
    <vt:vector size="28" baseType="lpstr">
      <vt:lpstr>Arial</vt:lpstr>
      <vt:lpstr>Calibri</vt:lpstr>
      <vt:lpstr>Calibri Light</vt:lpstr>
      <vt:lpstr>Noto Sans</vt:lpstr>
      <vt:lpstr>Roboto</vt:lpstr>
      <vt:lpstr>Office Theme</vt:lpstr>
      <vt:lpstr>Tema de Office</vt:lpstr>
      <vt:lpstr>Experiencias de Economías Creativas en México </vt:lpstr>
      <vt:lpstr>¿Qué es la Economía Creativa?</vt:lpstr>
      <vt:lpstr>Economía Creativa y Patrimonio</vt:lpstr>
      <vt:lpstr>Historia de la Economía Creativa en México</vt:lpstr>
      <vt:lpstr>En corto Oaxaca: Gastronomía y Artesanía</vt:lpstr>
      <vt:lpstr>Presentación de PowerPoint</vt:lpstr>
      <vt:lpstr>Pátzcuaro y Región Lacustre</vt:lpstr>
      <vt:lpstr>Presentación de PowerPoint</vt:lpstr>
      <vt:lpstr>Presentación de PowerPoint</vt:lpstr>
      <vt:lpstr>Tequila, Jalisco</vt:lpstr>
      <vt:lpstr>Presentación de PowerPoint</vt:lpstr>
      <vt:lpstr>Presentación de PowerPoint</vt:lpstr>
      <vt:lpstr>  ¿Cómo? Capacitación, multidisciplinariedad y competitividad Cluster: “Colmena Creativa Morelos"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Tlazocamati cualli tiotlac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Eleonora Isunza Gutiérrez</dc:creator>
  <cp:keywords/>
  <dc:description>generated using python-pptx</dc:description>
  <cp:lastModifiedBy>Eleonora Isunza Gutiérrez</cp:lastModifiedBy>
  <cp:revision>3</cp:revision>
  <dcterms:created xsi:type="dcterms:W3CDTF">2013-01-27T09:14:16Z</dcterms:created>
  <dcterms:modified xsi:type="dcterms:W3CDTF">2025-11-20T16:36:12Z</dcterms:modified>
  <cp:category/>
</cp:coreProperties>
</file>