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9"/>
  </p:notesMasterIdLst>
  <p:sldIdLst>
    <p:sldId id="305" r:id="rId2"/>
    <p:sldId id="297" r:id="rId3"/>
    <p:sldId id="301" r:id="rId4"/>
    <p:sldId id="307" r:id="rId5"/>
    <p:sldId id="312" r:id="rId6"/>
    <p:sldId id="311" r:id="rId7"/>
    <p:sldId id="313" r:id="rId8"/>
  </p:sldIdLst>
  <p:sldSz cx="9144000" cy="5143500" type="screen16x9"/>
  <p:notesSz cx="6858000" cy="9144000"/>
  <p:embeddedFontLst>
    <p:embeddedFont>
      <p:font typeface="Lora" pitchFamily="2" charset="0"/>
      <p:regular r:id="rId10"/>
      <p:bold r:id="rId11"/>
      <p:italic r:id="rId12"/>
      <p:boldItalic r:id="rId13"/>
    </p:embeddedFont>
    <p:embeddedFont>
      <p:font typeface="Quattrocento Sans" panose="020B0502050000020003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6157"/>
    <a:srgbClr val="5B8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7E50EE-5F5A-4710-B4B4-DC976B677B4A}" v="3" dt="2025-11-19T15:22:07.146"/>
  </p1510:revLst>
</p1510:revInfo>
</file>

<file path=ppt/tableStyles.xml><?xml version="1.0" encoding="utf-8"?>
<a:tblStyleLst xmlns:a="http://schemas.openxmlformats.org/drawingml/2006/main" def="{DA5B2040-0373-4AB5-8C16-54180E59C3D7}">
  <a:tblStyle styleId="{DA5B2040-0373-4AB5-8C16-54180E59C3D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D83C8C0-4F54-423C-8FE9-BE38F65F230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microsoft.com/office/2015/10/relationships/revisionInfo" Target="revisionInfo.xml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a Cruz Simon" userId="84234b73-6399-4acf-8499-17283ca67684" providerId="ADAL" clId="{F2DD39F0-FECD-4963-AE36-84382431F34F}"/>
    <pc:docChg chg="undo custSel addSld delSld modSld sldOrd">
      <pc:chgData name="Karina Cruz Simon" userId="84234b73-6399-4acf-8499-17283ca67684" providerId="ADAL" clId="{F2DD39F0-FECD-4963-AE36-84382431F34F}" dt="2025-11-19T16:41:45.589" v="1621" actId="20577"/>
      <pc:docMkLst>
        <pc:docMk/>
      </pc:docMkLst>
      <pc:sldChg chg="modSp mod">
        <pc:chgData name="Karina Cruz Simon" userId="84234b73-6399-4acf-8499-17283ca67684" providerId="ADAL" clId="{F2DD39F0-FECD-4963-AE36-84382431F34F}" dt="2025-11-19T16:33:54.068" v="1611" actId="207"/>
        <pc:sldMkLst>
          <pc:docMk/>
          <pc:sldMk cId="3904719230" sldId="297"/>
        </pc:sldMkLst>
        <pc:spChg chg="mod">
          <ac:chgData name="Karina Cruz Simon" userId="84234b73-6399-4acf-8499-17283ca67684" providerId="ADAL" clId="{F2DD39F0-FECD-4963-AE36-84382431F34F}" dt="2025-11-19T16:33:54.068" v="1611" actId="207"/>
          <ac:spMkLst>
            <pc:docMk/>
            <pc:sldMk cId="3904719230" sldId="297"/>
            <ac:spMk id="100" creationId="{00000000-0000-0000-0000-000000000000}"/>
          </ac:spMkLst>
        </pc:spChg>
      </pc:sldChg>
      <pc:sldChg chg="addSp delSp modSp mod ord">
        <pc:chgData name="Karina Cruz Simon" userId="84234b73-6399-4acf-8499-17283ca67684" providerId="ADAL" clId="{F2DD39F0-FECD-4963-AE36-84382431F34F}" dt="2025-11-17T18:43:06.269" v="1481" actId="1038"/>
        <pc:sldMkLst>
          <pc:docMk/>
          <pc:sldMk cId="1870311610" sldId="301"/>
        </pc:sldMkLst>
        <pc:spChg chg="mod">
          <ac:chgData name="Karina Cruz Simon" userId="84234b73-6399-4acf-8499-17283ca67684" providerId="ADAL" clId="{F2DD39F0-FECD-4963-AE36-84382431F34F}" dt="2025-11-17T18:43:06.269" v="1481" actId="1038"/>
          <ac:spMkLst>
            <pc:docMk/>
            <pc:sldMk cId="1870311610" sldId="301"/>
            <ac:spMk id="100" creationId="{00000000-0000-0000-0000-000000000000}"/>
          </ac:spMkLst>
        </pc:spChg>
      </pc:sldChg>
      <pc:sldChg chg="addSp delSp modSp mod">
        <pc:chgData name="Karina Cruz Simon" userId="84234b73-6399-4acf-8499-17283ca67684" providerId="ADAL" clId="{F2DD39F0-FECD-4963-AE36-84382431F34F}" dt="2025-11-17T19:08:48.915" v="1509" actId="14100"/>
        <pc:sldMkLst>
          <pc:docMk/>
          <pc:sldMk cId="620655029" sldId="305"/>
        </pc:sldMkLst>
        <pc:spChg chg="add mod">
          <ac:chgData name="Karina Cruz Simon" userId="84234b73-6399-4acf-8499-17283ca67684" providerId="ADAL" clId="{F2DD39F0-FECD-4963-AE36-84382431F34F}" dt="2025-11-17T19:08:48.915" v="1509" actId="14100"/>
          <ac:spMkLst>
            <pc:docMk/>
            <pc:sldMk cId="620655029" sldId="305"/>
            <ac:spMk id="4" creationId="{A82D581C-FD1B-86A3-09DA-1346C7F07F6A}"/>
          </ac:spMkLst>
        </pc:spChg>
        <pc:spChg chg="mod">
          <ac:chgData name="Karina Cruz Simon" userId="84234b73-6399-4acf-8499-17283ca67684" providerId="ADAL" clId="{F2DD39F0-FECD-4963-AE36-84382431F34F}" dt="2025-11-17T15:56:49.519" v="509" actId="20578"/>
          <ac:spMkLst>
            <pc:docMk/>
            <pc:sldMk cId="620655029" sldId="305"/>
            <ac:spMk id="15" creationId="{00000000-0000-0000-0000-000000000000}"/>
          </ac:spMkLst>
        </pc:spChg>
        <pc:spChg chg="mod">
          <ac:chgData name="Karina Cruz Simon" userId="84234b73-6399-4acf-8499-17283ca67684" providerId="ADAL" clId="{F2DD39F0-FECD-4963-AE36-84382431F34F}" dt="2025-11-17T19:08:20.559" v="1486" actId="122"/>
          <ac:spMkLst>
            <pc:docMk/>
            <pc:sldMk cId="620655029" sldId="305"/>
            <ac:spMk id="184" creationId="{00000000-0000-0000-0000-000000000000}"/>
          </ac:spMkLst>
        </pc:spChg>
      </pc:sldChg>
      <pc:sldChg chg="modSp mod">
        <pc:chgData name="Karina Cruz Simon" userId="84234b73-6399-4acf-8499-17283ca67684" providerId="ADAL" clId="{F2DD39F0-FECD-4963-AE36-84382431F34F}" dt="2025-11-19T15:21:47.200" v="1607" actId="20577"/>
        <pc:sldMkLst>
          <pc:docMk/>
          <pc:sldMk cId="3392163696" sldId="307"/>
        </pc:sldMkLst>
        <pc:spChg chg="mod">
          <ac:chgData name="Karina Cruz Simon" userId="84234b73-6399-4acf-8499-17283ca67684" providerId="ADAL" clId="{F2DD39F0-FECD-4963-AE36-84382431F34F}" dt="2025-11-19T15:21:47.200" v="1607" actId="20577"/>
          <ac:spMkLst>
            <pc:docMk/>
            <pc:sldMk cId="3392163696" sldId="307"/>
            <ac:spMk id="100" creationId="{00000000-0000-0000-0000-000000000000}"/>
          </ac:spMkLst>
        </pc:spChg>
        <pc:spChg chg="mod">
          <ac:chgData name="Karina Cruz Simon" userId="84234b73-6399-4acf-8499-17283ca67684" providerId="ADAL" clId="{F2DD39F0-FECD-4963-AE36-84382431F34F}" dt="2025-11-17T17:13:35.157" v="715" actId="20577"/>
          <ac:spMkLst>
            <pc:docMk/>
            <pc:sldMk cId="3392163696" sldId="307"/>
            <ac:spMk id="103" creationId="{00000000-0000-0000-0000-000000000000}"/>
          </ac:spMkLst>
        </pc:spChg>
      </pc:sldChg>
      <pc:sldChg chg="modSp add mod">
        <pc:chgData name="Karina Cruz Simon" userId="84234b73-6399-4acf-8499-17283ca67684" providerId="ADAL" clId="{F2DD39F0-FECD-4963-AE36-84382431F34F}" dt="2025-11-19T16:41:45.589" v="1621" actId="20577"/>
        <pc:sldMkLst>
          <pc:docMk/>
          <pc:sldMk cId="785933573" sldId="311"/>
        </pc:sldMkLst>
        <pc:spChg chg="mod">
          <ac:chgData name="Karina Cruz Simon" userId="84234b73-6399-4acf-8499-17283ca67684" providerId="ADAL" clId="{F2DD39F0-FECD-4963-AE36-84382431F34F}" dt="2025-11-19T16:41:45.589" v="1621" actId="20577"/>
          <ac:spMkLst>
            <pc:docMk/>
            <pc:sldMk cId="785933573" sldId="311"/>
            <ac:spMk id="100" creationId="{1F2B3026-7A1C-1580-DA9B-41BCE6043312}"/>
          </ac:spMkLst>
        </pc:spChg>
        <pc:spChg chg="mod">
          <ac:chgData name="Karina Cruz Simon" userId="84234b73-6399-4acf-8499-17283ca67684" providerId="ADAL" clId="{F2DD39F0-FECD-4963-AE36-84382431F34F}" dt="2025-11-17T18:24:18.063" v="967" actId="20577"/>
          <ac:spMkLst>
            <pc:docMk/>
            <pc:sldMk cId="785933573" sldId="311"/>
            <ac:spMk id="103" creationId="{C6432E72-65F2-1DED-38BE-8DC9330056D3}"/>
          </ac:spMkLst>
        </pc:spChg>
        <pc:cxnChg chg="mod">
          <ac:chgData name="Karina Cruz Simon" userId="84234b73-6399-4acf-8499-17283ca67684" providerId="ADAL" clId="{F2DD39F0-FECD-4963-AE36-84382431F34F}" dt="2025-11-17T18:24:24.961" v="968" actId="14100"/>
          <ac:cxnSpMkLst>
            <pc:docMk/>
            <pc:sldMk cId="785933573" sldId="311"/>
            <ac:cxnSpMk id="21" creationId="{0BE72B41-28B9-0DE9-4FA6-1FED65946FD8}"/>
          </ac:cxnSpMkLst>
        </pc:cxnChg>
      </pc:sldChg>
      <pc:sldChg chg="modSp add mod">
        <pc:chgData name="Karina Cruz Simon" userId="84234b73-6399-4acf-8499-17283ca67684" providerId="ADAL" clId="{F2DD39F0-FECD-4963-AE36-84382431F34F}" dt="2025-11-19T15:21:56.924" v="1609"/>
        <pc:sldMkLst>
          <pc:docMk/>
          <pc:sldMk cId="3104878090" sldId="312"/>
        </pc:sldMkLst>
        <pc:spChg chg="mod">
          <ac:chgData name="Karina Cruz Simon" userId="84234b73-6399-4acf-8499-17283ca67684" providerId="ADAL" clId="{F2DD39F0-FECD-4963-AE36-84382431F34F}" dt="2025-11-19T15:21:56.924" v="1609"/>
          <ac:spMkLst>
            <pc:docMk/>
            <pc:sldMk cId="3104878090" sldId="312"/>
            <ac:spMk id="100" creationId="{D0FDA285-9302-59F5-331E-C48113FB2E21}"/>
          </ac:spMkLst>
        </pc:spChg>
        <pc:spChg chg="mod">
          <ac:chgData name="Karina Cruz Simon" userId="84234b73-6399-4acf-8499-17283ca67684" providerId="ADAL" clId="{F2DD39F0-FECD-4963-AE36-84382431F34F}" dt="2025-11-17T18:30:05.585" v="1041" actId="20577"/>
          <ac:spMkLst>
            <pc:docMk/>
            <pc:sldMk cId="3104878090" sldId="312"/>
            <ac:spMk id="103" creationId="{1901DE31-0821-CAD7-EF46-BBA6081A1A59}"/>
          </ac:spMkLst>
        </pc:spChg>
      </pc:sldChg>
      <pc:sldChg chg="add">
        <pc:chgData name="Karina Cruz Simon" userId="84234b73-6399-4acf-8499-17283ca67684" providerId="ADAL" clId="{F2DD39F0-FECD-4963-AE36-84382431F34F}" dt="2025-11-19T15:22:07.137" v="1610"/>
        <pc:sldMkLst>
          <pc:docMk/>
          <pc:sldMk cId="3480193380" sldId="3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6146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452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8135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217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>
          <a:extLst>
            <a:ext uri="{FF2B5EF4-FFF2-40B4-BE49-F238E27FC236}">
              <a16:creationId xmlns:a16="http://schemas.microsoft.com/office/drawing/2014/main" id="{989ED7D0-985C-E00C-5F01-260CEA4D2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>
            <a:extLst>
              <a:ext uri="{FF2B5EF4-FFF2-40B4-BE49-F238E27FC236}">
                <a16:creationId xmlns:a16="http://schemas.microsoft.com/office/drawing/2014/main" id="{3ED313DF-1589-C436-8524-136242244A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>
            <a:extLst>
              <a:ext uri="{FF2B5EF4-FFF2-40B4-BE49-F238E27FC236}">
                <a16:creationId xmlns:a16="http://schemas.microsoft.com/office/drawing/2014/main" id="{7EF61F3F-44E6-6F07-69A2-DDC97EB506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3917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>
          <a:extLst>
            <a:ext uri="{FF2B5EF4-FFF2-40B4-BE49-F238E27FC236}">
              <a16:creationId xmlns:a16="http://schemas.microsoft.com/office/drawing/2014/main" id="{C44B087F-6B56-2F9D-B457-DDA2D35C2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>
            <a:extLst>
              <a:ext uri="{FF2B5EF4-FFF2-40B4-BE49-F238E27FC236}">
                <a16:creationId xmlns:a16="http://schemas.microsoft.com/office/drawing/2014/main" id="{E576520D-4110-EAC4-B9C8-F8F9C8F99E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>
            <a:extLst>
              <a:ext uri="{FF2B5EF4-FFF2-40B4-BE49-F238E27FC236}">
                <a16:creationId xmlns:a16="http://schemas.microsoft.com/office/drawing/2014/main" id="{DE1DE185-64F5-FFD2-00B1-F77B1C9F96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7280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2E9BDE94-C4AC-5AC4-D7BE-2D9FD3FCE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57:notes">
            <a:extLst>
              <a:ext uri="{FF2B5EF4-FFF2-40B4-BE49-F238E27FC236}">
                <a16:creationId xmlns:a16="http://schemas.microsoft.com/office/drawing/2014/main" id="{C4F8B999-E6FE-78BC-4CD4-E56F17466A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57:notes">
            <a:extLst>
              <a:ext uri="{FF2B5EF4-FFF2-40B4-BE49-F238E27FC236}">
                <a16:creationId xmlns:a16="http://schemas.microsoft.com/office/drawing/2014/main" id="{5057C0D6-7034-7699-47C0-0B9E28114B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939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BLANK_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381250" y="896549"/>
            <a:ext cx="68097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>
            <a:spLocks noGrp="1"/>
          </p:cNvSpPr>
          <p:nvPr>
            <p:ph type="body" idx="4294967295"/>
          </p:nvPr>
        </p:nvSpPr>
        <p:spPr>
          <a:xfrm>
            <a:off x="3734112" y="1964008"/>
            <a:ext cx="5409888" cy="48540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b="1" dirty="0">
                <a:solidFill>
                  <a:srgbClr val="1F6157"/>
                </a:solidFill>
                <a:latin typeface="Lora"/>
                <a:ea typeface="Lora"/>
                <a:cs typeface="Lora"/>
                <a:sym typeface="Lora"/>
              </a:rPr>
              <a:t>Microcrédito CRECE- Pinar del Río</a:t>
            </a:r>
            <a:endParaRPr sz="2000" b="1" dirty="0">
              <a:solidFill>
                <a:srgbClr val="1F6157"/>
              </a:solidFill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313762" y="605924"/>
            <a:ext cx="3233798" cy="3161841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Google Shape;184;p21"/>
          <p:cNvSpPr txBox="1">
            <a:spLocks/>
          </p:cNvSpPr>
          <p:nvPr/>
        </p:nvSpPr>
        <p:spPr>
          <a:xfrm>
            <a:off x="4226863" y="1597447"/>
            <a:ext cx="4729849" cy="337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indent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b="1" dirty="0">
                <a:latin typeface="Lora"/>
                <a:ea typeface="Lora"/>
                <a:cs typeface="Lora"/>
                <a:sym typeface="Lora"/>
              </a:rPr>
              <a:t>PROYECTO MI EMPRENDIMIENTO</a:t>
            </a:r>
            <a:endParaRPr lang="es-ES" sz="2000" b="1" dirty="0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7" name="Google Shape;184;p21"/>
          <p:cNvSpPr txBox="1">
            <a:spLocks/>
          </p:cNvSpPr>
          <p:nvPr/>
        </p:nvSpPr>
        <p:spPr>
          <a:xfrm>
            <a:off x="4671150" y="2511844"/>
            <a:ext cx="3830859" cy="330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indent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dirty="0">
                <a:latin typeface="Lora"/>
                <a:ea typeface="Lora"/>
                <a:cs typeface="Lora"/>
                <a:sym typeface="Lora"/>
              </a:rPr>
              <a:t>Dirección Provincial - BPA</a:t>
            </a:r>
            <a:endParaRPr lang="es-ES" sz="2000" dirty="0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  <p:cxnSp>
        <p:nvCxnSpPr>
          <p:cNvPr id="185" name="Google Shape;185;p21"/>
          <p:cNvCxnSpPr/>
          <p:nvPr/>
        </p:nvCxnSpPr>
        <p:spPr>
          <a:xfrm>
            <a:off x="-6450" y="4051193"/>
            <a:ext cx="9150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1F45F63F-0664-0FDC-98DF-8B390B1A9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14" y="1766111"/>
            <a:ext cx="2994559" cy="9474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8071F0-76A6-2114-679C-CE5853F451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790" y="4176059"/>
            <a:ext cx="8031219" cy="916189"/>
          </a:xfrm>
          <a:prstGeom prst="rect">
            <a:avLst/>
          </a:prstGeom>
        </p:spPr>
      </p:pic>
      <p:sp>
        <p:nvSpPr>
          <p:cNvPr id="4" name="Google Shape;184;p21">
            <a:extLst>
              <a:ext uri="{FF2B5EF4-FFF2-40B4-BE49-F238E27FC236}">
                <a16:creationId xmlns:a16="http://schemas.microsoft.com/office/drawing/2014/main" id="{A82D581C-FD1B-86A3-09DA-1346C7F07F6A}"/>
              </a:ext>
            </a:extLst>
          </p:cNvPr>
          <p:cNvSpPr txBox="1">
            <a:spLocks/>
          </p:cNvSpPr>
          <p:nvPr/>
        </p:nvSpPr>
        <p:spPr>
          <a:xfrm>
            <a:off x="3951422" y="62968"/>
            <a:ext cx="5183913" cy="634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indent="0" algn="ctr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b="1" dirty="0">
                <a:latin typeface="Lora"/>
                <a:ea typeface="Lora"/>
                <a:cs typeface="Lora"/>
                <a:sym typeface="Lora"/>
              </a:rPr>
              <a:t>XXI Encuentro Internacional sobre Gestión de Ciudades Patrimoniales</a:t>
            </a:r>
            <a:endParaRPr lang="es-ES" sz="1600" b="1" dirty="0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</p:spTree>
    <p:extLst>
      <p:ext uri="{BB962C8B-B14F-4D97-AF65-F5344CB8AC3E}">
        <p14:creationId xmlns:p14="http://schemas.microsoft.com/office/powerpoint/2010/main" val="62065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subTitle" idx="4294967295"/>
          </p:nvPr>
        </p:nvSpPr>
        <p:spPr>
          <a:xfrm>
            <a:off x="1872220" y="1419504"/>
            <a:ext cx="6693512" cy="35357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Clr>
                <a:srgbClr val="1F6157"/>
              </a:buClr>
              <a:buSzPct val="80000"/>
            </a:pPr>
            <a:r>
              <a:rPr lang="es-ES" sz="1600" b="1" dirty="0"/>
              <a:t>Nuevo producto </a:t>
            </a:r>
            <a:r>
              <a:rPr lang="es-ES" sz="1600" dirty="0"/>
              <a:t>de financiamiento del BPA dirigido a MiPymes y TCP.</a:t>
            </a:r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dirty="0"/>
              <a:t>Proporciona oportunidades de financiamiento más </a:t>
            </a:r>
            <a:r>
              <a:rPr lang="es-ES" sz="1600" b="1" dirty="0"/>
              <a:t>accesibles y ajustadas a las necesidades </a:t>
            </a:r>
            <a:r>
              <a:rPr lang="es-ES" sz="1600" dirty="0"/>
              <a:t>de los emprendimientos.</a:t>
            </a:r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dirty="0"/>
              <a:t>Diseñado para </a:t>
            </a:r>
            <a:r>
              <a:rPr lang="es-ES" sz="1600" b="1" dirty="0"/>
              <a:t>fomentar el crecimiento </a:t>
            </a:r>
            <a:r>
              <a:rPr lang="es-ES" sz="1600" dirty="0"/>
              <a:t>de los negocios, fortalecer su </a:t>
            </a:r>
            <a:r>
              <a:rPr lang="es-ES" sz="1600" b="1" dirty="0"/>
              <a:t>inclusión financiera y</a:t>
            </a:r>
            <a:r>
              <a:rPr lang="es-ES" sz="1600" dirty="0"/>
              <a:t> </a:t>
            </a:r>
            <a:r>
              <a:rPr lang="es-ES" sz="1600" b="1" dirty="0"/>
              <a:t>generar empleo.</a:t>
            </a:r>
            <a:endParaRPr lang="es-ES" sz="1600" dirty="0"/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Producto innovador: </a:t>
            </a:r>
            <a:r>
              <a:rPr lang="es-ES" sz="1600" dirty="0"/>
              <a:t>ágil (7 días), corto plazo (4 meses), montos indexados y crecientes (según pago), tasa de interés costeables, sin garantías, atención personalizada (unidad de negocios), herramientas de evaluación, incentivos a clientes y gestores.  </a:t>
            </a:r>
          </a:p>
          <a:p>
            <a:pPr algn="just">
              <a:buClr>
                <a:srgbClr val="1F6157"/>
              </a:buClr>
              <a:buSzPct val="80000"/>
            </a:pPr>
            <a:endParaRPr lang="es-ES" sz="1600" dirty="0"/>
          </a:p>
          <a:p>
            <a:pPr marL="285750" indent="-285750" algn="just">
              <a:buClr>
                <a:schemeClr val="dk1"/>
              </a:buClr>
              <a:buSzPct val="80000"/>
            </a:pPr>
            <a:endParaRPr lang="es-ES" sz="1600" dirty="0"/>
          </a:p>
          <a:p>
            <a:pPr marL="285750" indent="-285750" algn="just">
              <a:buClr>
                <a:schemeClr val="dk1"/>
              </a:buClr>
              <a:buSzPct val="80000"/>
            </a:pPr>
            <a:endParaRPr lang="es-ES" sz="1600" dirty="0"/>
          </a:p>
        </p:txBody>
      </p:sp>
      <p:cxnSp>
        <p:nvCxnSpPr>
          <p:cNvPr id="101" name="Google Shape;101;p14"/>
          <p:cNvCxnSpPr/>
          <p:nvPr/>
        </p:nvCxnSpPr>
        <p:spPr>
          <a:xfrm>
            <a:off x="6450" y="1120274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4"/>
          <p:cNvSpPr txBox="1">
            <a:spLocks noGrp="1"/>
          </p:cNvSpPr>
          <p:nvPr>
            <p:ph type="ctrTitle" idx="4294967295"/>
          </p:nvPr>
        </p:nvSpPr>
        <p:spPr>
          <a:xfrm>
            <a:off x="1457214" y="508074"/>
            <a:ext cx="5538486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	¿Microcrédito CRECE?</a:t>
            </a:r>
            <a:endParaRPr sz="2800" dirty="0"/>
          </a:p>
        </p:txBody>
      </p:sp>
      <p:cxnSp>
        <p:nvCxnSpPr>
          <p:cNvPr id="104" name="Google Shape;104;p14"/>
          <p:cNvCxnSpPr/>
          <p:nvPr/>
        </p:nvCxnSpPr>
        <p:spPr>
          <a:xfrm>
            <a:off x="6424001" y="1120274"/>
            <a:ext cx="2700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Elipse 1"/>
          <p:cNvSpPr/>
          <p:nvPr/>
        </p:nvSpPr>
        <p:spPr>
          <a:xfrm>
            <a:off x="832339" y="553122"/>
            <a:ext cx="1134000" cy="1134000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Google Shape;104;p14"/>
          <p:cNvCxnSpPr/>
          <p:nvPr/>
        </p:nvCxnSpPr>
        <p:spPr>
          <a:xfrm>
            <a:off x="6897732" y="1120274"/>
            <a:ext cx="223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19D3CC96-62A6-2E7D-99C6-A3EB8990A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57" y="970507"/>
            <a:ext cx="945763" cy="29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1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subTitle" idx="4294967295"/>
          </p:nvPr>
        </p:nvSpPr>
        <p:spPr>
          <a:xfrm>
            <a:off x="2116115" y="1410667"/>
            <a:ext cx="6471326" cy="33486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just">
              <a:buClr>
                <a:srgbClr val="1F6157"/>
              </a:buClr>
              <a:buSzPct val="80000"/>
              <a:buNone/>
            </a:pPr>
            <a:r>
              <a:rPr lang="es-ES" sz="1600" b="1" dirty="0"/>
              <a:t>Los negocios deben: </a:t>
            </a:r>
          </a:p>
          <a:p>
            <a:pPr lvl="0" algn="just">
              <a:buClr>
                <a:srgbClr val="1F6157"/>
              </a:buClr>
              <a:buSzPct val="80000"/>
            </a:pPr>
            <a:r>
              <a:rPr lang="es-ES" sz="1600" dirty="0"/>
              <a:t>Demostrar el funcionamiento continuo del negocio durante los últimos 6 meses.</a:t>
            </a:r>
          </a:p>
          <a:p>
            <a:pPr lvl="0" algn="just">
              <a:buClr>
                <a:srgbClr val="1F6157"/>
              </a:buClr>
              <a:buSzPct val="80000"/>
            </a:pPr>
            <a:r>
              <a:rPr lang="es-ES" sz="1600" dirty="0"/>
              <a:t>Compartir la información requerida para completar la solicitud de crédito.</a:t>
            </a:r>
          </a:p>
          <a:p>
            <a:pPr lvl="0" algn="just">
              <a:buClr>
                <a:srgbClr val="1F6157"/>
              </a:buClr>
              <a:buSzPct val="80000"/>
            </a:pPr>
            <a:r>
              <a:rPr lang="es-ES" sz="1600" dirty="0"/>
              <a:t>Proporcionar la información financiera necesaria para la evaluación de su capacidad de pago, por ejemplo, sus ventas, costos, gastos, nómina, entre otros.</a:t>
            </a:r>
          </a:p>
          <a:p>
            <a:pPr lvl="0" algn="just">
              <a:buClr>
                <a:srgbClr val="1F6157"/>
              </a:buClr>
              <a:buSzPct val="80000"/>
            </a:pPr>
            <a:r>
              <a:rPr lang="es-ES" sz="1600" dirty="0"/>
              <a:t>Poseer una cuenta bancaria con el 10% del monto del crédito solicitado.</a:t>
            </a:r>
          </a:p>
        </p:txBody>
      </p:sp>
      <p:cxnSp>
        <p:nvCxnSpPr>
          <p:cNvPr id="101" name="Google Shape;101;p14"/>
          <p:cNvCxnSpPr/>
          <p:nvPr/>
        </p:nvCxnSpPr>
        <p:spPr>
          <a:xfrm>
            <a:off x="6450" y="1120274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4"/>
          <p:cNvSpPr txBox="1">
            <a:spLocks noGrp="1"/>
          </p:cNvSpPr>
          <p:nvPr>
            <p:ph type="ctrTitle" idx="4294967295"/>
          </p:nvPr>
        </p:nvSpPr>
        <p:spPr>
          <a:xfrm>
            <a:off x="1457214" y="508074"/>
            <a:ext cx="5538486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	¿Requisitos?</a:t>
            </a:r>
            <a:endParaRPr sz="2800" dirty="0"/>
          </a:p>
        </p:txBody>
      </p:sp>
      <p:sp>
        <p:nvSpPr>
          <p:cNvPr id="2" name="Elipse 1"/>
          <p:cNvSpPr/>
          <p:nvPr/>
        </p:nvSpPr>
        <p:spPr>
          <a:xfrm>
            <a:off x="832339" y="553122"/>
            <a:ext cx="1134000" cy="1134000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Google Shape;104;p14"/>
          <p:cNvCxnSpPr/>
          <p:nvPr/>
        </p:nvCxnSpPr>
        <p:spPr>
          <a:xfrm>
            <a:off x="4681728" y="1120274"/>
            <a:ext cx="4462272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7CD0450F-BD81-1035-261F-E33DD1D03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57" y="970507"/>
            <a:ext cx="945763" cy="29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1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subTitle" idx="4294967295"/>
          </p:nvPr>
        </p:nvSpPr>
        <p:spPr>
          <a:xfrm>
            <a:off x="1849714" y="1489868"/>
            <a:ext cx="6983389" cy="27712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Grupo de Trabajo multisectorial: </a:t>
            </a:r>
            <a:r>
              <a:rPr lang="es-ES" sz="1600" dirty="0"/>
              <a:t>BPA, BCC, Superintendencia, MEP y asesoría técnica de PNUD y DSIK.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Más de un año de preparación: </a:t>
            </a:r>
            <a:r>
              <a:rPr lang="es-ES" sz="1600" dirty="0"/>
              <a:t>ficha técnica, manual, puesta a punto, capacitación, piloto, monitoreo y evaluación.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Encuesta</a:t>
            </a:r>
            <a:r>
              <a:rPr lang="es-ES" sz="1600" dirty="0">
                <a:solidFill>
                  <a:schemeClr val="tx1"/>
                </a:solidFill>
              </a:rPr>
              <a:t> a MiPymes y TCP para caracterizar el mercado y validar el producto. 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Piloto</a:t>
            </a:r>
            <a:r>
              <a:rPr lang="es-ES" sz="1600" b="1" dirty="0">
                <a:solidFill>
                  <a:srgbClr val="135755"/>
                </a:solidFill>
              </a:rPr>
              <a:t> </a:t>
            </a:r>
            <a:r>
              <a:rPr lang="es-ES" sz="1600" dirty="0"/>
              <a:t>en Pinar del Río desde octubre de 2025. Un mes de implementación. </a:t>
            </a:r>
            <a:endParaRPr lang="es-ES" sz="1600" b="1" dirty="0"/>
          </a:p>
        </p:txBody>
      </p:sp>
      <p:cxnSp>
        <p:nvCxnSpPr>
          <p:cNvPr id="101" name="Google Shape;101;p14"/>
          <p:cNvCxnSpPr/>
          <p:nvPr/>
        </p:nvCxnSpPr>
        <p:spPr>
          <a:xfrm>
            <a:off x="6450" y="1120274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4"/>
          <p:cNvSpPr txBox="1">
            <a:spLocks noGrp="1"/>
          </p:cNvSpPr>
          <p:nvPr>
            <p:ph type="ctrTitle" idx="4294967295"/>
          </p:nvPr>
        </p:nvSpPr>
        <p:spPr>
          <a:xfrm>
            <a:off x="1457214" y="508074"/>
            <a:ext cx="5538486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	¿Implementación?</a:t>
            </a:r>
            <a:endParaRPr sz="2800" dirty="0"/>
          </a:p>
        </p:txBody>
      </p:sp>
      <p:sp>
        <p:nvSpPr>
          <p:cNvPr id="2" name="Elipse 1"/>
          <p:cNvSpPr/>
          <p:nvPr/>
        </p:nvSpPr>
        <p:spPr>
          <a:xfrm>
            <a:off x="832339" y="553122"/>
            <a:ext cx="1134000" cy="1134000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Google Shape;104;p14"/>
          <p:cNvCxnSpPr/>
          <p:nvPr/>
        </p:nvCxnSpPr>
        <p:spPr>
          <a:xfrm>
            <a:off x="5453349" y="1120274"/>
            <a:ext cx="3690651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A08B2C19-A16E-8A32-D59A-E187374DC6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57" y="970507"/>
            <a:ext cx="945763" cy="29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16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>
          <a:extLst>
            <a:ext uri="{FF2B5EF4-FFF2-40B4-BE49-F238E27FC236}">
              <a16:creationId xmlns:a16="http://schemas.microsoft.com/office/drawing/2014/main" id="{A80D7193-CB70-35DB-5F4F-8E142F955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>
            <a:extLst>
              <a:ext uri="{FF2B5EF4-FFF2-40B4-BE49-F238E27FC236}">
                <a16:creationId xmlns:a16="http://schemas.microsoft.com/office/drawing/2014/main" id="{D0FDA285-9302-59F5-331E-C48113FB2E2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849714" y="1489868"/>
            <a:ext cx="6983389" cy="27712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Emprendimientos contactados: </a:t>
            </a:r>
            <a:r>
              <a:rPr lang="es-ES" sz="1600" dirty="0">
                <a:solidFill>
                  <a:schemeClr val="tx1"/>
                </a:solidFill>
              </a:rPr>
              <a:t>53.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Emprendimientos financiados: </a:t>
            </a:r>
            <a:r>
              <a:rPr lang="es-ES" sz="1600" dirty="0">
                <a:solidFill>
                  <a:schemeClr val="tx1"/>
                </a:solidFill>
              </a:rPr>
              <a:t>24 ( 15 TCP y 9 </a:t>
            </a:r>
            <a:r>
              <a:rPr lang="es-ES" sz="1600" dirty="0"/>
              <a:t>MiPymes</a:t>
            </a:r>
            <a:r>
              <a:rPr lang="es-ES" sz="1600" dirty="0">
                <a:solidFill>
                  <a:schemeClr val="tx1"/>
                </a:solidFill>
              </a:rPr>
              <a:t>).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Beneficiados política de incentivos: </a:t>
            </a:r>
            <a:r>
              <a:rPr lang="es-ES" sz="1600" dirty="0">
                <a:solidFill>
                  <a:schemeClr val="tx1"/>
                </a:solidFill>
              </a:rPr>
              <a:t>15 (8 TCP y 7 </a:t>
            </a:r>
            <a:r>
              <a:rPr lang="es-ES" sz="1600" dirty="0"/>
              <a:t>MiPymes</a:t>
            </a:r>
            <a:r>
              <a:rPr lang="es-ES" sz="1600" dirty="0">
                <a:solidFill>
                  <a:schemeClr val="tx1"/>
                </a:solidFill>
              </a:rPr>
              <a:t>).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Cartera colocada: </a:t>
            </a:r>
            <a:r>
              <a:rPr lang="es-ES" sz="1600" dirty="0">
                <a:solidFill>
                  <a:schemeClr val="tx1"/>
                </a:solidFill>
              </a:rPr>
              <a:t>5 340 000,0 pesos cubanos.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Ingresos por intereses: </a:t>
            </a:r>
            <a:r>
              <a:rPr lang="es-ES" sz="1600" dirty="0">
                <a:solidFill>
                  <a:schemeClr val="tx1"/>
                </a:solidFill>
              </a:rPr>
              <a:t>54 107, 0 pesos cubanos.</a:t>
            </a:r>
          </a:p>
          <a:p>
            <a:pPr>
              <a:buClr>
                <a:srgbClr val="1F6157"/>
              </a:buClr>
              <a:buSzPct val="80000"/>
            </a:pPr>
            <a:r>
              <a:rPr lang="es-ES" sz="1600" b="1" dirty="0">
                <a:solidFill>
                  <a:schemeClr val="tx1"/>
                </a:solidFill>
              </a:rPr>
              <a:t>Créditos vencidos: </a:t>
            </a:r>
            <a:r>
              <a:rPr lang="es-ES" sz="1600" dirty="0">
                <a:solidFill>
                  <a:schemeClr val="tx1"/>
                </a:solidFill>
              </a:rPr>
              <a:t>0.</a:t>
            </a:r>
          </a:p>
        </p:txBody>
      </p:sp>
      <p:cxnSp>
        <p:nvCxnSpPr>
          <p:cNvPr id="101" name="Google Shape;101;p14">
            <a:extLst>
              <a:ext uri="{FF2B5EF4-FFF2-40B4-BE49-F238E27FC236}">
                <a16:creationId xmlns:a16="http://schemas.microsoft.com/office/drawing/2014/main" id="{09133CFE-9151-B6ED-4155-A1D691A35841}"/>
              </a:ext>
            </a:extLst>
          </p:cNvPr>
          <p:cNvCxnSpPr/>
          <p:nvPr/>
        </p:nvCxnSpPr>
        <p:spPr>
          <a:xfrm>
            <a:off x="6450" y="1120274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4">
            <a:extLst>
              <a:ext uri="{FF2B5EF4-FFF2-40B4-BE49-F238E27FC236}">
                <a16:creationId xmlns:a16="http://schemas.microsoft.com/office/drawing/2014/main" id="{1901DE31-0821-CAD7-EF46-BBA6081A1A59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1457214" y="508074"/>
            <a:ext cx="5538486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	¿Resultados?</a:t>
            </a:r>
            <a:endParaRPr sz="2800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D95DEDD4-8947-D1CF-A2FC-9846ADAAA0C5}"/>
              </a:ext>
            </a:extLst>
          </p:cNvPr>
          <p:cNvSpPr/>
          <p:nvPr/>
        </p:nvSpPr>
        <p:spPr>
          <a:xfrm>
            <a:off x="832339" y="553122"/>
            <a:ext cx="1134000" cy="1134000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Google Shape;104;p14">
            <a:extLst>
              <a:ext uri="{FF2B5EF4-FFF2-40B4-BE49-F238E27FC236}">
                <a16:creationId xmlns:a16="http://schemas.microsoft.com/office/drawing/2014/main" id="{834F92DE-1870-62B7-3DC1-6F4404327688}"/>
              </a:ext>
            </a:extLst>
          </p:cNvPr>
          <p:cNvCxnSpPr/>
          <p:nvPr/>
        </p:nvCxnSpPr>
        <p:spPr>
          <a:xfrm>
            <a:off x="5453349" y="1120274"/>
            <a:ext cx="3690651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780886A2-3056-F913-C6DE-F0BCEB874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57" y="970507"/>
            <a:ext cx="945763" cy="29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78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>
          <a:extLst>
            <a:ext uri="{FF2B5EF4-FFF2-40B4-BE49-F238E27FC236}">
              <a16:creationId xmlns:a16="http://schemas.microsoft.com/office/drawing/2014/main" id="{9F417998-3E13-6D30-C877-8D39DBA68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>
            <a:extLst>
              <a:ext uri="{FF2B5EF4-FFF2-40B4-BE49-F238E27FC236}">
                <a16:creationId xmlns:a16="http://schemas.microsoft.com/office/drawing/2014/main" id="{1F2B3026-7A1C-1580-DA9B-41BCE6043312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849714" y="1489867"/>
            <a:ext cx="6983389" cy="31005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Clr>
                <a:srgbClr val="1F6157"/>
              </a:buClr>
              <a:buSzPct val="80000"/>
            </a:pPr>
            <a:r>
              <a:rPr lang="es-ES" sz="1600" b="1" dirty="0"/>
              <a:t>Diversidad del sector privado </a:t>
            </a:r>
            <a:r>
              <a:rPr lang="es-ES" sz="1600" dirty="0"/>
              <a:t>para desarrollar productos de financiamiento ajustados a sus necesidades. </a:t>
            </a:r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dirty="0"/>
              <a:t>Los negocios privados requieren financiamiento en divisas, pero también existen necesidades de acceso a </a:t>
            </a:r>
            <a:r>
              <a:rPr lang="es-ES" sz="1600" b="1" dirty="0"/>
              <a:t>préstamos en pesos cubanos</a:t>
            </a:r>
            <a:r>
              <a:rPr lang="es-ES" sz="1600" dirty="0"/>
              <a:t>.</a:t>
            </a:r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dirty="0"/>
              <a:t>Los negocios valoran </a:t>
            </a:r>
            <a:r>
              <a:rPr lang="es-ES" sz="1600" b="1" dirty="0"/>
              <a:t>más la rapidez que el bajo costo </a:t>
            </a:r>
            <a:r>
              <a:rPr lang="es-ES" sz="1600" dirty="0"/>
              <a:t>en los productos financieros. </a:t>
            </a:r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dirty="0"/>
              <a:t>La </a:t>
            </a:r>
            <a:r>
              <a:rPr lang="es-ES" sz="1600" b="1" dirty="0"/>
              <a:t>simplificación de procesos </a:t>
            </a:r>
            <a:r>
              <a:rPr lang="es-ES" sz="1600" dirty="0"/>
              <a:t>no solo mejora la eficiencia, también reduce riesgos. </a:t>
            </a:r>
          </a:p>
          <a:p>
            <a:pPr algn="just">
              <a:buClr>
                <a:srgbClr val="1F6157"/>
              </a:buClr>
              <a:buSzPct val="80000"/>
            </a:pPr>
            <a:r>
              <a:rPr lang="es-ES" sz="1600" dirty="0"/>
              <a:t>Con menos recursos es posible beneficiar a </a:t>
            </a:r>
            <a:r>
              <a:rPr lang="es-ES" sz="1600" b="1" dirty="0"/>
              <a:t>más actores </a:t>
            </a:r>
            <a:r>
              <a:rPr lang="es-ES" sz="1600" dirty="0"/>
              <a:t>y lograr un </a:t>
            </a:r>
            <a:r>
              <a:rPr lang="es-ES" sz="1600" b="1" dirty="0"/>
              <a:t>mayor impacto </a:t>
            </a:r>
            <a:r>
              <a:rPr lang="es-ES" sz="1600" dirty="0"/>
              <a:t>en las localidades. </a:t>
            </a:r>
            <a:endParaRPr lang="en-CA" sz="1600" dirty="0"/>
          </a:p>
        </p:txBody>
      </p:sp>
      <p:cxnSp>
        <p:nvCxnSpPr>
          <p:cNvPr id="101" name="Google Shape;101;p14">
            <a:extLst>
              <a:ext uri="{FF2B5EF4-FFF2-40B4-BE49-F238E27FC236}">
                <a16:creationId xmlns:a16="http://schemas.microsoft.com/office/drawing/2014/main" id="{94B4F140-873C-47C2-812F-F04BC47E5B97}"/>
              </a:ext>
            </a:extLst>
          </p:cNvPr>
          <p:cNvCxnSpPr/>
          <p:nvPr/>
        </p:nvCxnSpPr>
        <p:spPr>
          <a:xfrm>
            <a:off x="6450" y="1120274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4">
            <a:extLst>
              <a:ext uri="{FF2B5EF4-FFF2-40B4-BE49-F238E27FC236}">
                <a16:creationId xmlns:a16="http://schemas.microsoft.com/office/drawing/2014/main" id="{C6432E72-65F2-1DED-38BE-8DC9330056D3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1457214" y="508074"/>
            <a:ext cx="5538486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	¿Lecciones?</a:t>
            </a:r>
            <a:endParaRPr sz="2800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30DA13C6-082F-460B-B50B-BE31212314F0}"/>
              </a:ext>
            </a:extLst>
          </p:cNvPr>
          <p:cNvSpPr/>
          <p:nvPr/>
        </p:nvSpPr>
        <p:spPr>
          <a:xfrm>
            <a:off x="832339" y="553122"/>
            <a:ext cx="1134000" cy="1134000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Google Shape;104;p14">
            <a:extLst>
              <a:ext uri="{FF2B5EF4-FFF2-40B4-BE49-F238E27FC236}">
                <a16:creationId xmlns:a16="http://schemas.microsoft.com/office/drawing/2014/main" id="{0BE72B41-28B9-0DE9-4FA6-1FED65946FD8}"/>
              </a:ext>
            </a:extLst>
          </p:cNvPr>
          <p:cNvCxnSpPr>
            <a:cxnSpLocks/>
          </p:cNvCxnSpPr>
          <p:nvPr/>
        </p:nvCxnSpPr>
        <p:spPr>
          <a:xfrm>
            <a:off x="4572000" y="1120274"/>
            <a:ext cx="457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132ECE10-C2A7-42FD-C9FD-A0CEF3DCED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57" y="970507"/>
            <a:ext cx="945763" cy="29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933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AF55141D-93FB-C0CE-CBC0-B0916B0F5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>
            <a:extLst>
              <a:ext uri="{FF2B5EF4-FFF2-40B4-BE49-F238E27FC236}">
                <a16:creationId xmlns:a16="http://schemas.microsoft.com/office/drawing/2014/main" id="{FF589481-AE8F-2F63-7AD4-4DAD707D38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734112" y="1964008"/>
            <a:ext cx="5409888" cy="48540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b="1" dirty="0">
                <a:solidFill>
                  <a:srgbClr val="1F6157"/>
                </a:solidFill>
                <a:latin typeface="Lora"/>
                <a:ea typeface="Lora"/>
                <a:cs typeface="Lora"/>
                <a:sym typeface="Lora"/>
              </a:rPr>
              <a:t>Microcrédito CRECE- Pinar del Río</a:t>
            </a:r>
            <a:endParaRPr sz="2000" b="1" dirty="0">
              <a:solidFill>
                <a:srgbClr val="1F6157"/>
              </a:solidFill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1B22A041-EC24-6119-3EFC-70FAF1C62957}"/>
              </a:ext>
            </a:extLst>
          </p:cNvPr>
          <p:cNvSpPr/>
          <p:nvPr/>
        </p:nvSpPr>
        <p:spPr>
          <a:xfrm>
            <a:off x="313762" y="605924"/>
            <a:ext cx="3233798" cy="3161841"/>
          </a:xfrm>
          <a:prstGeom prst="ellipse">
            <a:avLst/>
          </a:prstGeom>
          <a:solidFill>
            <a:srgbClr val="1F6157"/>
          </a:solidFill>
          <a:ln>
            <a:solidFill>
              <a:srgbClr val="1F6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Google Shape;184;p21">
            <a:extLst>
              <a:ext uri="{FF2B5EF4-FFF2-40B4-BE49-F238E27FC236}">
                <a16:creationId xmlns:a16="http://schemas.microsoft.com/office/drawing/2014/main" id="{B8E2EA72-CADC-0AED-444F-38316829D479}"/>
              </a:ext>
            </a:extLst>
          </p:cNvPr>
          <p:cNvSpPr txBox="1">
            <a:spLocks/>
          </p:cNvSpPr>
          <p:nvPr/>
        </p:nvSpPr>
        <p:spPr>
          <a:xfrm>
            <a:off x="4226863" y="1597447"/>
            <a:ext cx="4729849" cy="337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indent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b="1" dirty="0">
                <a:latin typeface="Lora"/>
                <a:ea typeface="Lora"/>
                <a:cs typeface="Lora"/>
                <a:sym typeface="Lora"/>
              </a:rPr>
              <a:t>PROYECTO MI EMPRENDIMIENTO</a:t>
            </a:r>
            <a:endParaRPr lang="es-ES" sz="2000" b="1" dirty="0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7" name="Google Shape;184;p21">
            <a:extLst>
              <a:ext uri="{FF2B5EF4-FFF2-40B4-BE49-F238E27FC236}">
                <a16:creationId xmlns:a16="http://schemas.microsoft.com/office/drawing/2014/main" id="{7FB31D51-678E-2AB7-08DF-21F5A0EB556C}"/>
              </a:ext>
            </a:extLst>
          </p:cNvPr>
          <p:cNvSpPr txBox="1">
            <a:spLocks/>
          </p:cNvSpPr>
          <p:nvPr/>
        </p:nvSpPr>
        <p:spPr>
          <a:xfrm>
            <a:off x="4671150" y="2511844"/>
            <a:ext cx="3830859" cy="330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indent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dirty="0">
                <a:latin typeface="Lora"/>
                <a:ea typeface="Lora"/>
                <a:cs typeface="Lora"/>
                <a:sym typeface="Lora"/>
              </a:rPr>
              <a:t>Dirección Provincial - BPA</a:t>
            </a:r>
            <a:endParaRPr lang="es-ES" sz="2000" dirty="0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  <p:cxnSp>
        <p:nvCxnSpPr>
          <p:cNvPr id="185" name="Google Shape;185;p21">
            <a:extLst>
              <a:ext uri="{FF2B5EF4-FFF2-40B4-BE49-F238E27FC236}">
                <a16:creationId xmlns:a16="http://schemas.microsoft.com/office/drawing/2014/main" id="{D6E50A8C-171D-5071-86A5-55F282191AB4}"/>
              </a:ext>
            </a:extLst>
          </p:cNvPr>
          <p:cNvCxnSpPr/>
          <p:nvPr/>
        </p:nvCxnSpPr>
        <p:spPr>
          <a:xfrm>
            <a:off x="-6450" y="4051193"/>
            <a:ext cx="9150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B6877880-80D5-641B-3644-A27F449EF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14" y="1766111"/>
            <a:ext cx="2994559" cy="9474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9AE2EA-E548-0896-7BF8-9C55DEAAB9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790" y="4176059"/>
            <a:ext cx="8031219" cy="916189"/>
          </a:xfrm>
          <a:prstGeom prst="rect">
            <a:avLst/>
          </a:prstGeom>
        </p:spPr>
      </p:pic>
      <p:sp>
        <p:nvSpPr>
          <p:cNvPr id="4" name="Google Shape;184;p21">
            <a:extLst>
              <a:ext uri="{FF2B5EF4-FFF2-40B4-BE49-F238E27FC236}">
                <a16:creationId xmlns:a16="http://schemas.microsoft.com/office/drawing/2014/main" id="{378A572F-49DD-5768-447A-6050E8878B6E}"/>
              </a:ext>
            </a:extLst>
          </p:cNvPr>
          <p:cNvSpPr txBox="1">
            <a:spLocks/>
          </p:cNvSpPr>
          <p:nvPr/>
        </p:nvSpPr>
        <p:spPr>
          <a:xfrm>
            <a:off x="3951422" y="62968"/>
            <a:ext cx="5183913" cy="634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indent="0" algn="ctr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b="1" dirty="0">
                <a:latin typeface="Lora"/>
                <a:ea typeface="Lora"/>
                <a:cs typeface="Lora"/>
                <a:sym typeface="Lora"/>
              </a:rPr>
              <a:t>XXI Encuentro Internacional sobre Gestión de Ciudades Patrimoniales</a:t>
            </a:r>
            <a:endParaRPr lang="es-ES" sz="1600" b="1" dirty="0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</p:txBody>
      </p:sp>
    </p:spTree>
    <p:extLst>
      <p:ext uri="{BB962C8B-B14F-4D97-AF65-F5344CB8AC3E}">
        <p14:creationId xmlns:p14="http://schemas.microsoft.com/office/powerpoint/2010/main" val="3480193380"/>
      </p:ext>
    </p:extLst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8A8682"/>
      </a:dk2>
      <a:lt2>
        <a:srgbClr val="F0EEE9"/>
      </a:lt2>
      <a:accent1>
        <a:srgbClr val="FFCD00"/>
      </a:accent1>
      <a:accent2>
        <a:srgbClr val="F6921D"/>
      </a:accent2>
      <a:accent3>
        <a:srgbClr val="A7693A"/>
      </a:accent3>
      <a:accent4>
        <a:srgbClr val="D8D6D2"/>
      </a:accent4>
      <a:accent5>
        <a:srgbClr val="979593"/>
      </a:accent5>
      <a:accent6>
        <a:srgbClr val="6F6868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430</Words>
  <Application>Microsoft Office PowerPoint</Application>
  <PresentationFormat>On-screen Show (16:9)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Lora</vt:lpstr>
      <vt:lpstr>Quattrocento Sans</vt:lpstr>
      <vt:lpstr>Arial</vt:lpstr>
      <vt:lpstr>Viola template</vt:lpstr>
      <vt:lpstr>PowerPoint Presentation</vt:lpstr>
      <vt:lpstr> ¿Microcrédito CRECE?</vt:lpstr>
      <vt:lpstr> ¿Requisitos?</vt:lpstr>
      <vt:lpstr> ¿Implementación?</vt:lpstr>
      <vt:lpstr> ¿Resultados?</vt:lpstr>
      <vt:lpstr> ¿Lecciones?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Karina Cruz Simon</cp:lastModifiedBy>
  <cp:revision>26</cp:revision>
  <dcterms:modified xsi:type="dcterms:W3CDTF">2025-11-19T16:41:51Z</dcterms:modified>
</cp:coreProperties>
</file>