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2" r:id="rId4"/>
    <p:sldId id="274" r:id="rId5"/>
    <p:sldId id="269" r:id="rId6"/>
    <p:sldId id="271" r:id="rId7"/>
    <p:sldId id="257" r:id="rId8"/>
    <p:sldId id="267" r:id="rId9"/>
    <p:sldId id="268" r:id="rId10"/>
    <p:sldId id="258" r:id="rId11"/>
    <p:sldId id="265" r:id="rId12"/>
    <p:sldId id="259" r:id="rId13"/>
    <p:sldId id="262" r:id="rId14"/>
    <p:sldId id="280" r:id="rId15"/>
    <p:sldId id="276" r:id="rId16"/>
    <p:sldId id="277" r:id="rId17"/>
    <p:sldId id="278" r:id="rId18"/>
    <p:sldId id="281" r:id="rId19"/>
    <p:sldId id="282" r:id="rId20"/>
    <p:sldId id="283" r:id="rId21"/>
    <p:sldId id="285" r:id="rId22"/>
    <p:sldId id="284" r:id="rId23"/>
    <p:sldId id="275" r:id="rId24"/>
  </p:sldIdLst>
  <p:sldSz cx="12192000" cy="6858000"/>
  <p:notesSz cx="6858000" cy="9144000"/>
  <p:defaultTextStyle>
    <a:defPPr>
      <a:defRPr lang="es-C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69" autoAdjust="0"/>
    <p:restoredTop sz="94660"/>
  </p:normalViewPr>
  <p:slideViewPr>
    <p:cSldViewPr snapToGrid="0">
      <p:cViewPr varScale="1">
        <p:scale>
          <a:sx n="76" d="100"/>
          <a:sy n="7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michael\Desktop\Copia%20de%20Copia%20de%20resultados%20DCI%202024%20(actualizado%20final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69269923741007"/>
          <c:y val="5.7009791543921669E-2"/>
          <c:w val="0.85330730076258987"/>
          <c:h val="0.85229750582162001"/>
        </c:manualLayout>
      </c:layout>
      <c:lineChart>
        <c:grouping val="stacked"/>
        <c:varyColors val="0"/>
        <c:ser>
          <c:idx val="0"/>
          <c:order val="0"/>
          <c:tx>
            <c:v>Serie 1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'Ejecución por modalidades'!$C$7:$AG$7</c:f>
              <c:numCache>
                <c:formatCode>General</c:formatCode>
                <c:ptCount val="3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  <c:pt idx="29">
                  <c:v>2023</c:v>
                </c:pt>
                <c:pt idx="30">
                  <c:v>2024</c:v>
                </c:pt>
              </c:numCache>
            </c:numRef>
          </c:cat>
          <c:val>
            <c:numRef>
              <c:f>'Ejecución por modalidades'!$C$14:$AG$14</c:f>
              <c:numCache>
                <c:formatCode>#,##0.00</c:formatCode>
                <c:ptCount val="31"/>
                <c:pt idx="0">
                  <c:v>1063430.75</c:v>
                </c:pt>
                <c:pt idx="1">
                  <c:v>852007.32</c:v>
                </c:pt>
                <c:pt idx="2">
                  <c:v>1038917.48</c:v>
                </c:pt>
                <c:pt idx="3">
                  <c:v>1278654.29</c:v>
                </c:pt>
                <c:pt idx="4">
                  <c:v>1278021.4900000002</c:v>
                </c:pt>
                <c:pt idx="5">
                  <c:v>1132825.52</c:v>
                </c:pt>
                <c:pt idx="6">
                  <c:v>933583.01</c:v>
                </c:pt>
                <c:pt idx="7">
                  <c:v>1432205.8</c:v>
                </c:pt>
                <c:pt idx="8">
                  <c:v>2633494.89</c:v>
                </c:pt>
                <c:pt idx="9">
                  <c:v>2523741.15</c:v>
                </c:pt>
                <c:pt idx="10">
                  <c:v>2743512.44</c:v>
                </c:pt>
                <c:pt idx="11">
                  <c:v>2858631.6995999999</c:v>
                </c:pt>
                <c:pt idx="12">
                  <c:v>3062708.44</c:v>
                </c:pt>
                <c:pt idx="13">
                  <c:v>1871075.51</c:v>
                </c:pt>
                <c:pt idx="14">
                  <c:v>3535739.87</c:v>
                </c:pt>
                <c:pt idx="15">
                  <c:v>3043389.23</c:v>
                </c:pt>
                <c:pt idx="16">
                  <c:v>2864467.152936704</c:v>
                </c:pt>
                <c:pt idx="17">
                  <c:v>3835097.0134652061</c:v>
                </c:pt>
                <c:pt idx="18">
                  <c:v>4172946.5257099997</c:v>
                </c:pt>
                <c:pt idx="19">
                  <c:v>2987535.4399999995</c:v>
                </c:pt>
                <c:pt idx="20">
                  <c:v>3690151.4369910005</c:v>
                </c:pt>
                <c:pt idx="21">
                  <c:v>2680321.906676</c:v>
                </c:pt>
                <c:pt idx="22">
                  <c:v>3605927.9769899999</c:v>
                </c:pt>
                <c:pt idx="23">
                  <c:v>3295052.6058099796</c:v>
                </c:pt>
                <c:pt idx="24">
                  <c:v>7747801.0640885886</c:v>
                </c:pt>
                <c:pt idx="25">
                  <c:v>13771332.738903975</c:v>
                </c:pt>
                <c:pt idx="26">
                  <c:v>7996164.1551716886</c:v>
                </c:pt>
                <c:pt idx="27">
                  <c:v>12224182.578729222</c:v>
                </c:pt>
                <c:pt idx="28">
                  <c:v>10012985.6183384</c:v>
                </c:pt>
                <c:pt idx="29">
                  <c:v>6425422.9352710024</c:v>
                </c:pt>
                <c:pt idx="30">
                  <c:v>7166030.080000001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CF-43C9-9B83-531F498752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0488424"/>
        <c:axId val="2090471672"/>
      </c:lineChart>
      <c:catAx>
        <c:axId val="2090488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U"/>
          </a:p>
        </c:txPr>
        <c:crossAx val="2090471672"/>
        <c:crosses val="autoZero"/>
        <c:auto val="1"/>
        <c:lblAlgn val="ctr"/>
        <c:lblOffset val="100"/>
        <c:noMultiLvlLbl val="0"/>
      </c:catAx>
      <c:valAx>
        <c:axId val="2090471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U"/>
          </a:p>
        </c:txPr>
        <c:crossAx val="2090488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'Ejecución por modalidades'!$B$6</c:f>
              <c:strCache>
                <c:ptCount val="1"/>
                <c:pt idx="0">
                  <c:v>Modalidad de Cooperación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'Ejecución por modalidades'!$C$7:$AG$7</c:f>
              <c:numCache>
                <c:formatCode>General</c:formatCode>
                <c:ptCount val="3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  <c:pt idx="29">
                  <c:v>2023</c:v>
                </c:pt>
                <c:pt idx="30">
                  <c:v>2024</c:v>
                </c:pt>
              </c:numCache>
            </c:numRef>
          </c:cat>
          <c:val>
            <c:numRef>
              <c:f>'Ejecución por modalidades'!$C$6:$AF$6</c:f>
              <c:numCache>
                <c:formatCode>General</c:formatCode>
                <c:ptCount val="30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A3-4A4F-BB82-BC57F46071F5}"/>
            </c:ext>
          </c:extLst>
        </c:ser>
        <c:ser>
          <c:idx val="1"/>
          <c:order val="1"/>
          <c:tx>
            <c:strRef>
              <c:f>'Ejecución por modalidades'!$B$7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'Ejecución por modalidades'!$C$7:$AG$7</c:f>
              <c:numCache>
                <c:formatCode>General</c:formatCode>
                <c:ptCount val="3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  <c:pt idx="29">
                  <c:v>2023</c:v>
                </c:pt>
                <c:pt idx="30">
                  <c:v>2024</c:v>
                </c:pt>
              </c:numCache>
            </c:numRef>
          </c:cat>
          <c:val>
            <c:numRef>
              <c:f>'Ejecución por modalidades'!$C$7:$AF$7</c:f>
              <c:numCache>
                <c:formatCode>General</c:formatCode>
                <c:ptCount val="30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  <c:pt idx="29">
                  <c:v>2023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A3-4A4F-BB82-BC57F46071F5}"/>
            </c:ext>
          </c:extLst>
        </c:ser>
        <c:ser>
          <c:idx val="2"/>
          <c:order val="2"/>
          <c:tx>
            <c:strRef>
              <c:f>'Ejecución por modalidades'!$B$8</c:f>
              <c:strCache>
                <c:ptCount val="1"/>
                <c:pt idx="0">
                  <c:v>Multilateral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'Ejecución por modalidades'!$C$7:$AG$7</c:f>
              <c:numCache>
                <c:formatCode>General</c:formatCode>
                <c:ptCount val="3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  <c:pt idx="29">
                  <c:v>2023</c:v>
                </c:pt>
                <c:pt idx="30">
                  <c:v>2024</c:v>
                </c:pt>
              </c:numCache>
            </c:numRef>
          </c:cat>
          <c:val>
            <c:numRef>
              <c:f>'Ejecución por modalidades'!$C$8:$AG$8</c:f>
              <c:numCache>
                <c:formatCode>#,##0.00</c:formatCode>
                <c:ptCount val="31"/>
                <c:pt idx="0">
                  <c:v>39100</c:v>
                </c:pt>
                <c:pt idx="1">
                  <c:v>16900</c:v>
                </c:pt>
                <c:pt idx="2">
                  <c:v>15000</c:v>
                </c:pt>
                <c:pt idx="3">
                  <c:v>252507.42</c:v>
                </c:pt>
                <c:pt idx="4">
                  <c:v>531458.37</c:v>
                </c:pt>
                <c:pt idx="5">
                  <c:v>89827.7</c:v>
                </c:pt>
                <c:pt idx="6">
                  <c:v>147149.01</c:v>
                </c:pt>
                <c:pt idx="7">
                  <c:v>541633.98</c:v>
                </c:pt>
                <c:pt idx="8">
                  <c:v>1767333.44</c:v>
                </c:pt>
                <c:pt idx="9">
                  <c:v>1790965.04</c:v>
                </c:pt>
                <c:pt idx="10">
                  <c:v>1086595.58</c:v>
                </c:pt>
                <c:pt idx="11">
                  <c:v>807095.75</c:v>
                </c:pt>
                <c:pt idx="12">
                  <c:v>509952.08</c:v>
                </c:pt>
                <c:pt idx="13">
                  <c:v>295214.3</c:v>
                </c:pt>
                <c:pt idx="14">
                  <c:v>478396.4</c:v>
                </c:pt>
                <c:pt idx="15">
                  <c:v>404453.73</c:v>
                </c:pt>
                <c:pt idx="16">
                  <c:v>450167.19752796297</c:v>
                </c:pt>
                <c:pt idx="17">
                  <c:v>594588.22240570234</c:v>
                </c:pt>
                <c:pt idx="18">
                  <c:v>917721.11330999993</c:v>
                </c:pt>
                <c:pt idx="19">
                  <c:v>838297.86</c:v>
                </c:pt>
                <c:pt idx="20">
                  <c:v>821942.09000000008</c:v>
                </c:pt>
                <c:pt idx="21">
                  <c:v>773365.6100000001</c:v>
                </c:pt>
                <c:pt idx="22">
                  <c:v>541995.43200000003</c:v>
                </c:pt>
                <c:pt idx="23">
                  <c:v>164165.91450000001</c:v>
                </c:pt>
                <c:pt idx="24">
                  <c:v>151373.1564525</c:v>
                </c:pt>
                <c:pt idx="25">
                  <c:v>399864.792182</c:v>
                </c:pt>
                <c:pt idx="26">
                  <c:v>270978.76910799998</c:v>
                </c:pt>
                <c:pt idx="27">
                  <c:v>1076065.1155350001</c:v>
                </c:pt>
                <c:pt idx="28">
                  <c:v>1140177.316790838</c:v>
                </c:pt>
                <c:pt idx="29">
                  <c:v>1113458.42</c:v>
                </c:pt>
                <c:pt idx="30">
                  <c:v>2752115.37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A3-4A4F-BB82-BC57F46071F5}"/>
            </c:ext>
          </c:extLst>
        </c:ser>
        <c:ser>
          <c:idx val="3"/>
          <c:order val="3"/>
          <c:tx>
            <c:strRef>
              <c:f>'Ejecución por modalidades'!$B$9</c:f>
              <c:strCache>
                <c:ptCount val="1"/>
                <c:pt idx="0">
                  <c:v>Bilateral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numRef>
              <c:f>'Ejecución por modalidades'!$C$7:$AG$7</c:f>
              <c:numCache>
                <c:formatCode>General</c:formatCode>
                <c:ptCount val="3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  <c:pt idx="29">
                  <c:v>2023</c:v>
                </c:pt>
                <c:pt idx="30">
                  <c:v>2024</c:v>
                </c:pt>
              </c:numCache>
            </c:numRef>
          </c:cat>
          <c:val>
            <c:numRef>
              <c:f>'Ejecución por modalidades'!$C$9:$AG$9</c:f>
              <c:numCache>
                <c:formatCode>#,##0.00</c:formatCode>
                <c:ptCount val="31"/>
                <c:pt idx="0">
                  <c:v>697491.58</c:v>
                </c:pt>
                <c:pt idx="1">
                  <c:v>603944.81999999995</c:v>
                </c:pt>
                <c:pt idx="2">
                  <c:v>623505.81999999995</c:v>
                </c:pt>
                <c:pt idx="3">
                  <c:v>389468.54</c:v>
                </c:pt>
                <c:pt idx="4">
                  <c:v>188594.93</c:v>
                </c:pt>
                <c:pt idx="5">
                  <c:v>313429.59999999998</c:v>
                </c:pt>
                <c:pt idx="6">
                  <c:v>118707.07</c:v>
                </c:pt>
                <c:pt idx="7">
                  <c:v>525943.6</c:v>
                </c:pt>
                <c:pt idx="8">
                  <c:v>551664.02</c:v>
                </c:pt>
                <c:pt idx="9">
                  <c:v>89451.66</c:v>
                </c:pt>
                <c:pt idx="10">
                  <c:v>3000</c:v>
                </c:pt>
                <c:pt idx="11">
                  <c:v>6463.25</c:v>
                </c:pt>
                <c:pt idx="12">
                  <c:v>171321.41</c:v>
                </c:pt>
                <c:pt idx="13">
                  <c:v>86259.18</c:v>
                </c:pt>
                <c:pt idx="14">
                  <c:v>805938.76</c:v>
                </c:pt>
                <c:pt idx="15">
                  <c:v>97866.48</c:v>
                </c:pt>
                <c:pt idx="16">
                  <c:v>720635.23</c:v>
                </c:pt>
                <c:pt idx="17">
                  <c:v>878472.26592592592</c:v>
                </c:pt>
                <c:pt idx="18">
                  <c:v>879138.78239999991</c:v>
                </c:pt>
                <c:pt idx="19">
                  <c:v>324498.5</c:v>
                </c:pt>
                <c:pt idx="20">
                  <c:v>436588.571933</c:v>
                </c:pt>
                <c:pt idx="21">
                  <c:v>604836.93999999994</c:v>
                </c:pt>
                <c:pt idx="22">
                  <c:v>1650013.716</c:v>
                </c:pt>
                <c:pt idx="23">
                  <c:v>1670687.69523898</c:v>
                </c:pt>
                <c:pt idx="24">
                  <c:v>2820813.144233</c:v>
                </c:pt>
                <c:pt idx="25">
                  <c:v>1729230.5178640999</c:v>
                </c:pt>
                <c:pt idx="26">
                  <c:v>571843.68284000002</c:v>
                </c:pt>
                <c:pt idx="27">
                  <c:v>1980060.914584242</c:v>
                </c:pt>
                <c:pt idx="28">
                  <c:v>1221240.7201110008</c:v>
                </c:pt>
                <c:pt idx="29">
                  <c:v>683184.89</c:v>
                </c:pt>
                <c:pt idx="30">
                  <c:v>820284.78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A3-4A4F-BB82-BC57F46071F5}"/>
            </c:ext>
          </c:extLst>
        </c:ser>
        <c:ser>
          <c:idx val="4"/>
          <c:order val="4"/>
          <c:tx>
            <c:strRef>
              <c:f>'Ejecución por modalidades'!$B$10</c:f>
              <c:strCache>
                <c:ptCount val="1"/>
                <c:pt idx="0">
                  <c:v>Descentralizada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numRef>
              <c:f>'Ejecución por modalidades'!$C$7:$AG$7</c:f>
              <c:numCache>
                <c:formatCode>General</c:formatCode>
                <c:ptCount val="3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  <c:pt idx="29">
                  <c:v>2023</c:v>
                </c:pt>
                <c:pt idx="30">
                  <c:v>2024</c:v>
                </c:pt>
              </c:numCache>
            </c:numRef>
          </c:cat>
          <c:val>
            <c:numRef>
              <c:f>'Ejecución por modalidades'!$C$10:$AG$10</c:f>
              <c:numCache>
                <c:formatCode>#,##0.00</c:formatCode>
                <c:ptCount val="31"/>
                <c:pt idx="0">
                  <c:v>294287.89</c:v>
                </c:pt>
                <c:pt idx="1">
                  <c:v>170162.5</c:v>
                </c:pt>
                <c:pt idx="2">
                  <c:v>296987.15000000002</c:v>
                </c:pt>
                <c:pt idx="3">
                  <c:v>461921.57</c:v>
                </c:pt>
                <c:pt idx="4">
                  <c:v>449816.33</c:v>
                </c:pt>
                <c:pt idx="5">
                  <c:v>391765.42</c:v>
                </c:pt>
                <c:pt idx="6">
                  <c:v>458813.74</c:v>
                </c:pt>
                <c:pt idx="7">
                  <c:v>52998.29</c:v>
                </c:pt>
                <c:pt idx="8">
                  <c:v>90167.73</c:v>
                </c:pt>
                <c:pt idx="9">
                  <c:v>454057.77</c:v>
                </c:pt>
                <c:pt idx="10">
                  <c:v>766101.7</c:v>
                </c:pt>
                <c:pt idx="11">
                  <c:v>796380.81</c:v>
                </c:pt>
                <c:pt idx="12">
                  <c:v>714029.79</c:v>
                </c:pt>
                <c:pt idx="13">
                  <c:v>719149.06</c:v>
                </c:pt>
                <c:pt idx="14">
                  <c:v>1120261.08</c:v>
                </c:pt>
                <c:pt idx="15">
                  <c:v>1233866.81</c:v>
                </c:pt>
                <c:pt idx="16">
                  <c:v>1346204.5254087409</c:v>
                </c:pt>
                <c:pt idx="17">
                  <c:v>1780788.6151335777</c:v>
                </c:pt>
                <c:pt idx="18">
                  <c:v>1765525.18</c:v>
                </c:pt>
                <c:pt idx="19">
                  <c:v>1567539.99</c:v>
                </c:pt>
                <c:pt idx="20">
                  <c:v>1826978.0650580002</c:v>
                </c:pt>
                <c:pt idx="21">
                  <c:v>750959.05667600001</c:v>
                </c:pt>
                <c:pt idx="22">
                  <c:v>822451.34898999997</c:v>
                </c:pt>
                <c:pt idx="23">
                  <c:v>855960.67607099982</c:v>
                </c:pt>
                <c:pt idx="24">
                  <c:v>2259550.4834030885</c:v>
                </c:pt>
                <c:pt idx="25">
                  <c:v>2905998.5387028763</c:v>
                </c:pt>
                <c:pt idx="26">
                  <c:v>1434384.2235236871</c:v>
                </c:pt>
                <c:pt idx="27">
                  <c:v>1678800.6164897499</c:v>
                </c:pt>
                <c:pt idx="28">
                  <c:v>2829881.0809652247</c:v>
                </c:pt>
                <c:pt idx="29">
                  <c:v>2256067.58</c:v>
                </c:pt>
                <c:pt idx="30">
                  <c:v>1915309.54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A3-4A4F-BB82-BC57F46071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91298008"/>
        <c:axId val="2091293736"/>
        <c:axId val="0"/>
      </c:bar3DChart>
      <c:catAx>
        <c:axId val="2091298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U"/>
          </a:p>
        </c:txPr>
        <c:crossAx val="2091293736"/>
        <c:crosses val="autoZero"/>
        <c:auto val="1"/>
        <c:lblAlgn val="ctr"/>
        <c:lblOffset val="100"/>
        <c:noMultiLvlLbl val="0"/>
      </c:catAx>
      <c:valAx>
        <c:axId val="2091293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U"/>
          </a:p>
        </c:txPr>
        <c:crossAx val="2091298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0811CD-3B41-48CB-8E18-002AC7FC6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4BAFEC-3F4E-4FB6-BBCD-EE790B1BE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57FC4F-F14D-4C60-89CA-907A9D64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5D9B-6D97-4B13-974A-E59C9E3FB0B9}" type="datetimeFigureOut">
              <a:rPr lang="es-CU" smtClean="0"/>
              <a:t>19/11/2025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FFD3BC-71AE-4F4E-9B5E-38C01692D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C2B6F6-8768-4742-BDE4-E457734D6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F012-A3C7-4474-8923-F062FC89A8B3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91885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E7AE5-0341-4E8E-9594-B48F969DD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CEC735F-71B1-40E5-B7BC-A1792CEAE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86DAA4-14BA-466F-A6C3-0BF957FCC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5D9B-6D97-4B13-974A-E59C9E3FB0B9}" type="datetimeFigureOut">
              <a:rPr lang="es-CU" smtClean="0"/>
              <a:t>19/11/2025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D02C9A-26AA-4469-AE58-F058B4922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AD2E55-BC1A-4FC7-93DE-C8DDA861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F012-A3C7-4474-8923-F062FC89A8B3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183102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EAC4FA2-FBB3-496F-BE8D-41F57B120A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4B7957-2867-411E-B12C-E59EADEF6D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DCD618-30CC-424B-A4CC-6A4E6DC75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5D9B-6D97-4B13-974A-E59C9E3FB0B9}" type="datetimeFigureOut">
              <a:rPr lang="es-CU" smtClean="0"/>
              <a:t>19/11/2025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D6D9C7-7D7E-47FD-859D-171421E05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FE579A-DE94-4D55-A214-16D18B429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F012-A3C7-4474-8923-F062FC89A8B3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649475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07E279-7383-4D66-A74B-D918790AA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FAA351-21BB-4A8A-A744-52DAB922B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5AC4A5-DE6F-4163-859C-63E826147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5D9B-6D97-4B13-974A-E59C9E3FB0B9}" type="datetimeFigureOut">
              <a:rPr lang="es-CU" smtClean="0"/>
              <a:t>19/11/2025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64E594-ADA3-42DA-A0C8-1E799FD91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648BA8-0124-4091-BB40-F7B84607E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F012-A3C7-4474-8923-F062FC89A8B3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154544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7FE27-2D73-4F47-9DCC-DD5C4A5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732AA9-B00C-47E4-A2FB-6B0568DA2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4C6EE8-BC76-4184-9D92-23A9309DF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5D9B-6D97-4B13-974A-E59C9E3FB0B9}" type="datetimeFigureOut">
              <a:rPr lang="es-CU" smtClean="0"/>
              <a:t>19/11/2025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C11DA4-C8AB-442C-B19F-ACC76CAC3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5CE76F-692E-4917-9C87-986EEFEDD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F012-A3C7-4474-8923-F062FC89A8B3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77259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2F607-7DAF-4A23-A472-E1238ED00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A5EC7-B601-4B1C-98A1-7B701DA7BC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EF8F6F-1581-4B9F-9EEB-B85E3D8E1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BD5461-FDB6-4991-86B1-C6E79DFF5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5D9B-6D97-4B13-974A-E59C9E3FB0B9}" type="datetimeFigureOut">
              <a:rPr lang="es-CU" smtClean="0"/>
              <a:t>19/11/2025</a:t>
            </a:fld>
            <a:endParaRPr lang="es-C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B23D4D-F1EB-4FB7-9FE5-917BE0924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FE9FA8-EE86-4D62-832E-CCBAD9263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F012-A3C7-4474-8923-F062FC89A8B3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72516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1EF997-0326-4DD9-A0BA-A4F269826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91291D-CEB6-49CC-A110-43049D831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977F85-B9CB-4059-8388-A086649F6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807369A-6FBF-438A-A68C-97B4B35972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0340ED2-36C1-4494-AC2B-BFCA60C43D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3A26068-9925-4691-BC07-073AE0262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5D9B-6D97-4B13-974A-E59C9E3FB0B9}" type="datetimeFigureOut">
              <a:rPr lang="es-CU" smtClean="0"/>
              <a:t>19/11/2025</a:t>
            </a:fld>
            <a:endParaRPr lang="es-CU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6C3A939-C349-417B-950D-EDCE67FD3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492C83B-30EA-4287-95AC-AEAB8533B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F012-A3C7-4474-8923-F062FC89A8B3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298523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55802A-F49D-4E61-A5D1-19FD4F910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AFD0DCA-E8E5-4A33-8968-28465D8E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5D9B-6D97-4B13-974A-E59C9E3FB0B9}" type="datetimeFigureOut">
              <a:rPr lang="es-CU" smtClean="0"/>
              <a:t>19/11/2025</a:t>
            </a:fld>
            <a:endParaRPr lang="es-CU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13D1B31-03A3-4C5A-8F90-EC7E20F3A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66404F4-FDE6-4FE6-BE27-471ED699D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F012-A3C7-4474-8923-F062FC89A8B3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458362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582F2EC-E20F-4565-BB7F-4CAD4FAAE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5D9B-6D97-4B13-974A-E59C9E3FB0B9}" type="datetimeFigureOut">
              <a:rPr lang="es-CU" smtClean="0"/>
              <a:t>19/11/2025</a:t>
            </a:fld>
            <a:endParaRPr lang="es-CU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3E89C52-2A64-4094-9374-E4C0E5A8A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DA6E9E9-D811-4EBA-834F-B255098A1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F012-A3C7-4474-8923-F062FC89A8B3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18501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59AE3C-ACDE-4E11-915B-6C45A0F0B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3B6A53-F243-42BD-8071-9513DE2FA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0F66682-CE7C-48CE-991B-95218A3A7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F83463-44AF-4026-B5B7-C17F31251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5D9B-6D97-4B13-974A-E59C9E3FB0B9}" type="datetimeFigureOut">
              <a:rPr lang="es-CU" smtClean="0"/>
              <a:t>19/11/2025</a:t>
            </a:fld>
            <a:endParaRPr lang="es-C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B69167-EF0B-4D58-A71D-CC21FC2EF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43DFD4-F8E5-40B2-B072-81BD8A00E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F012-A3C7-4474-8923-F062FC89A8B3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173196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ABE216-1F60-4454-82CA-C61604338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7AB9FE5-7135-4220-A83E-67CA643514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U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9891276-5D2D-42DD-B357-ADA44D302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2506CE-C04B-4F4A-A147-1C4DBB932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5D9B-6D97-4B13-974A-E59C9E3FB0B9}" type="datetimeFigureOut">
              <a:rPr lang="es-CU" smtClean="0"/>
              <a:t>19/11/2025</a:t>
            </a:fld>
            <a:endParaRPr lang="es-C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34A3D9-98FA-4E92-9016-4BF7A02BC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CB54BD-6D6D-4B0D-8BDA-8538D29A8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F012-A3C7-4474-8923-F062FC89A8B3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23654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CD96699-1592-48DF-99AD-42315226E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6F8F5F-CB71-4F18-8367-5F41BCE49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E5F712-EBC4-42E9-9206-55B36A4348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45D9B-6D97-4B13-974A-E59C9E3FB0B9}" type="datetimeFigureOut">
              <a:rPr lang="es-CU" smtClean="0"/>
              <a:t>19/11/2025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6FE777-689A-42E2-BE0D-8ED11D6B4F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C75F17-9B06-44A7-9BED-55765571F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3F012-A3C7-4474-8923-F062FC89A8B3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49538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image" Target="../media/image26.jpg"/><Relationship Id="rId26" Type="http://schemas.openxmlformats.org/officeDocument/2006/relationships/image" Target="../media/image34.png"/><Relationship Id="rId39" Type="http://schemas.openxmlformats.org/officeDocument/2006/relationships/image" Target="../media/image45.png"/><Relationship Id="rId21" Type="http://schemas.openxmlformats.org/officeDocument/2006/relationships/image" Target="../media/image29.PNG"/><Relationship Id="rId34" Type="http://schemas.openxmlformats.org/officeDocument/2006/relationships/image" Target="../media/image4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jpeg"/><Relationship Id="rId25" Type="http://schemas.openxmlformats.org/officeDocument/2006/relationships/image" Target="../media/image33.jpg"/><Relationship Id="rId33" Type="http://schemas.openxmlformats.org/officeDocument/2006/relationships/image" Target="../media/image41.jpg"/><Relationship Id="rId38" Type="http://schemas.openxmlformats.org/officeDocument/2006/relationships/image" Target="../media/image44.jpg"/><Relationship Id="rId2" Type="http://schemas.openxmlformats.org/officeDocument/2006/relationships/image" Target="../media/image10.png"/><Relationship Id="rId16" Type="http://schemas.openxmlformats.org/officeDocument/2006/relationships/image" Target="../media/image24.jp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jpg"/><Relationship Id="rId32" Type="http://schemas.openxmlformats.org/officeDocument/2006/relationships/image" Target="../media/image40.png"/><Relationship Id="rId37" Type="http://schemas.openxmlformats.org/officeDocument/2006/relationships/image" Target="cid:image002.png@01DB8F74.D41CB0F0" TargetMode="External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svg"/><Relationship Id="rId36" Type="http://schemas.openxmlformats.org/officeDocument/2006/relationships/image" Target="../media/image43.png"/><Relationship Id="rId10" Type="http://schemas.openxmlformats.org/officeDocument/2006/relationships/image" Target="../media/image18.jpg"/><Relationship Id="rId19" Type="http://schemas.openxmlformats.org/officeDocument/2006/relationships/image" Target="../media/image27.jpg"/><Relationship Id="rId31" Type="http://schemas.openxmlformats.org/officeDocument/2006/relationships/image" Target="../media/image39.png"/><Relationship Id="rId4" Type="http://schemas.openxmlformats.org/officeDocument/2006/relationships/image" Target="../media/image12.png"/><Relationship Id="rId9" Type="http://schemas.openxmlformats.org/officeDocument/2006/relationships/image" Target="../media/image17.jpg"/><Relationship Id="rId14" Type="http://schemas.openxmlformats.org/officeDocument/2006/relationships/image" Target="../media/image22.JPG"/><Relationship Id="rId22" Type="http://schemas.openxmlformats.org/officeDocument/2006/relationships/image" Target="../media/image30.jp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cid:image001.png@01DB8F74.D41CB0F0" TargetMode="External"/><Relationship Id="rId8" Type="http://schemas.openxmlformats.org/officeDocument/2006/relationships/image" Target="../media/image16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B21EBF-9683-41E8-9DD1-B866A83C1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451101"/>
            <a:ext cx="9144000" cy="2387600"/>
          </a:xfrm>
        </p:spPr>
        <p:txBody>
          <a:bodyPr>
            <a:normAutofit/>
          </a:bodyPr>
          <a:lstStyle/>
          <a:p>
            <a:r>
              <a:rPr lang="es-ES_tradnl" sz="4000" b="1" dirty="0"/>
              <a:t>La Cooperación Internacional de la Oficina del Historiador de La Ciudad de La Habana: un mecanismo económico y financiero para el desarrollo sostenible.</a:t>
            </a:r>
            <a:endParaRPr lang="es-CU" sz="40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9D3FC1-DE63-4EB8-A2E8-1B3EB3C4A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69765"/>
            <a:ext cx="9144000" cy="896936"/>
          </a:xfrm>
        </p:spPr>
        <p:txBody>
          <a:bodyPr>
            <a:normAutofit lnSpcReduction="10000"/>
          </a:bodyPr>
          <a:lstStyle/>
          <a:p>
            <a:r>
              <a:rPr lang="es-MX" sz="2800" dirty="0"/>
              <a:t>Dirección de Cooperación Internacional (DCI), OHCH </a:t>
            </a:r>
          </a:p>
          <a:p>
            <a:r>
              <a:rPr lang="es-MX" dirty="0"/>
              <a:t>La Habana, noviembre de 2025</a:t>
            </a:r>
            <a:endParaRPr lang="es-CU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4588EFF-14D1-4FC4-ABE2-BCE269080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673" y="491299"/>
            <a:ext cx="1730651" cy="171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1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E1D845-17EF-4A31-AA14-F076E52EC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2786" cy="1090188"/>
          </a:xfrm>
        </p:spPr>
        <p:txBody>
          <a:bodyPr>
            <a:normAutofit fontScale="90000"/>
          </a:bodyPr>
          <a:lstStyle/>
          <a:p>
            <a:r>
              <a:rPr lang="es-ES_tradnl" b="1" dirty="0"/>
              <a:t>Principales fuentes de la cooperación</a:t>
            </a:r>
            <a:br>
              <a:rPr lang="es-CU" dirty="0"/>
            </a:br>
            <a:endParaRPr lang="es-CU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2CCA60-D7B4-4289-B842-35C745FC6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8946"/>
            <a:ext cx="10515600" cy="5423929"/>
          </a:xfrm>
        </p:spPr>
        <p:txBody>
          <a:bodyPr>
            <a:normAutofit/>
          </a:bodyPr>
          <a:lstStyle/>
          <a:p>
            <a:r>
              <a:rPr lang="es-ES_tradnl" b="1" dirty="0"/>
              <a:t>Organismos Multilaterales:</a:t>
            </a:r>
            <a:endParaRPr lang="es-CU" b="1" dirty="0"/>
          </a:p>
          <a:p>
            <a:pPr marL="0" indent="0">
              <a:buNone/>
            </a:pPr>
            <a:r>
              <a:rPr lang="es-ES_tradnl" dirty="0"/>
              <a:t>Agencias de Naciones Unidas (UNESCO, PNUD, UNFPA, UNICEF, etc.): asistencia técnica, fondos… </a:t>
            </a:r>
          </a:p>
          <a:p>
            <a:pPr marL="0" indent="0">
              <a:buNone/>
            </a:pPr>
            <a:r>
              <a:rPr lang="es-ES_tradnl" dirty="0"/>
              <a:t>Unión Europea: importante socio financiero, con programas recientes como “TRANSCULTURA”, en el Convento Santa Clara  </a:t>
            </a:r>
          </a:p>
          <a:p>
            <a:r>
              <a:rPr lang="es-ES_tradnl" b="1" dirty="0"/>
              <a:t>Agencias de Cooperación Bilateral:</a:t>
            </a:r>
            <a:endParaRPr lang="es-CU" b="1" dirty="0"/>
          </a:p>
          <a:p>
            <a:pPr marL="0" indent="0">
              <a:buNone/>
            </a:pPr>
            <a:r>
              <a:rPr lang="es-ES_tradnl" dirty="0"/>
              <a:t>España (AECID), Italia (AICS), Federación Suiza (COSUDE), SFD… </a:t>
            </a:r>
          </a:p>
          <a:p>
            <a:r>
              <a:rPr lang="es-ES_tradnl" b="1" dirty="0"/>
              <a:t>Cooperación descentralizada: </a:t>
            </a:r>
          </a:p>
          <a:p>
            <a:pPr marL="0" indent="0">
              <a:buNone/>
            </a:pPr>
            <a:r>
              <a:rPr lang="es-ES_tradnl" dirty="0"/>
              <a:t>Ayuntamiento de Barcelona, Bilbao, Badajoz, Extremadura…) </a:t>
            </a:r>
          </a:p>
          <a:p>
            <a:r>
              <a:rPr lang="es-ES_tradnl" b="1" dirty="0"/>
              <a:t>Organizaciones No Gubernamentales (</a:t>
            </a:r>
            <a:r>
              <a:rPr lang="es-ES_tradnl" b="1" dirty="0" err="1"/>
              <a:t>ONGs</a:t>
            </a:r>
            <a:r>
              <a:rPr lang="es-ES_tradnl" b="1" dirty="0"/>
              <a:t>) y Fundaciones:</a:t>
            </a:r>
          </a:p>
          <a:p>
            <a:pPr marL="0" indent="0">
              <a:buNone/>
            </a:pPr>
            <a:r>
              <a:rPr lang="es-ES_tradnl" dirty="0"/>
              <a:t>ACPP, IILA, ARCS, MPDL, KCD ONGD, EF, TECNALIA; ACP, HS,FOH… </a:t>
            </a:r>
            <a:endParaRPr lang="es-CU" dirty="0"/>
          </a:p>
          <a:p>
            <a:pPr marL="0" indent="0">
              <a:buNone/>
            </a:pPr>
            <a:endParaRPr lang="es-CU" dirty="0"/>
          </a:p>
        </p:txBody>
      </p:sp>
    </p:spTree>
    <p:extLst>
      <p:ext uri="{BB962C8B-B14F-4D97-AF65-F5344CB8AC3E}">
        <p14:creationId xmlns:p14="http://schemas.microsoft.com/office/powerpoint/2010/main" val="4174868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720ECE1-9D35-4CD8-9367-F28972593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906" y="2395783"/>
            <a:ext cx="1351840" cy="63953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A78BD59-E2FF-41E8-9B64-279DA82CA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632" y="243214"/>
            <a:ext cx="1261981" cy="71512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30E054A-89F5-450D-A2D8-0DB349308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038" y="3645031"/>
            <a:ext cx="1211490" cy="37798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D45C7D9-0255-4E18-9370-D4D3E9B452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426" y="3625847"/>
            <a:ext cx="1118814" cy="48103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FEBEFEB-DBC5-4EBE-9C6E-54951BFD6B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763" y="1608064"/>
            <a:ext cx="2434875" cy="45042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381A2F72-CA58-4427-A8B1-175817E94F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47" y="1343587"/>
            <a:ext cx="1514686" cy="64779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B411B8AF-1F3F-4CBF-A51E-7F53A4DCAE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27" y="4686146"/>
            <a:ext cx="918135" cy="655811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27852A63-2186-4E22-A3CC-C6A1F6B580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137" y="238464"/>
            <a:ext cx="1016129" cy="92944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562C9132-DAB5-4674-B354-276E7EA9A2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76" y="4375804"/>
            <a:ext cx="716286" cy="966153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C958852-1013-4878-A9A1-EB93261249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367" y="4529366"/>
            <a:ext cx="786224" cy="1069265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6F7BCC5A-65D8-46E6-A7A0-8CBE434313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73" y="2429829"/>
            <a:ext cx="1332340" cy="813553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4268F744-324B-401C-B3AF-749375EEAD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774" y="3376146"/>
            <a:ext cx="755995" cy="94277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E5DD2599-71AC-447F-8E36-3E822668DE8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704" y="1466540"/>
            <a:ext cx="1595558" cy="549766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250A5414-A58F-42EE-AA6F-78AFCAF1A5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269" y="2387433"/>
            <a:ext cx="1171143" cy="572842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4D8FD7C1-70F4-4EFB-80CB-19FFD17C962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440" y="208683"/>
            <a:ext cx="945568" cy="885791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FA18C5F0-7141-4F64-8017-5D01565E8E0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440" y="5501838"/>
            <a:ext cx="1470832" cy="1346901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7821063B-75ED-4C02-B132-CAA1BCC4FDF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8" y="5471543"/>
            <a:ext cx="2064118" cy="137424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BC516FD5-B5EA-4508-8217-63DF1322573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23" y="3471982"/>
            <a:ext cx="1467770" cy="940083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6F1C7C50-C06D-40B7-A1DB-A1E65849561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200" y="5606350"/>
            <a:ext cx="921414" cy="1174000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0C55BDEB-D50D-4469-A859-3F56669ABDD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453" y="5606350"/>
            <a:ext cx="1411803" cy="1046078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A61FAAD3-6567-4471-B1AC-B30EEC2EA1B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933" y="3465706"/>
            <a:ext cx="1337072" cy="652976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11C2FB51-82F2-45C1-AF72-C92F2ACE6EA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30" y="285784"/>
            <a:ext cx="2159735" cy="647791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B9DAF56C-BA78-483C-9AD0-E7445070E57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346" y="177151"/>
            <a:ext cx="1373442" cy="1053879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E6953253-4AFB-4F0C-9D76-42A76915C45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806" y="1222505"/>
            <a:ext cx="743667" cy="983903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8461D652-FC79-41A6-9EB0-7BC8D5D6F95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778" y="2026639"/>
            <a:ext cx="1638333" cy="1486768"/>
          </a:xfrm>
          <a:prstGeom prst="rect">
            <a:avLst/>
          </a:prstGeom>
        </p:spPr>
      </p:pic>
      <p:pic>
        <p:nvPicPr>
          <p:cNvPr id="65" name="Gráfico 64">
            <a:extLst>
              <a:ext uri="{FF2B5EF4-FFF2-40B4-BE49-F238E27FC236}">
                <a16:creationId xmlns:a16="http://schemas.microsoft.com/office/drawing/2014/main" id="{0A69780B-CE0B-4E2A-BEDE-09BCF9C5548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109384" y="2396510"/>
            <a:ext cx="1327623" cy="919246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8B384F9C-98B1-4A3E-A647-ED4AB7010D2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999" y="14036"/>
            <a:ext cx="1261981" cy="1117878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F11D3933-1605-4302-ACDE-1DCD1E326EB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815" y="-34100"/>
            <a:ext cx="1557386" cy="153213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5D7208B-022A-43B1-8D38-46BDEB560072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413" y="3479164"/>
            <a:ext cx="1050107" cy="59506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6E59C9B-6104-48A7-869D-FF67DA12D325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873" y="1167909"/>
            <a:ext cx="1117109" cy="98390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3D31AE5-F597-4B37-831A-81E4D0D96AC5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053" y="5581851"/>
            <a:ext cx="1637710" cy="966154"/>
          </a:xfrm>
          <a:prstGeom prst="rect">
            <a:avLst/>
          </a:prstGeom>
        </p:spPr>
      </p:pic>
      <p:pic>
        <p:nvPicPr>
          <p:cNvPr id="1026" name="Imagen 1" descr="cid:image001.png@01DB8F74.D41CB0F0">
            <a:extLst>
              <a:ext uri="{FF2B5EF4-FFF2-40B4-BE49-F238E27FC236}">
                <a16:creationId xmlns:a16="http://schemas.microsoft.com/office/drawing/2014/main" id="{C77D6FFC-4CB6-4E9D-87E4-BF87D28AC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r:link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783" y="4554439"/>
            <a:ext cx="117157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n 2" descr="cid:image002.png@01DB8F74.D41CB0F0">
            <a:extLst>
              <a:ext uri="{FF2B5EF4-FFF2-40B4-BE49-F238E27FC236}">
                <a16:creationId xmlns:a16="http://schemas.microsoft.com/office/drawing/2014/main" id="{7A8EFC44-F33E-4EA4-A097-1BDDBF5DF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r:link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244" y="4501550"/>
            <a:ext cx="1871022" cy="6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661EF226-79D9-4145-B34F-74778DCDF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2617" y="301478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U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00F7CFC2-B366-4ACD-B09C-5ABB4A128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2617" y="405300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U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4D580F9-1F7B-4886-92ED-9D901A652886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737" y="4219185"/>
            <a:ext cx="1301542" cy="132177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388542F-9E79-430B-851D-EECAD2647D94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989" y="4580353"/>
            <a:ext cx="1580825" cy="5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63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7793C-FDC1-4AC9-AB53-13AFAFC42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096" y="875763"/>
            <a:ext cx="10619704" cy="347730"/>
          </a:xfrm>
        </p:spPr>
        <p:txBody>
          <a:bodyPr>
            <a:normAutofit fontScale="90000"/>
          </a:bodyPr>
          <a:lstStyle/>
          <a:p>
            <a:r>
              <a:rPr lang="es-ES_tradnl" b="1" dirty="0"/>
              <a:t>Impacto Económico-Financiero (Directo / Indirecto) asociado a la Cooperación Internacional </a:t>
            </a:r>
            <a:br>
              <a:rPr lang="es-CU" dirty="0"/>
            </a:br>
            <a:endParaRPr lang="es-CU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D2596C-4D98-4D4D-819A-3D49D70F6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861"/>
            <a:ext cx="10515600" cy="526938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_tradnl" b="1" dirty="0"/>
              <a:t>Reducción de la carga fiscal: </a:t>
            </a:r>
            <a:r>
              <a:rPr lang="es-ES_tradnl" dirty="0"/>
              <a:t>Los fondos externos liberan recursos estatales para otros sectores.</a:t>
            </a:r>
            <a:endParaRPr lang="es-CU" dirty="0"/>
          </a:p>
          <a:p>
            <a:pPr algn="just"/>
            <a:r>
              <a:rPr lang="es-ES_tradnl" b="1" dirty="0"/>
              <a:t>Generación de ingresos</a:t>
            </a:r>
            <a:r>
              <a:rPr lang="es-ES_tradnl" dirty="0"/>
              <a:t>: Los proyectos restaurados se convierten además en fuentes de ingresos para la OHCH, cerrando el ciclo de inversión.</a:t>
            </a:r>
            <a:endParaRPr lang="es-CU" dirty="0"/>
          </a:p>
          <a:p>
            <a:pPr algn="just"/>
            <a:r>
              <a:rPr lang="es-ES_tradnl" b="1" dirty="0"/>
              <a:t>Atracción de Turismo</a:t>
            </a:r>
            <a:r>
              <a:rPr lang="es-ES_tradnl" dirty="0"/>
              <a:t>: conservar el patrimonio, su autenticidad es el principal activo para el turismo, principal fuente de divisas de Cuba.</a:t>
            </a:r>
            <a:endParaRPr lang="es-CU" dirty="0"/>
          </a:p>
          <a:p>
            <a:pPr algn="just"/>
            <a:r>
              <a:rPr lang="es-ES_tradnl" b="1" dirty="0"/>
              <a:t>Creación de empleo</a:t>
            </a:r>
            <a:r>
              <a:rPr lang="es-ES_tradnl" dirty="0"/>
              <a:t>: Contratación local para obras de restauración, servicios y turismo.</a:t>
            </a:r>
            <a:endParaRPr lang="es-CU" dirty="0"/>
          </a:p>
          <a:p>
            <a:pPr algn="just"/>
            <a:r>
              <a:rPr lang="es-ES_tradnl" b="1" dirty="0"/>
              <a:t>Desarrollo de </a:t>
            </a:r>
            <a:r>
              <a:rPr lang="es-ES_tradnl" b="1" dirty="0" err="1"/>
              <a:t>MiPyMEs</a:t>
            </a:r>
            <a:r>
              <a:rPr lang="es-ES_tradnl" b="1" dirty="0"/>
              <a:t> y Emprendimientos</a:t>
            </a:r>
            <a:r>
              <a:rPr lang="es-ES_tradnl" dirty="0"/>
              <a:t>: La revitalización de la zona atrae nuevos emprendimientos y alianzas entre lo público y lo privado. Planta de Reciclaje, Habana Espacios Creativos. </a:t>
            </a:r>
            <a:endParaRPr lang="es-CU" dirty="0"/>
          </a:p>
          <a:p>
            <a:pPr algn="just"/>
            <a:r>
              <a:rPr lang="es-ES_tradnl" b="1" dirty="0"/>
              <a:t>Mejora de la calidad de vida</a:t>
            </a:r>
            <a:r>
              <a:rPr lang="es-ES_tradnl" dirty="0"/>
              <a:t>: Rehabilitación de viviendas, infraestructuras y espacios públicos, accesibilidad en la Plaza Vieja y el eje Obispo. </a:t>
            </a:r>
            <a:endParaRPr lang="es-CU" dirty="0"/>
          </a:p>
          <a:p>
            <a:pPr algn="just"/>
            <a:r>
              <a:rPr lang="es-ES_tradnl" b="1" dirty="0"/>
              <a:t>Fortalecimiento del Capital Humano</a:t>
            </a:r>
            <a:r>
              <a:rPr lang="es-ES_tradnl" dirty="0"/>
              <a:t>: Formación de una fuerza laboral altamente calificada parala obra rehabilitadora en la ZPC. </a:t>
            </a:r>
            <a:endParaRPr lang="es-CU" dirty="0"/>
          </a:p>
        </p:txBody>
      </p:sp>
    </p:spTree>
    <p:extLst>
      <p:ext uri="{BB962C8B-B14F-4D97-AF65-F5344CB8AC3E}">
        <p14:creationId xmlns:p14="http://schemas.microsoft.com/office/powerpoint/2010/main" val="4048711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B31E0-253F-43EB-A5AD-75A5C953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7275"/>
          </a:xfrm>
        </p:spPr>
        <p:txBody>
          <a:bodyPr>
            <a:normAutofit fontScale="90000"/>
          </a:bodyPr>
          <a:lstStyle/>
          <a:p>
            <a:r>
              <a:rPr lang="es-ES_tradnl" b="1" dirty="0"/>
              <a:t>Conclusiones generales </a:t>
            </a:r>
            <a:br>
              <a:rPr lang="es-CU" dirty="0"/>
            </a:br>
            <a:endParaRPr lang="es-CU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3474C8-B7A1-42A7-A14D-3CA83877D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048" y="1159099"/>
            <a:ext cx="10515600" cy="5333776"/>
          </a:xfrm>
        </p:spPr>
        <p:txBody>
          <a:bodyPr>
            <a:normAutofit/>
          </a:bodyPr>
          <a:lstStyle/>
          <a:p>
            <a:pPr algn="just"/>
            <a:r>
              <a:rPr lang="es-ES_tradnl" dirty="0"/>
              <a:t>La cooperación internacional </a:t>
            </a:r>
            <a:r>
              <a:rPr lang="es-ES_tradnl" b="1" dirty="0"/>
              <a:t>es un mecanismo económico-financiero valioso y estratégico para la OHCH</a:t>
            </a:r>
            <a:r>
              <a:rPr lang="es-ES_tradnl" dirty="0"/>
              <a:t>, en pleno proceso de retos y oportunidades de matriz nacional e internacional. </a:t>
            </a:r>
            <a:endParaRPr lang="es-CU" dirty="0"/>
          </a:p>
          <a:p>
            <a:pPr algn="just"/>
            <a:r>
              <a:rPr lang="es-ES_tradnl" dirty="0"/>
              <a:t>Ha permitido </a:t>
            </a:r>
            <a:r>
              <a:rPr lang="es-ES_tradnl" b="1" dirty="0"/>
              <a:t>transformar pasivos (patrimonio necesitado de restauración) en un activo generador de desarrollo económico y social. </a:t>
            </a:r>
            <a:endParaRPr lang="es-CU" b="1" dirty="0"/>
          </a:p>
          <a:p>
            <a:pPr algn="just"/>
            <a:r>
              <a:rPr lang="es-ES_tradnl" dirty="0"/>
              <a:t>El modelo demuestra que </a:t>
            </a:r>
            <a:r>
              <a:rPr lang="es-ES_tradnl" b="1" dirty="0"/>
              <a:t>la cultura es un motor de desarrollo económico sostenible</a:t>
            </a:r>
            <a:r>
              <a:rPr lang="es-ES_tradnl" dirty="0"/>
              <a:t> cuando se gestiona con una visión integral y empresarial.</a:t>
            </a:r>
            <a:endParaRPr lang="es-CU" dirty="0"/>
          </a:p>
          <a:p>
            <a:pPr algn="just"/>
            <a:r>
              <a:rPr lang="es-ES_tradnl" b="1" dirty="0"/>
              <a:t>La OHCH es un caso de estudio </a:t>
            </a:r>
            <a:r>
              <a:rPr lang="es-ES_tradnl" dirty="0"/>
              <a:t>sobre cómo la cooperación internacional puede financiar en pequeña y mediana escala el desarrollo urbano y social.</a:t>
            </a:r>
          </a:p>
          <a:p>
            <a:pPr marL="0" indent="0">
              <a:buNone/>
            </a:pPr>
            <a:endParaRPr lang="es-CU" dirty="0"/>
          </a:p>
          <a:p>
            <a:endParaRPr lang="es-CU" dirty="0"/>
          </a:p>
        </p:txBody>
      </p:sp>
    </p:spTree>
    <p:extLst>
      <p:ext uri="{BB962C8B-B14F-4D97-AF65-F5344CB8AC3E}">
        <p14:creationId xmlns:p14="http://schemas.microsoft.com/office/powerpoint/2010/main" val="539629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8D4DC63-CB71-4D60-A310-6D7F51695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79" y="269081"/>
            <a:ext cx="11244521" cy="631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44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EEC2EA5-E9EA-4EB1-8387-9C4794FE4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945" y="0"/>
            <a:ext cx="9132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50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8FBCAD4-04C7-488F-B9B0-453D78FE1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90" y="0"/>
            <a:ext cx="10291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55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D72249A-01AD-4E54-A08A-BB8CD21B5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59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F8FD0EB-5B7B-4BD6-B55A-9565BF214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57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817DD18-7575-4B46-B8C9-59CEB2C91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472" y="0"/>
            <a:ext cx="6941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37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0065955-F006-4CD2-9891-C2D4335CF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61" y="0"/>
            <a:ext cx="10285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1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E0CDC7F-5FCF-426C-BE6D-4274947A1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07" y="0"/>
            <a:ext cx="10283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88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3D15917-3C0C-436F-9921-BD6782700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88" y="914400"/>
            <a:ext cx="9587762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4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2D3B2CC-7427-47D3-AB7E-707D454CC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78" y="269081"/>
            <a:ext cx="11244522" cy="631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73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134792C-611A-4E20-B702-B9E2ABD82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6175"/>
          </a:xfrm>
        </p:spPr>
        <p:txBody>
          <a:bodyPr>
            <a:normAutofit fontScale="90000"/>
          </a:bodyPr>
          <a:lstStyle/>
          <a:p>
            <a:pPr algn="ctr"/>
            <a:br>
              <a:rPr lang="es-MX" sz="5300" b="1" dirty="0"/>
            </a:br>
            <a:br>
              <a:rPr lang="es-MX" sz="5300" b="1" dirty="0"/>
            </a:br>
            <a:br>
              <a:rPr lang="es-MX" sz="5300" b="1" dirty="0"/>
            </a:br>
            <a:br>
              <a:rPr lang="es-MX" sz="5300" b="1" dirty="0"/>
            </a:br>
            <a:r>
              <a:rPr lang="es-MX" sz="5300" b="1" dirty="0"/>
              <a:t>MUCHAS GRACIAS </a:t>
            </a:r>
            <a:br>
              <a:rPr lang="es-MX" dirty="0"/>
            </a:br>
            <a:br>
              <a:rPr lang="es-MX" dirty="0"/>
            </a:br>
            <a:r>
              <a:rPr lang="es-MX" sz="4000" b="1" dirty="0"/>
              <a:t>Dirección de Cooperación Internacional</a:t>
            </a:r>
            <a:br>
              <a:rPr lang="es-MX" sz="4000" dirty="0"/>
            </a:br>
            <a:r>
              <a:rPr lang="es-MX" sz="4000" dirty="0"/>
              <a:t>San Ignacio 358 entre Muralla y Teniente Rey, La Habana Vieja, Cuba</a:t>
            </a:r>
            <a:br>
              <a:rPr lang="es-MX" sz="4000" dirty="0"/>
            </a:br>
            <a:br>
              <a:rPr lang="es-MX" sz="4000" dirty="0"/>
            </a:br>
            <a:r>
              <a:rPr lang="es-MX" sz="4000" dirty="0"/>
              <a:t>@</a:t>
            </a:r>
            <a:r>
              <a:rPr lang="es-MX" sz="4000" dirty="0" err="1"/>
              <a:t>dci_ohch</a:t>
            </a:r>
            <a:r>
              <a:rPr lang="es-MX" sz="4000" dirty="0"/>
              <a:t>  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endParaRPr lang="es-CU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F96B4E6-E55C-4C23-BFF7-A1F3F0DA1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25" y="466725"/>
            <a:ext cx="1225550" cy="122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93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D12890A-BF18-493B-BF3E-5CD75676A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974"/>
          </a:xfrm>
        </p:spPr>
        <p:txBody>
          <a:bodyPr/>
          <a:lstStyle/>
          <a:p>
            <a:r>
              <a:rPr lang="es-MX" b="1" dirty="0"/>
              <a:t>DCI, antecedentes y condiciones </a:t>
            </a:r>
            <a:endParaRPr lang="es-CU" b="1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504EB0A-D111-4DF3-809F-A457FA9B2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070"/>
            <a:ext cx="10515600" cy="480382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s-ES_tradnl" dirty="0">
                <a:solidFill>
                  <a:schemeClr val="bg1">
                    <a:lumMod val="10000"/>
                  </a:schemeClr>
                </a:solidFill>
              </a:rPr>
              <a:t>Creada en el año 2002 atendiendo a la cantidad de proyectos y el volumen de sus montos financieros. Más de treinta años trabajando por la colaboración en el Centro Histórico, más de trescientas iniciativas de cooperación internacional.</a:t>
            </a:r>
          </a:p>
          <a:p>
            <a:pPr algn="just">
              <a:defRPr/>
            </a:pPr>
            <a:r>
              <a:rPr lang="es-ES_tradnl" dirty="0">
                <a:solidFill>
                  <a:schemeClr val="bg1">
                    <a:lumMod val="10000"/>
                  </a:schemeClr>
                </a:solidFill>
              </a:rPr>
              <a:t>Tuvo como antecedente el Grupo Local de Trabajo del PDHL, con asistencia del PNUD. </a:t>
            </a:r>
          </a:p>
          <a:p>
            <a:pPr algn="just">
              <a:defRPr/>
            </a:pPr>
            <a:r>
              <a:rPr lang="es-ES_tradnl" dirty="0">
                <a:solidFill>
                  <a:schemeClr val="bg1">
                    <a:lumMod val="10000"/>
                  </a:schemeClr>
                </a:solidFill>
              </a:rPr>
              <a:t>Equipo interdisciplinario variable (sociólogos, economistas, graduados de relaciones internacionales, gestores del patrimonio, informáticos, psicólogos, arquitectos, geógrafos, ingenieros, pedagogos, etc.). </a:t>
            </a:r>
          </a:p>
          <a:p>
            <a:pPr algn="just">
              <a:defRPr/>
            </a:pPr>
            <a:r>
              <a:rPr lang="es-ES_tradnl" dirty="0">
                <a:solidFill>
                  <a:schemeClr val="bg1">
                    <a:lumMod val="10000"/>
                  </a:schemeClr>
                </a:solidFill>
              </a:rPr>
              <a:t>Estructura administrativa y operativa necesaria para garantizar toda la secuencia del </a:t>
            </a:r>
            <a:r>
              <a:rPr lang="es-ES_tradnl" b="1" dirty="0">
                <a:solidFill>
                  <a:schemeClr val="bg1">
                    <a:lumMod val="10000"/>
                  </a:schemeClr>
                </a:solidFill>
              </a:rPr>
              <a:t>proceso de gestión de la Cooperación</a:t>
            </a:r>
            <a:r>
              <a:rPr lang="es-ES_tradnl" dirty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  <a:p>
            <a:endParaRPr lang="es-CU" dirty="0"/>
          </a:p>
        </p:txBody>
      </p:sp>
    </p:spTree>
    <p:extLst>
      <p:ext uri="{BB962C8B-B14F-4D97-AF65-F5344CB8AC3E}">
        <p14:creationId xmlns:p14="http://schemas.microsoft.com/office/powerpoint/2010/main" val="1712553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876B827-3571-48C8-B705-7A680E597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248" y="183524"/>
            <a:ext cx="5795493" cy="386366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01FA959-ADC9-44E2-BAC0-3C44C4203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39" y="3616950"/>
            <a:ext cx="4593466" cy="305752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B1830B2-23A3-47C7-8980-83B5C8B69C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65" y="183524"/>
            <a:ext cx="4868214" cy="3245476"/>
          </a:xfrm>
          <a:prstGeom prst="rect">
            <a:avLst/>
          </a:prstGeom>
        </p:spPr>
      </p:pic>
      <p:pic>
        <p:nvPicPr>
          <p:cNvPr id="6" name="Picture 5" descr="DSC08256">
            <a:extLst>
              <a:ext uri="{FF2B5EF4-FFF2-40B4-BE49-F238E27FC236}">
                <a16:creationId xmlns:a16="http://schemas.microsoft.com/office/drawing/2014/main" id="{1604DF65-426A-45E0-A3C8-2EDF0177B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5960" y="4302751"/>
            <a:ext cx="30956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SC08756">
            <a:extLst>
              <a:ext uri="{FF2B5EF4-FFF2-40B4-BE49-F238E27FC236}">
                <a16:creationId xmlns:a16="http://schemas.microsoft.com/office/drawing/2014/main" id="{86B7D534-AE98-4A86-8E16-119465407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04141" y="4302751"/>
            <a:ext cx="28956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6041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728BBF-36D2-446F-BE68-D926E2F5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2609"/>
          </a:xfrm>
        </p:spPr>
        <p:txBody>
          <a:bodyPr/>
          <a:lstStyle/>
          <a:p>
            <a:r>
              <a:rPr lang="es-MX" b="1" dirty="0"/>
              <a:t>Funciones básicas de la DCI </a:t>
            </a:r>
            <a:endParaRPr lang="es-CU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609F93-3DBA-4551-A2C3-34B334E53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7888"/>
            <a:ext cx="10515600" cy="5204987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es-ES" dirty="0"/>
              <a:t>Gestionar, identificar y promover la cooperación internacional </a:t>
            </a:r>
            <a:r>
              <a:rPr lang="es-ES" b="1" dirty="0"/>
              <a:t>a partir de necesidades identificadas en el territorio y a nivel institucional </a:t>
            </a:r>
            <a:r>
              <a:rPr lang="es-ES" dirty="0"/>
              <a:t>(Identificación de prioridades) y en consonancia con convocatorias e interés para los cooperantes, principalmente en apoyo al patrimonio, el desarrollo social, la vivienda, la infraestructura, tecnologías e innovación, el medio ambiente y la gestión local en la ZPC.</a:t>
            </a:r>
            <a:endParaRPr lang="es-CU" dirty="0"/>
          </a:p>
          <a:p>
            <a:pPr algn="just"/>
            <a:r>
              <a:rPr lang="es-ES" dirty="0"/>
              <a:t>Controlar y ejecutar </a:t>
            </a:r>
            <a:r>
              <a:rPr lang="es-ES" b="1" dirty="0"/>
              <a:t>técnica y financieramente </a:t>
            </a:r>
            <a:r>
              <a:rPr lang="es-ES" dirty="0"/>
              <a:t>los proyectos de cooperación internacional de conjunto con los responsables y beneficiarios de los proyectos. </a:t>
            </a:r>
            <a:endParaRPr lang="es-CU" dirty="0"/>
          </a:p>
          <a:p>
            <a:pPr lvl="0" algn="just"/>
            <a:r>
              <a:rPr lang="es-ES" dirty="0"/>
              <a:t>Mantener una sistemática y permanente gestión y comunicación con los actores de cooperación para </a:t>
            </a:r>
            <a:r>
              <a:rPr lang="es-ES" b="1" dirty="0"/>
              <a:t>movilizar recursos y gestionar el avance técnico y financiero </a:t>
            </a:r>
            <a:r>
              <a:rPr lang="es-ES" dirty="0"/>
              <a:t>alcanzado en cada acción apoyada.</a:t>
            </a:r>
            <a:endParaRPr lang="es-CU" dirty="0"/>
          </a:p>
          <a:p>
            <a:pPr lvl="0" algn="just"/>
            <a:r>
              <a:rPr lang="es-ES" dirty="0"/>
              <a:t>Medir el </a:t>
            </a:r>
            <a:r>
              <a:rPr lang="es-ES" b="1" dirty="0"/>
              <a:t>impacto social, económico y ambiental </a:t>
            </a:r>
            <a:r>
              <a:rPr lang="es-ES" dirty="0"/>
              <a:t>de </a:t>
            </a:r>
            <a:r>
              <a:rPr lang="es-ES" dirty="0" err="1"/>
              <a:t>los</a:t>
            </a:r>
            <a:r>
              <a:rPr lang="es-ES" b="1" dirty="0" err="1"/>
              <a:t>evaluación</a:t>
            </a:r>
            <a:r>
              <a:rPr lang="es-ES" b="1" dirty="0"/>
              <a:t> de indicadores de productos y efectos</a:t>
            </a:r>
            <a:r>
              <a:rPr lang="es-ES" dirty="0"/>
              <a:t> proyectos realizados a través del seguimiento y.</a:t>
            </a:r>
            <a:endParaRPr lang="es-CU" dirty="0"/>
          </a:p>
          <a:p>
            <a:pPr lvl="0" algn="just"/>
            <a:r>
              <a:rPr lang="es-ES" dirty="0"/>
              <a:t>Garantizar </a:t>
            </a:r>
            <a:r>
              <a:rPr lang="es-ES" b="1" dirty="0"/>
              <a:t>la visibilidad del apoyo de la Cooperación Internacional.</a:t>
            </a:r>
            <a:endParaRPr lang="es-CU" dirty="0"/>
          </a:p>
          <a:p>
            <a:pPr marL="0" lvl="0" indent="0">
              <a:buNone/>
            </a:pPr>
            <a:endParaRPr lang="es-CU" dirty="0"/>
          </a:p>
        </p:txBody>
      </p:sp>
    </p:spTree>
    <p:extLst>
      <p:ext uri="{BB962C8B-B14F-4D97-AF65-F5344CB8AC3E}">
        <p14:creationId xmlns:p14="http://schemas.microsoft.com/office/powerpoint/2010/main" val="1473775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0B8AF2E-9451-44C1-B056-7909881A6C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" t="6486" r="9892" b="6918"/>
          <a:stretch/>
        </p:blipFill>
        <p:spPr>
          <a:xfrm>
            <a:off x="6533883" y="16938"/>
            <a:ext cx="5078568" cy="686896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2671266-4F8A-4CE4-862A-51BF36A6B9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30" t="18779" r="32395" b="3475"/>
          <a:stretch/>
        </p:blipFill>
        <p:spPr>
          <a:xfrm>
            <a:off x="360609" y="16938"/>
            <a:ext cx="5525037" cy="686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8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12279-814F-4A56-8B6F-F3005E49C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/>
              <a:t>La Cooperación Internacional como eje estratégico</a:t>
            </a:r>
            <a:br>
              <a:rPr lang="es-CU" b="1" dirty="0"/>
            </a:br>
            <a:endParaRPr lang="es-CU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E38BA0-B9F1-4797-BA04-ABE69B2F8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6524"/>
            <a:ext cx="10515600" cy="537049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_tradnl" dirty="0"/>
              <a:t>La cooperación internacional apoya y complementa los presupuestos y el plan estratégico de la OHCH, y deviene además como un mecanismo financiero y creador de capacidades (valor añadido) que permite:</a:t>
            </a:r>
            <a:endParaRPr lang="es-CU" dirty="0"/>
          </a:p>
          <a:p>
            <a:pPr algn="just"/>
            <a:r>
              <a:rPr lang="es-ES_tradnl" b="1" dirty="0"/>
              <a:t>Movilizar recursos financieros</a:t>
            </a:r>
            <a:r>
              <a:rPr lang="es-ES_tradnl" dirty="0"/>
              <a:t>: fondos no reembolsables y donaciones</a:t>
            </a:r>
          </a:p>
          <a:p>
            <a:pPr algn="just"/>
            <a:r>
              <a:rPr lang="es-ES_tradnl" b="1" dirty="0"/>
              <a:t>Acceder a tecnología y conocimiento</a:t>
            </a:r>
            <a:r>
              <a:rPr lang="es-ES_tradnl" dirty="0"/>
              <a:t>: técnicas de restauración, gestión de proyectos, urbanismo sostenible.</a:t>
            </a:r>
            <a:endParaRPr lang="es-CU" dirty="0"/>
          </a:p>
          <a:p>
            <a:pPr algn="just"/>
            <a:r>
              <a:rPr lang="es-ES_tradnl" b="1" dirty="0"/>
              <a:t>Fortalecer capacidades locales</a:t>
            </a:r>
            <a:r>
              <a:rPr lang="es-ES_tradnl" dirty="0"/>
              <a:t>: formación de especialistas, oficios..</a:t>
            </a:r>
          </a:p>
          <a:p>
            <a:pPr algn="just"/>
            <a:r>
              <a:rPr lang="es-ES_tradnl" b="1" dirty="0"/>
              <a:t>Apoyar programas sociales y culturales: </a:t>
            </a:r>
            <a:r>
              <a:rPr lang="es-ES_tradnl" dirty="0"/>
              <a:t>población de riesgo, accesibilidad…</a:t>
            </a:r>
            <a:endParaRPr lang="es-CU" dirty="0"/>
          </a:p>
          <a:p>
            <a:pPr algn="just"/>
            <a:r>
              <a:rPr lang="es-ES_tradnl" b="1" dirty="0"/>
              <a:t>Garantizar sostenibilidad</a:t>
            </a:r>
            <a:r>
              <a:rPr lang="es-ES_tradnl" dirty="0"/>
              <a:t>: proyectos a largo plazo con estándares internacionales como los ODS, etc.</a:t>
            </a:r>
          </a:p>
          <a:p>
            <a:endParaRPr lang="es-ES_tradnl" dirty="0"/>
          </a:p>
          <a:p>
            <a:pPr marL="0" indent="0" algn="ctr">
              <a:buNone/>
            </a:pPr>
            <a:r>
              <a:rPr lang="es-ES_tradnl" sz="4300" b="1" dirty="0"/>
              <a:t>GESTIÓN - ACCIÓN – RESULTADOS - CONTROL</a:t>
            </a:r>
            <a:endParaRPr lang="es-CU" sz="4300" b="1" dirty="0"/>
          </a:p>
        </p:txBody>
      </p:sp>
    </p:spTree>
    <p:extLst>
      <p:ext uri="{BB962C8B-B14F-4D97-AF65-F5344CB8AC3E}">
        <p14:creationId xmlns:p14="http://schemas.microsoft.com/office/powerpoint/2010/main" val="269651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8908E57-1726-4541-BEF9-F33C45A7AD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0635648"/>
              </p:ext>
            </p:extLst>
          </p:nvPr>
        </p:nvGraphicFramePr>
        <p:xfrm>
          <a:off x="528034" y="1159099"/>
          <a:ext cx="11153104" cy="5576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ítulo 2">
            <a:extLst>
              <a:ext uri="{FF2B5EF4-FFF2-40B4-BE49-F238E27FC236}">
                <a16:creationId xmlns:a16="http://schemas.microsoft.com/office/drawing/2014/main" id="{E322A644-7FB2-4D77-ABC6-D8E50A822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883"/>
          </a:xfrm>
        </p:spPr>
        <p:txBody>
          <a:bodyPr>
            <a:normAutofit/>
          </a:bodyPr>
          <a:lstStyle/>
          <a:p>
            <a:r>
              <a:rPr lang="es-ES_tradnl" sz="3200" b="1" dirty="0"/>
              <a:t>Comportamiento de la Ejecución total por año 1994-2024 (USD)</a:t>
            </a:r>
            <a:endParaRPr lang="es-CU" sz="3200" dirty="0"/>
          </a:p>
        </p:txBody>
      </p:sp>
    </p:spTree>
    <p:extLst>
      <p:ext uri="{BB962C8B-B14F-4D97-AF65-F5344CB8AC3E}">
        <p14:creationId xmlns:p14="http://schemas.microsoft.com/office/powerpoint/2010/main" val="3646046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C13593-EB3B-4F84-B8FB-B4F317AB6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27" y="296215"/>
            <a:ext cx="11694017" cy="103031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Aportes por modalidad de cooperación (1994 – 2024)  </a:t>
            </a:r>
            <a:endParaRPr lang="es-CU" b="1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5EB0E76F-921B-19F6-DC88-EF6BE490D6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624032"/>
              </p:ext>
            </p:extLst>
          </p:nvPr>
        </p:nvGraphicFramePr>
        <p:xfrm>
          <a:off x="227528" y="1455313"/>
          <a:ext cx="11736946" cy="5402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33192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813</Words>
  <Application>Microsoft Office PowerPoint</Application>
  <PresentationFormat>Panorámica</PresentationFormat>
  <Paragraphs>49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de Office</vt:lpstr>
      <vt:lpstr>La Cooperación Internacional de la Oficina del Historiador de La Ciudad de La Habana: un mecanismo económico y financiero para el desarrollo sostenible.</vt:lpstr>
      <vt:lpstr>Presentación de PowerPoint</vt:lpstr>
      <vt:lpstr>DCI, antecedentes y condiciones </vt:lpstr>
      <vt:lpstr>Presentación de PowerPoint</vt:lpstr>
      <vt:lpstr>Funciones básicas de la DCI </vt:lpstr>
      <vt:lpstr>Presentación de PowerPoint</vt:lpstr>
      <vt:lpstr>La Cooperación Internacional como eje estratégico </vt:lpstr>
      <vt:lpstr>Comportamiento de la Ejecución total por año 1994-2024 (USD)</vt:lpstr>
      <vt:lpstr>Aportes por modalidad de cooperación (1994 – 2024)  </vt:lpstr>
      <vt:lpstr>Principales fuentes de la cooperación </vt:lpstr>
      <vt:lpstr>Presentación de PowerPoint</vt:lpstr>
      <vt:lpstr>Impacto Económico-Financiero (Directo / Indirecto) asociado a la Cooperación Internacional  </vt:lpstr>
      <vt:lpstr>Conclusiones generales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MUCHAS GRACIAS   Dirección de Cooperación Internacional San Ignacio 358 entre Muralla y Teniente Rey, La Habana Vieja, Cuba  @dci_ohch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Cooperación Internacional de la Oficina del Historiador de La Ciudad de La Habana: un mecanismo económico y financiero para el desarrollo sostenible.</dc:title>
  <dc:creator>Michael González Sánchez</dc:creator>
  <cp:lastModifiedBy>Michael González Sánchez</cp:lastModifiedBy>
  <cp:revision>23</cp:revision>
  <dcterms:created xsi:type="dcterms:W3CDTF">2025-11-18T13:58:01Z</dcterms:created>
  <dcterms:modified xsi:type="dcterms:W3CDTF">2025-11-19T14:44:12Z</dcterms:modified>
</cp:coreProperties>
</file>