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0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57" r:id="rId17"/>
    <p:sldId id="272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154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1542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10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877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1312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1383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242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6690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8623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9164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411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F51A2-41F3-4933-9B03-B89E3324BB71}" type="datetimeFigureOut">
              <a:rPr lang="es-ES" smtClean="0"/>
              <a:t>18/11/2025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6B6CC-256F-43AB-ADDC-76F7805845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4814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05840" y="2835935"/>
            <a:ext cx="6858000" cy="1790700"/>
          </a:xfrm>
        </p:spPr>
        <p:txBody>
          <a:bodyPr>
            <a:noAutofit/>
          </a:bodyPr>
          <a:lstStyle/>
          <a:p>
            <a:r>
              <a:rPr lang="es-ES" sz="4400" dirty="0" smtClean="0"/>
              <a:t>“Potencialidades del Gobierno de la Habana para implementar la Estrategia de Desarrollo Provincial”</a:t>
            </a:r>
            <a:endParaRPr lang="es-ES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05840" y="5019135"/>
            <a:ext cx="6858000" cy="1241822"/>
          </a:xfrm>
        </p:spPr>
        <p:txBody>
          <a:bodyPr/>
          <a:lstStyle/>
          <a:p>
            <a:r>
              <a:rPr lang="es-ES" dirty="0" smtClean="0"/>
              <a:t>Noviembre 2025</a:t>
            </a:r>
            <a:endParaRPr lang="es-ES" dirty="0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8916129F-B390-81E3-74E0-42CB1123DF0C}"/>
              </a:ext>
            </a:extLst>
          </p:cNvPr>
          <p:cNvGrpSpPr/>
          <p:nvPr/>
        </p:nvGrpSpPr>
        <p:grpSpPr>
          <a:xfrm>
            <a:off x="1216575" y="610342"/>
            <a:ext cx="6985746" cy="911769"/>
            <a:chOff x="1163729" y="380026"/>
            <a:chExt cx="10051117" cy="1706990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3E75B703-FDAB-D0B8-18B2-8F2BC641F5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3729" y="380026"/>
              <a:ext cx="1738503" cy="1706990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83A33567-2054-50E5-330D-E2B156F2F4A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9635" t="44314" r="48454" b="35664"/>
            <a:stretch/>
          </p:blipFill>
          <p:spPr>
            <a:xfrm>
              <a:off x="8543363" y="546959"/>
              <a:ext cx="2671483" cy="1373124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75EB6511-ED10-168A-E2A1-2F3D52ACC79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4637" y="624645"/>
              <a:ext cx="1217752" cy="12177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3232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B86EE-246F-C4B6-1382-5045B15AE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0">
            <a:extLst>
              <a:ext uri="{FF2B5EF4-FFF2-40B4-BE49-F238E27FC236}">
                <a16:creationId xmlns:a16="http://schemas.microsoft.com/office/drawing/2014/main" id="{495D14BE-2729-F7BD-2539-91714C237E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56" y="5001990"/>
            <a:ext cx="8835888" cy="965077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3A28D69A-3A27-19DB-6679-85E39E0A84FD}"/>
              </a:ext>
            </a:extLst>
          </p:cNvPr>
          <p:cNvGrpSpPr/>
          <p:nvPr/>
        </p:nvGrpSpPr>
        <p:grpSpPr>
          <a:xfrm>
            <a:off x="0" y="160290"/>
            <a:ext cx="8989944" cy="911769"/>
            <a:chOff x="1163729" y="380026"/>
            <a:chExt cx="10051117" cy="1706990"/>
          </a:xfrm>
        </p:grpSpPr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0C5C3577-09D0-5CFA-2345-7A81750EE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3729" y="380026"/>
              <a:ext cx="1738503" cy="170699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141A435A-88B2-C184-A961-CA221C32F3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9635" t="44314" r="48454" b="35664"/>
            <a:stretch/>
          </p:blipFill>
          <p:spPr>
            <a:xfrm>
              <a:off x="8543363" y="546959"/>
              <a:ext cx="2671483" cy="1373124"/>
            </a:xfrm>
            <a:prstGeom prst="rect">
              <a:avLst/>
            </a:prstGeom>
          </p:spPr>
        </p:pic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B63B2EC8-DF47-1F2B-4C97-42EC03D6AC4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4637" y="624645"/>
              <a:ext cx="1217752" cy="1217752"/>
            </a:xfrm>
            <a:prstGeom prst="rect">
              <a:avLst/>
            </a:prstGeom>
          </p:spPr>
        </p:pic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2657AC4A-7CD5-A6FF-8913-9CAC9059B6D3}"/>
              </a:ext>
            </a:extLst>
          </p:cNvPr>
          <p:cNvSpPr txBox="1"/>
          <p:nvPr/>
        </p:nvSpPr>
        <p:spPr>
          <a:xfrm>
            <a:off x="369122" y="1326875"/>
            <a:ext cx="822287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269081"/>
            <a:r>
              <a:rPr lang="es-ES" b="1" dirty="0"/>
              <a:t>7.	“Conectando Naturaleza, Ciudad y Comunidad”</a:t>
            </a:r>
          </a:p>
          <a:p>
            <a:pPr algn="just"/>
            <a:r>
              <a:rPr lang="es-ES" sz="1400" dirty="0"/>
              <a:t>Desarrollar una red integrada y multifuncional de infraestructura verde que conecte cuencas hidrográficas, zonas rurales periféricas y áreas costeras, promoviendo la renaturalización urbana, la restauración del arbolado, y la integración de servicios ecosistémicos para mejorar la calidad de vida, la equidad ambiental y la resiliencia climática de la ciudad. </a:t>
            </a:r>
          </a:p>
          <a:p>
            <a:pPr algn="just" defTabSz="269081"/>
            <a:endParaRPr lang="es-ES" b="1" dirty="0"/>
          </a:p>
          <a:p>
            <a:pPr algn="just" defTabSz="269081"/>
            <a:r>
              <a:rPr lang="es-ES" b="1" dirty="0"/>
              <a:t>8.	“Agricultura Urbana y Cinturón Agroecológico”</a:t>
            </a:r>
          </a:p>
          <a:p>
            <a:pPr algn="just"/>
            <a:r>
              <a:rPr lang="es-ES" sz="1400" dirty="0"/>
              <a:t>Consolidar un modelo agroecológico integral que fortalezca la soberanía alimentaria, promueva la producción sostenible y tecnificada de alimentos en la periferia y dentro de la ciudad, y genere empleo local, equidad territorial y resiliencia frente al cambio climático. </a:t>
            </a:r>
          </a:p>
          <a:p>
            <a:pPr algn="just" defTabSz="269081"/>
            <a:endParaRPr lang="es-ES" sz="1400" dirty="0"/>
          </a:p>
          <a:p>
            <a:pPr algn="just" defTabSz="269081"/>
            <a:r>
              <a:rPr lang="es-ES" b="1" dirty="0"/>
              <a:t>9.	“Gestión Integral y Participativa de Residuos Sólidos Urbanos”</a:t>
            </a:r>
          </a:p>
          <a:p>
            <a:pPr algn="just"/>
            <a:r>
              <a:rPr lang="es-ES" sz="1400" dirty="0"/>
              <a:t>Implementar un sistema eficiente y sostenible de gestión de residuos sólidos urbanos (RSU) que combine la clasificación en origen con la participación activa de la ciudadanía, fomente alianzas público-privadas y el uso de tecnologías accesibles para la valorización de residuos, y cuente con un marco regulatorio armonizado y una gobernanza metropolitana fortalecida.</a:t>
            </a:r>
          </a:p>
        </p:txBody>
      </p:sp>
    </p:spTree>
    <p:extLst>
      <p:ext uri="{BB962C8B-B14F-4D97-AF65-F5344CB8AC3E}">
        <p14:creationId xmlns:p14="http://schemas.microsoft.com/office/powerpoint/2010/main" val="31079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Fuentes de financiamiento para la implementación de la estrategia.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Consideramos varias fuentes de financiamiento.</a:t>
            </a:r>
          </a:p>
          <a:p>
            <a:r>
              <a:rPr lang="es-ES" dirty="0" smtClean="0"/>
              <a:t>Plan de la economía ( que en gran medida se ha planificado en función de las líneas estratégicas )</a:t>
            </a:r>
          </a:p>
          <a:p>
            <a:r>
              <a:rPr lang="es-ES" dirty="0" smtClean="0"/>
              <a:t>Presupuesto del estado.</a:t>
            </a:r>
          </a:p>
          <a:p>
            <a:r>
              <a:rPr lang="es-ES" dirty="0" smtClean="0"/>
              <a:t>Colaboración Internacional y otros fondos internacionales.</a:t>
            </a:r>
          </a:p>
          <a:p>
            <a:r>
              <a:rPr lang="es-ES" dirty="0" smtClean="0"/>
              <a:t>Inversión extranjera.</a:t>
            </a:r>
          </a:p>
          <a:p>
            <a:r>
              <a:rPr lang="es-ES" dirty="0" smtClean="0"/>
              <a:t>Otras fuentes de financiamiento.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6004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El presupuesto de gastos del gobierno de la Habana se proyecta para el 2026 en el entorno de los 25 mil millones de pesos.</a:t>
            </a:r>
          </a:p>
          <a:p>
            <a:pPr marL="0" indent="0">
              <a:buNone/>
            </a:pPr>
            <a:r>
              <a:rPr lang="es-ES" dirty="0" smtClean="0"/>
              <a:t>Por actividades :</a:t>
            </a:r>
          </a:p>
          <a:p>
            <a:r>
              <a:rPr lang="es-ES" dirty="0" smtClean="0"/>
              <a:t>Mantenimientos Constructivos 4500 millones </a:t>
            </a:r>
          </a:p>
          <a:p>
            <a:r>
              <a:rPr lang="es-ES" dirty="0" smtClean="0"/>
              <a:t>Mantenimiento vial e </a:t>
            </a:r>
            <a:r>
              <a:rPr lang="es-ES" dirty="0" err="1" smtClean="0"/>
              <a:t>infraestrustura</a:t>
            </a:r>
            <a:r>
              <a:rPr lang="es-ES" dirty="0" smtClean="0"/>
              <a:t>  1800 millones</a:t>
            </a:r>
          </a:p>
          <a:p>
            <a:r>
              <a:rPr lang="es-ES" dirty="0" smtClean="0"/>
              <a:t>Inversiones constructivas . 1000 millones </a:t>
            </a:r>
          </a:p>
          <a:p>
            <a:r>
              <a:rPr lang="es-ES" dirty="0" smtClean="0"/>
              <a:t>Servicios Comunales. 1800 millones </a:t>
            </a:r>
          </a:p>
          <a:p>
            <a:r>
              <a:rPr lang="es-ES" dirty="0" smtClean="0"/>
              <a:t>Educación 5350 millones de pesos</a:t>
            </a:r>
          </a:p>
          <a:p>
            <a:r>
              <a:rPr lang="es-ES" dirty="0" smtClean="0"/>
              <a:t>Salud 8300 millones de pesos.</a:t>
            </a:r>
          </a:p>
          <a:p>
            <a:endParaRPr lang="es-ES" dirty="0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3A28D69A-3A27-19DB-6679-85E39E0A84FD}"/>
              </a:ext>
            </a:extLst>
          </p:cNvPr>
          <p:cNvGrpSpPr/>
          <p:nvPr/>
        </p:nvGrpSpPr>
        <p:grpSpPr>
          <a:xfrm>
            <a:off x="130628" y="349084"/>
            <a:ext cx="8712925" cy="911769"/>
            <a:chOff x="1163729" y="380026"/>
            <a:chExt cx="10051117" cy="1706990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0C5C3577-09D0-5CFA-2345-7A81750EE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3729" y="380026"/>
              <a:ext cx="1738503" cy="1706990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141A435A-88B2-C184-A961-CA221C32F3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9635" t="44314" r="48454" b="35664"/>
            <a:stretch/>
          </p:blipFill>
          <p:spPr>
            <a:xfrm>
              <a:off x="8543363" y="546959"/>
              <a:ext cx="2671483" cy="1373124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B63B2EC8-DF47-1F2B-4C97-42EC03D6AC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4637" y="624645"/>
              <a:ext cx="1217752" cy="12177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8041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642745"/>
            <a:ext cx="78867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 smtClean="0"/>
              <a:t>El presupuesto de gastos del gobierno de la Habana se proyecta para el 2026 en el entorno de los 25 mil millones de pesos.</a:t>
            </a:r>
          </a:p>
          <a:p>
            <a:pPr marL="0" indent="0">
              <a:buNone/>
            </a:pPr>
            <a:r>
              <a:rPr lang="es-ES" dirty="0" smtClean="0"/>
              <a:t>Por sectores fundamentales :</a:t>
            </a:r>
          </a:p>
          <a:p>
            <a:r>
              <a:rPr lang="es-ES" dirty="0" smtClean="0"/>
              <a:t>Educación 5350 millones de pesos.</a:t>
            </a:r>
          </a:p>
          <a:p>
            <a:r>
              <a:rPr lang="es-ES" dirty="0" smtClean="0"/>
              <a:t>Salud 8300 millones de pesos.</a:t>
            </a:r>
          </a:p>
          <a:p>
            <a:r>
              <a:rPr lang="es-ES" dirty="0" smtClean="0"/>
              <a:t>Cultura 1000 millones de pesos</a:t>
            </a:r>
          </a:p>
          <a:p>
            <a:r>
              <a:rPr lang="es-ES" dirty="0" smtClean="0"/>
              <a:t>Deportes 640 millones de pesos.</a:t>
            </a:r>
          </a:p>
          <a:p>
            <a:r>
              <a:rPr lang="es-ES" dirty="0" smtClean="0"/>
              <a:t>Comunales 1800 millones de pesos.</a:t>
            </a:r>
          </a:p>
          <a:p>
            <a:r>
              <a:rPr lang="es-ES" dirty="0" smtClean="0"/>
              <a:t>Vivienda 1812 millones de pesos.</a:t>
            </a:r>
          </a:p>
          <a:p>
            <a:pPr marL="0" indent="0">
              <a:buNone/>
            </a:pP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3A28D69A-3A27-19DB-6679-85E39E0A84FD}"/>
              </a:ext>
            </a:extLst>
          </p:cNvPr>
          <p:cNvGrpSpPr/>
          <p:nvPr/>
        </p:nvGrpSpPr>
        <p:grpSpPr>
          <a:xfrm>
            <a:off x="130628" y="349084"/>
            <a:ext cx="8712925" cy="911769"/>
            <a:chOff x="1163729" y="380026"/>
            <a:chExt cx="10051117" cy="1706990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0C5C3577-09D0-5CFA-2345-7A81750EE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3729" y="380026"/>
              <a:ext cx="1738503" cy="1706990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141A435A-88B2-C184-A961-CA221C32F3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9635" t="44314" r="48454" b="35664"/>
            <a:stretch/>
          </p:blipFill>
          <p:spPr>
            <a:xfrm>
              <a:off x="8543363" y="546959"/>
              <a:ext cx="2671483" cy="1373124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B63B2EC8-DF47-1F2B-4C97-42EC03D6AC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4637" y="624645"/>
              <a:ext cx="1217752" cy="12177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25543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 smtClean="0"/>
              <a:t>Hemos identificado en la Habana 125 proyectos de colaboración que tributan a la estrategia.</a:t>
            </a:r>
          </a:p>
          <a:p>
            <a:r>
              <a:rPr lang="es-ES" dirty="0" smtClean="0"/>
              <a:t>Salud 26 proyectos</a:t>
            </a:r>
          </a:p>
          <a:p>
            <a:r>
              <a:rPr lang="es-ES" dirty="0" smtClean="0"/>
              <a:t>Educación 11</a:t>
            </a:r>
          </a:p>
          <a:p>
            <a:r>
              <a:rPr lang="es-ES" dirty="0" smtClean="0"/>
              <a:t>Educación superior 16</a:t>
            </a:r>
          </a:p>
          <a:p>
            <a:r>
              <a:rPr lang="es-ES" dirty="0" smtClean="0"/>
              <a:t>Recursos Hidráulicos 23</a:t>
            </a:r>
          </a:p>
          <a:p>
            <a:r>
              <a:rPr lang="es-ES" dirty="0" smtClean="0"/>
              <a:t>Agricultura 21</a:t>
            </a:r>
          </a:p>
          <a:p>
            <a:r>
              <a:rPr lang="es-ES" dirty="0" smtClean="0"/>
              <a:t>Biotecnología 4</a:t>
            </a:r>
          </a:p>
          <a:p>
            <a:r>
              <a:rPr lang="es-ES" dirty="0" smtClean="0"/>
              <a:t>Cultura 5</a:t>
            </a:r>
          </a:p>
          <a:p>
            <a:r>
              <a:rPr lang="es-ES" dirty="0" smtClean="0"/>
              <a:t>Medio  Ambiente 9</a:t>
            </a:r>
          </a:p>
          <a:p>
            <a:r>
              <a:rPr lang="es-ES" dirty="0" smtClean="0"/>
              <a:t>Gobierno 10</a:t>
            </a:r>
          </a:p>
          <a:p>
            <a:endParaRPr lang="es-ES" dirty="0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3A28D69A-3A27-19DB-6679-85E39E0A84FD}"/>
              </a:ext>
            </a:extLst>
          </p:cNvPr>
          <p:cNvGrpSpPr/>
          <p:nvPr/>
        </p:nvGrpSpPr>
        <p:grpSpPr>
          <a:xfrm>
            <a:off x="130628" y="349084"/>
            <a:ext cx="8712925" cy="911769"/>
            <a:chOff x="1163729" y="380026"/>
            <a:chExt cx="10051117" cy="1706990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0C5C3577-09D0-5CFA-2345-7A81750EE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3729" y="380026"/>
              <a:ext cx="1738503" cy="1706990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141A435A-88B2-C184-A961-CA221C32F3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9635" t="44314" r="48454" b="35664"/>
            <a:stretch/>
          </p:blipFill>
          <p:spPr>
            <a:xfrm>
              <a:off x="8543363" y="546959"/>
              <a:ext cx="2671483" cy="1373124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B63B2EC8-DF47-1F2B-4C97-42EC03D6AC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4637" y="624645"/>
              <a:ext cx="1217752" cy="12177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1800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335" y="857364"/>
            <a:ext cx="7886700" cy="513509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Por Líneas Estratégicas.</a:t>
            </a:r>
          </a:p>
          <a:p>
            <a:pPr marL="0" indent="0">
              <a:buNone/>
            </a:pPr>
            <a:endParaRPr lang="es-ES" dirty="0" smtClean="0"/>
          </a:p>
          <a:p>
            <a:endParaRPr lang="es-ES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618872"/>
              </p:ext>
            </p:extLst>
          </p:nvPr>
        </p:nvGraphicFramePr>
        <p:xfrm>
          <a:off x="268335" y="1370873"/>
          <a:ext cx="8431528" cy="5264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1048">
                  <a:extLst>
                    <a:ext uri="{9D8B030D-6E8A-4147-A177-3AD203B41FA5}">
                      <a16:colId xmlns:a16="http://schemas.microsoft.com/office/drawing/2014/main" val="195342631"/>
                    </a:ext>
                  </a:extLst>
                </a:gridCol>
                <a:gridCol w="1058091">
                  <a:extLst>
                    <a:ext uri="{9D8B030D-6E8A-4147-A177-3AD203B41FA5}">
                      <a16:colId xmlns:a16="http://schemas.microsoft.com/office/drawing/2014/main" val="3635112522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853974405"/>
                    </a:ext>
                  </a:extLst>
                </a:gridCol>
                <a:gridCol w="1214846">
                  <a:extLst>
                    <a:ext uri="{9D8B030D-6E8A-4147-A177-3AD203B41FA5}">
                      <a16:colId xmlns:a16="http://schemas.microsoft.com/office/drawing/2014/main" val="1069435739"/>
                    </a:ext>
                  </a:extLst>
                </a:gridCol>
              </a:tblGrid>
              <a:tr h="848064">
                <a:tc>
                  <a:txBody>
                    <a:bodyPr/>
                    <a:lstStyle/>
                    <a:p>
                      <a:r>
                        <a:rPr lang="es-ES" dirty="0" smtClean="0"/>
                        <a:t>Línea Estratégica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Presupuesto</a:t>
                      </a:r>
                      <a:r>
                        <a:rPr lang="es-ES" baseline="0" dirty="0" smtClean="0"/>
                        <a:t> Local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Proyectos</a:t>
                      </a:r>
                      <a:r>
                        <a:rPr lang="es-ES" baseline="0" dirty="0" smtClean="0"/>
                        <a:t> de colaboración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Inversión extranjera.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954577"/>
                  </a:ext>
                </a:extLst>
              </a:tr>
              <a:tr h="339225">
                <a:tc>
                  <a:txBody>
                    <a:bodyPr/>
                    <a:lstStyle/>
                    <a:p>
                      <a:r>
                        <a:rPr lang="es-ES" b="0" dirty="0" smtClean="0"/>
                        <a:t>1 Gobernanza urbana Metropolitana</a:t>
                      </a:r>
                      <a:endParaRPr lang="es-E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800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471346"/>
                  </a:ext>
                </a:extLst>
              </a:tr>
              <a:tr h="339225">
                <a:tc>
                  <a:txBody>
                    <a:bodyPr/>
                    <a:lstStyle/>
                    <a:p>
                      <a:r>
                        <a:rPr lang="es-ES" b="0" dirty="0" smtClean="0"/>
                        <a:t>2 Ciudad creativa y saludable </a:t>
                      </a:r>
                      <a:endParaRPr lang="es-E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62636"/>
                  </a:ext>
                </a:extLst>
              </a:tr>
              <a:tr h="339225">
                <a:tc>
                  <a:txBody>
                    <a:bodyPr/>
                    <a:lstStyle/>
                    <a:p>
                      <a:r>
                        <a:rPr lang="es-ES" b="0" dirty="0" smtClean="0"/>
                        <a:t>3 </a:t>
                      </a:r>
                      <a:r>
                        <a:rPr lang="es-ES" b="0" dirty="0" smtClean="0"/>
                        <a:t>Hábitat Seguro, </a:t>
                      </a:r>
                      <a:r>
                        <a:rPr lang="es-ES" b="0" dirty="0" err="1" smtClean="0"/>
                        <a:t>Resiliente</a:t>
                      </a:r>
                      <a:r>
                        <a:rPr lang="es-ES" b="0" dirty="0" smtClean="0"/>
                        <a:t> y Equitativo</a:t>
                      </a:r>
                      <a:endParaRPr lang="es-E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2400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600736"/>
                  </a:ext>
                </a:extLst>
              </a:tr>
              <a:tr h="593645">
                <a:tc>
                  <a:txBody>
                    <a:bodyPr/>
                    <a:lstStyle/>
                    <a:p>
                      <a:r>
                        <a:rPr lang="es-ES" b="0" dirty="0" smtClean="0"/>
                        <a:t>4 </a:t>
                      </a:r>
                      <a:r>
                        <a:rPr lang="es-ES" sz="1800" b="0" dirty="0" smtClean="0"/>
                        <a:t>Plataforma Metropolitana para el Desarrollo Endógeno Sostenible</a:t>
                      </a:r>
                      <a:endParaRPr lang="es-E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750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4176403"/>
                  </a:ext>
                </a:extLst>
              </a:tr>
              <a:tr h="593645">
                <a:tc>
                  <a:txBody>
                    <a:bodyPr/>
                    <a:lstStyle/>
                    <a:p>
                      <a:r>
                        <a:rPr lang="es-ES" b="0" dirty="0" smtClean="0"/>
                        <a:t>5</a:t>
                      </a:r>
                      <a:r>
                        <a:rPr lang="es-ES" sz="1800" b="0" baseline="0" dirty="0" smtClean="0"/>
                        <a:t> </a:t>
                      </a:r>
                      <a:r>
                        <a:rPr lang="es-ES" sz="1800" b="0" dirty="0" smtClean="0"/>
                        <a:t>Movilidad Activa, Transporte y Espacios Públicos Seguros</a:t>
                      </a:r>
                      <a:endParaRPr lang="es-E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2000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558321"/>
                  </a:ext>
                </a:extLst>
              </a:tr>
              <a:tr h="339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/>
                        <a:t>6</a:t>
                      </a:r>
                      <a:r>
                        <a:rPr lang="es-ES" sz="1800" b="0" baseline="0" dirty="0" smtClean="0"/>
                        <a:t> </a:t>
                      </a:r>
                      <a:r>
                        <a:rPr lang="es-ES" sz="1800" b="0" dirty="0" smtClean="0"/>
                        <a:t>Transición Energética Justa y Participativa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822346"/>
                  </a:ext>
                </a:extLst>
              </a:tr>
              <a:tr h="3795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dirty="0" smtClean="0"/>
                        <a:t>7</a:t>
                      </a:r>
                      <a:r>
                        <a:rPr lang="es-ES" sz="1800" b="0" baseline="0" dirty="0" smtClean="0"/>
                        <a:t> </a:t>
                      </a:r>
                      <a:r>
                        <a:rPr lang="es-ES" sz="1800" b="0" dirty="0" smtClean="0"/>
                        <a:t>Conectando Naturaleza, Ciudad y Comunidad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338859"/>
                  </a:ext>
                </a:extLst>
              </a:tr>
              <a:tr h="4187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dirty="0" smtClean="0"/>
                        <a:t>8 Agricultura Urbana y Cinturón Agroecológico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883788"/>
                  </a:ext>
                </a:extLst>
              </a:tr>
              <a:tr h="8088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dirty="0" smtClean="0"/>
                        <a:t>9 Gestión Integral y Participativa de Residuos Sólidos Urbanos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1800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073798"/>
                  </a:ext>
                </a:extLst>
              </a:tr>
            </a:tbl>
          </a:graphicData>
        </a:graphic>
      </p:graphicFrame>
      <p:grpSp>
        <p:nvGrpSpPr>
          <p:cNvPr id="5" name="Grupo 4">
            <a:extLst>
              <a:ext uri="{FF2B5EF4-FFF2-40B4-BE49-F238E27FC236}">
                <a16:creationId xmlns:a16="http://schemas.microsoft.com/office/drawing/2014/main" id="{3A28D69A-3A27-19DB-6679-85E39E0A84FD}"/>
              </a:ext>
            </a:extLst>
          </p:cNvPr>
          <p:cNvGrpSpPr/>
          <p:nvPr/>
        </p:nvGrpSpPr>
        <p:grpSpPr>
          <a:xfrm>
            <a:off x="0" y="0"/>
            <a:ext cx="8712925" cy="911769"/>
            <a:chOff x="1163729" y="380026"/>
            <a:chExt cx="10051117" cy="170699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0C5C3577-09D0-5CFA-2345-7A81750EE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3729" y="380026"/>
              <a:ext cx="1738503" cy="170699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141A435A-88B2-C184-A961-CA221C32F3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9635" t="44314" r="48454" b="35664"/>
            <a:stretch/>
          </p:blipFill>
          <p:spPr>
            <a:xfrm>
              <a:off x="8543363" y="546959"/>
              <a:ext cx="2671483" cy="137312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B63B2EC8-DF47-1F2B-4C97-42EC03D6AC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4637" y="624645"/>
              <a:ext cx="1217752" cy="12177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71285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Las potencialidades del Gobierno de La Habana para implementar su Estrategia de Desarrollo Provincial se sustentan en </a:t>
            </a:r>
            <a:r>
              <a:rPr lang="es-ES" b="1" dirty="0"/>
              <a:t>una combinación de instituciones fuertes, capital humano de alto nivel, concentración económica, infraestructura urbana y un sector científico–tecnológico altamente desarrollado</a:t>
            </a:r>
            <a:r>
              <a:rPr lang="es-ES" dirty="0"/>
              <a:t>. Esto le permite gestionar proyectos complejos, articular múltiples actores y promover transformaciones económicas, sociales y territoriales de impacto.</a:t>
            </a:r>
          </a:p>
        </p:txBody>
      </p:sp>
    </p:spTree>
    <p:extLst>
      <p:ext uri="{BB962C8B-B14F-4D97-AF65-F5344CB8AC3E}">
        <p14:creationId xmlns:p14="http://schemas.microsoft.com/office/powerpoint/2010/main" val="1908310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2342" y="2935968"/>
            <a:ext cx="7886700" cy="17535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5400" dirty="0" smtClean="0"/>
              <a:t>Muchas Gracias.</a:t>
            </a:r>
            <a:endParaRPr lang="es-ES" sz="5400" dirty="0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3A28D69A-3A27-19DB-6679-85E39E0A84FD}"/>
              </a:ext>
            </a:extLst>
          </p:cNvPr>
          <p:cNvGrpSpPr/>
          <p:nvPr/>
        </p:nvGrpSpPr>
        <p:grpSpPr>
          <a:xfrm>
            <a:off x="248194" y="309896"/>
            <a:ext cx="8712925" cy="911769"/>
            <a:chOff x="1163729" y="380026"/>
            <a:chExt cx="10051117" cy="1706990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0C5C3577-09D0-5CFA-2345-7A81750EE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3729" y="380026"/>
              <a:ext cx="1738503" cy="1706990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141A435A-88B2-C184-A961-CA221C32F3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9635" t="44314" r="48454" b="35664"/>
            <a:stretch/>
          </p:blipFill>
          <p:spPr>
            <a:xfrm>
              <a:off x="8543363" y="546959"/>
              <a:ext cx="2671483" cy="1373124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B63B2EC8-DF47-1F2B-4C97-42EC03D6AC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4637" y="624645"/>
              <a:ext cx="1217752" cy="12177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38105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6"/>
          <p:cNvSpPr>
            <a:spLocks noGrp="1" noChangeArrowheads="1"/>
          </p:cNvSpPr>
          <p:nvPr>
            <p:ph idx="1"/>
          </p:nvPr>
        </p:nvSpPr>
        <p:spPr bwMode="auto">
          <a:xfrm>
            <a:off x="505392" y="1597293"/>
            <a:ext cx="8367530" cy="4908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 Habana posee una serie de condiciones institucionales, humanas, económicas y territoriales que favorecen la puesta en marcha efectiva de su Estrategia de Desarrollo Provincial. Estas potencialidades pueden agruparse en varios ámbitos: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Potencialidades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institucionales y de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gobernanza</a:t>
            </a:r>
          </a:p>
          <a:p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Potencialidades económicas y productivas</a:t>
            </a:r>
          </a:p>
          <a:p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Potencial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humano y científico–tecnológico</a:t>
            </a:r>
          </a:p>
          <a:p>
            <a:pPr lvl="0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Potencialidades territoriales y urbanas</a:t>
            </a:r>
          </a:p>
          <a:p>
            <a:r>
              <a:rPr lang="es-ES" b="1" dirty="0"/>
              <a:t>Potencialidades para la participación y la innovación </a:t>
            </a:r>
            <a:r>
              <a:rPr lang="es-ES" b="1" dirty="0" smtClean="0"/>
              <a:t>social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es-ES" b="1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3A28D69A-3A27-19DB-6679-85E39E0A84FD}"/>
              </a:ext>
            </a:extLst>
          </p:cNvPr>
          <p:cNvGrpSpPr/>
          <p:nvPr/>
        </p:nvGrpSpPr>
        <p:grpSpPr>
          <a:xfrm>
            <a:off x="130628" y="349084"/>
            <a:ext cx="8712925" cy="911769"/>
            <a:chOff x="1163729" y="380026"/>
            <a:chExt cx="10051117" cy="1706990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0C5C3577-09D0-5CFA-2345-7A81750EE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3729" y="380026"/>
              <a:ext cx="1738503" cy="1706990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141A435A-88B2-C184-A961-CA221C32F3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9635" t="44314" r="48454" b="35664"/>
            <a:stretch/>
          </p:blipFill>
          <p:spPr>
            <a:xfrm>
              <a:off x="8543363" y="546959"/>
              <a:ext cx="2671483" cy="1373124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B63B2EC8-DF47-1F2B-4C97-42EC03D6AC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4637" y="624645"/>
              <a:ext cx="1217752" cy="12177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9246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Potencialidades institucionales y de gobernanza</a:t>
            </a:r>
            <a:b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3330" y="1812562"/>
            <a:ext cx="8097339" cy="3569335"/>
          </a:xfrm>
        </p:spPr>
        <p:txBody>
          <a:bodyPr>
            <a:noAutofit/>
          </a:bodyPr>
          <a:lstStyle/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Estructuras de gobierno consolidadas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 provincia cuenta con un entramado institucional amplio: Gobierno Provincial, Consejos de la Administración, direcciones sectoriales y órganos de participación ciudadana. Esto facilita la coordinación de políticas y la implementación de proyectos.</a:t>
            </a:r>
          </a:p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Experiencia en gestión territorial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 Habana ha sido históricamente un laboratorio de políticas públicas en Cuba, lo que le aporta experiencia en planificación estratégica, ordenamiento territorial y soluciones urbanas.</a:t>
            </a:r>
          </a:p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Capacidad para articular actores múltiples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El gobierno habanero coordina actores estatales, empresas, universidades, centros científicos y emprendimientos locales, lo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que.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crea un ecosistema favorable para proyectos de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92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Potencial humano y científico–tecnológico</a:t>
            </a:r>
            <a:b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b="1" dirty="0"/>
              <a:t>Alta concentración de universidades y centros de investigación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Instituciones como la Universidad de La Habana, CUJAE, CIGB, etc., generan conocimiento, innovación y soluciones aplicables a la gestión provincial</a:t>
            </a:r>
            <a:r>
              <a:rPr lang="es-ES" dirty="0" smtClean="0"/>
              <a:t>.( 9 Universidades, 158 entidades de ciencia , tecnología e innovación, 88 son centros de </a:t>
            </a:r>
            <a:r>
              <a:rPr lang="es-ES" dirty="0" err="1" smtClean="0"/>
              <a:t>investigaciónes</a:t>
            </a:r>
            <a:r>
              <a:rPr lang="es-ES" dirty="0" smtClean="0"/>
              <a:t>) </a:t>
            </a:r>
            <a:endParaRPr lang="es-ES" dirty="0"/>
          </a:p>
          <a:p>
            <a:r>
              <a:rPr lang="es-ES" b="1" dirty="0"/>
              <a:t>Capital humano diverso y con formación técnica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La fuerza laboral en La Habana es una de las más calificadas del país, con perfiles en ingeniería, salud, informática, arquitectura, economía y cultura</a:t>
            </a:r>
            <a:r>
              <a:rPr lang="es-ES" dirty="0" smtClean="0"/>
              <a:t>. ( más de 1000 doctores en ciencias)</a:t>
            </a:r>
            <a:endParaRPr lang="es-ES" dirty="0"/>
          </a:p>
          <a:p>
            <a:r>
              <a:rPr lang="es-ES" b="1" dirty="0"/>
              <a:t>Capacidad creativa y cultural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El sector cultural y artístico habanero es una potencia que puede integrarse a estrategias de desarrollo urbano, turismo y cohesión social</a:t>
            </a:r>
            <a:r>
              <a:rPr lang="es-ES" dirty="0" smtClean="0"/>
              <a:t>.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7957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altLang="es-ES" b="1" dirty="0">
                <a:latin typeface="Arial" panose="020B0604020202020204" pitchFamily="34" charset="0"/>
                <a:cs typeface="Arial" panose="020B0604020202020204" pitchFamily="34" charset="0"/>
              </a:rPr>
              <a:t>Potencialidades territoriales y urbanas</a:t>
            </a:r>
            <a:br>
              <a:rPr lang="es-ES" altLang="es-E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b="1" dirty="0"/>
              <a:t>Infraestructura instalada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A pesar de su deterioro en algunos ámbitos, La Habana cuenta con redes de transporte, infraestructura portuaria, centros productivos y áreas urbanas densas donde la intervención tiene alto impacto.</a:t>
            </a:r>
          </a:p>
          <a:p>
            <a:r>
              <a:rPr lang="es-ES" b="1" dirty="0"/>
              <a:t>Diversidad de municipios con vocaciones distintas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Cada municipio posee un perfil productivo, social o territorial propio (turismo, industria ligera, centros administrativos, comercio, puertos). Esto facilita diseñar proyectos diferenciados dentro de la misma estrategia.</a:t>
            </a:r>
          </a:p>
          <a:p>
            <a:r>
              <a:rPr lang="es-ES" b="1" dirty="0"/>
              <a:t>Patrimonio urbano y arquitectónico único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Aprovechable para turismo, cultura y proyectos de regeneración urbana.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549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817" y="221434"/>
            <a:ext cx="8804365" cy="1325563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Potencialidades para la participación y la innovación social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/>
              <a:t>Amplia capacidad de movilización social y comunitaria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Organizaciones de masas, redes comunitarias, proyectos socioculturales y organizaciones barriales pueden apoyar la implementación de la EDP.</a:t>
            </a:r>
          </a:p>
          <a:p>
            <a:r>
              <a:rPr lang="es-ES" b="1" dirty="0"/>
              <a:t>Experiencias previas de desarrollo local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Múltiples municipios han implementado programas piloto de desarrollo local que pueden escalarse a nivel provincial.</a:t>
            </a:r>
          </a:p>
          <a:p>
            <a:pPr marL="0" indent="0">
              <a:buNone/>
            </a:pP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954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Potencialidades económicas y productivas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9643" y="1690689"/>
            <a:ext cx="8188779" cy="4351338"/>
          </a:xfrm>
        </p:spPr>
        <p:txBody>
          <a:bodyPr>
            <a:normAutofit fontScale="85000" lnSpcReduction="20000"/>
          </a:bodyPr>
          <a:lstStyle/>
          <a:p>
            <a:r>
              <a:rPr lang="es-ES" b="1" dirty="0"/>
              <a:t>Concentración de servicios y actividades económicas estratégicas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La Habana es el principal centro económico del país: servicios profesionales, turismo urbano, transporte, construcción, ciencia y tecnología.</a:t>
            </a:r>
          </a:p>
          <a:p>
            <a:pPr algn="just"/>
            <a:r>
              <a:rPr lang="es-ES" b="1" dirty="0"/>
              <a:t>Presencia de empresas con alta capacidad técnica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Empresas de diseño, tecnológicas, de telecomunicaciones, logística y construcción que pueden ejecutar proyectos de impacto.</a:t>
            </a:r>
          </a:p>
          <a:p>
            <a:pPr algn="just"/>
            <a:r>
              <a:rPr lang="es-ES" b="1" dirty="0"/>
              <a:t>Red de emprendimientos privados y cooperativas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Su dinamismo aporta flexibilidad, innovación y respuestas rápidas a necesidades locales, lo que complementa el papel del sector estatal</a:t>
            </a:r>
            <a:r>
              <a:rPr lang="es-ES" dirty="0" smtClean="0"/>
              <a:t>.</a:t>
            </a:r>
          </a:p>
          <a:p>
            <a:pPr algn="just"/>
            <a:r>
              <a:rPr lang="es-ES" b="1" dirty="0" smtClean="0"/>
              <a:t>Colaboración Internacional , Inversión extranjera </a:t>
            </a:r>
            <a:r>
              <a:rPr lang="es-ES" dirty="0" smtClean="0"/>
              <a:t>. Son fuentes potenciales del desarrollo.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700494" y="6042027"/>
            <a:ext cx="76270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>
                <a:solidFill>
                  <a:srgbClr val="00B050"/>
                </a:solidFill>
              </a:rPr>
              <a:t>En la Habana hay más de 620 empresas estatales, La Habana cuenta con 28 CNA aprobadas, 103 </a:t>
            </a:r>
            <a:r>
              <a:rPr lang="es-ES" dirty="0" err="1">
                <a:solidFill>
                  <a:srgbClr val="00B050"/>
                </a:solidFill>
              </a:rPr>
              <a:t>mipyme</a:t>
            </a:r>
            <a:r>
              <a:rPr lang="es-ES" dirty="0">
                <a:solidFill>
                  <a:srgbClr val="00B050"/>
                </a:solidFill>
              </a:rPr>
              <a:t> estatal y 4519 </a:t>
            </a:r>
            <a:r>
              <a:rPr lang="es-ES" dirty="0" err="1">
                <a:solidFill>
                  <a:srgbClr val="00B050"/>
                </a:solidFill>
              </a:rPr>
              <a:t>mipyme</a:t>
            </a:r>
            <a:r>
              <a:rPr lang="es-ES" dirty="0">
                <a:solidFill>
                  <a:srgbClr val="00B050"/>
                </a:solidFill>
              </a:rPr>
              <a:t> privada, más de </a:t>
            </a:r>
            <a:r>
              <a:rPr lang="es-ES" dirty="0" smtClean="0">
                <a:solidFill>
                  <a:srgbClr val="00B050"/>
                </a:solidFill>
              </a:rPr>
              <a:t>90 </a:t>
            </a:r>
            <a:r>
              <a:rPr lang="es-ES" dirty="0">
                <a:solidFill>
                  <a:srgbClr val="00B050"/>
                </a:solidFill>
              </a:rPr>
              <a:t>mil </a:t>
            </a:r>
            <a:r>
              <a:rPr lang="es-ES" dirty="0" err="1">
                <a:solidFill>
                  <a:srgbClr val="00B050"/>
                </a:solidFill>
              </a:rPr>
              <a:t>tpcp</a:t>
            </a:r>
            <a:r>
              <a:rPr lang="es-ES" dirty="0">
                <a:solidFill>
                  <a:srgbClr val="00B050"/>
                </a:solidFill>
              </a:rPr>
              <a:t>. </a:t>
            </a:r>
            <a:endParaRPr lang="es-E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18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579F4-D200-5EDE-D2FE-82306167A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0">
            <a:extLst>
              <a:ext uri="{FF2B5EF4-FFF2-40B4-BE49-F238E27FC236}">
                <a16:creationId xmlns:a16="http://schemas.microsoft.com/office/drawing/2014/main" id="{8BEAE16B-4F73-ED0F-4F83-A5EC049E91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55" y="5759636"/>
            <a:ext cx="8835888" cy="965077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942D5C3E-228E-7C1C-C08E-3278466EE18E}"/>
              </a:ext>
            </a:extLst>
          </p:cNvPr>
          <p:cNvGrpSpPr/>
          <p:nvPr/>
        </p:nvGrpSpPr>
        <p:grpSpPr>
          <a:xfrm>
            <a:off x="337895" y="296833"/>
            <a:ext cx="8309716" cy="911769"/>
            <a:chOff x="1163729" y="380026"/>
            <a:chExt cx="10051117" cy="1706990"/>
          </a:xfrm>
        </p:grpSpPr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5697E180-396E-BE31-0FFA-BCF157767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3729" y="380026"/>
              <a:ext cx="1738503" cy="170699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71F802B6-1E60-9A8C-72E4-DE187643EE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9635" t="44314" r="48454" b="35664"/>
            <a:stretch/>
          </p:blipFill>
          <p:spPr>
            <a:xfrm>
              <a:off x="8543363" y="546959"/>
              <a:ext cx="2671483" cy="1373124"/>
            </a:xfrm>
            <a:prstGeom prst="rect">
              <a:avLst/>
            </a:prstGeom>
          </p:spPr>
        </p:pic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817F3491-EF9D-BB63-AA83-E490992A45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4637" y="624645"/>
              <a:ext cx="1217752" cy="1217752"/>
            </a:xfrm>
            <a:prstGeom prst="rect">
              <a:avLst/>
            </a:prstGeom>
          </p:spPr>
        </p:pic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EBA58A29-4A8C-5EA2-CEAE-48540B8C0B61}"/>
              </a:ext>
            </a:extLst>
          </p:cNvPr>
          <p:cNvSpPr txBox="1"/>
          <p:nvPr/>
        </p:nvSpPr>
        <p:spPr>
          <a:xfrm>
            <a:off x="337895" y="1604652"/>
            <a:ext cx="846820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269081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1.	“Gobernanza Urbana Metropolitana”</a:t>
            </a:r>
          </a:p>
          <a:p>
            <a:pPr algn="just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Fortalecer la gobernanza metropolitana de La Habana a través de una coordinación interinstitucional eficaz, la modernización institucional con transparencia y profesionalización, y el empoderamiento activo de la ciudadanía como corresponsable del desarrollo urbano sostenible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defTabSz="269081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“Ciudad Creativa y Saludable”</a:t>
            </a:r>
          </a:p>
          <a:p>
            <a:pPr algn="just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Fortalecer la identidad multicultural y cosmopolita de La Habana mediante la protección y activación integral de su patrimonio material, natural e inmaterial, posicionando la cultura urbana como motor clave para priorizar la calidad y autenticidad del diseño arquitectónico y urbano, y en las propuestas culturales, recreativas y deportivas, garantizando elevar la belleza y la estética, promoviendo las economías creativas circulares y un turismo cultural comunitario, que impulsen la reactivación sostenible de lugares degradados, dotándolos de nuevos significados y valor cultural y garanticen la cohesión social, minimizando las desigualdades territoriales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269081" algn="l"/>
              </a:tabLst>
            </a:pP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“Hábitat Seguro, Resiliente y Equitativo”</a:t>
            </a:r>
          </a:p>
          <a:p>
            <a:pPr algn="just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Desarrollar un programa integral, multisectorial y participativo que garantice la rehabilitación estructural y funcional de zonas vulnerables y degradadas, fortalezca la resiliencia urbana mediante infraestructura eficiente y gestión comunitaria del riesgo, y promueva la regeneración urbana sostenible con equidad, asegurando un hábitat saludable y seguro y el bienestar social de los habitantes.</a:t>
            </a:r>
          </a:p>
        </p:txBody>
      </p:sp>
    </p:spTree>
    <p:extLst>
      <p:ext uri="{BB962C8B-B14F-4D97-AF65-F5344CB8AC3E}">
        <p14:creationId xmlns:p14="http://schemas.microsoft.com/office/powerpoint/2010/main" val="126661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8FF60-5CB5-9B6B-EAA0-A4B02990C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0">
            <a:extLst>
              <a:ext uri="{FF2B5EF4-FFF2-40B4-BE49-F238E27FC236}">
                <a16:creationId xmlns:a16="http://schemas.microsoft.com/office/drawing/2014/main" id="{16B73431-209E-C3A5-EA62-50AAE63976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19" y="5619880"/>
            <a:ext cx="8835888" cy="965077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443B4C9A-A892-B860-FB83-04F1DF8D8BC1}"/>
              </a:ext>
            </a:extLst>
          </p:cNvPr>
          <p:cNvGrpSpPr/>
          <p:nvPr/>
        </p:nvGrpSpPr>
        <p:grpSpPr>
          <a:xfrm>
            <a:off x="302175" y="296833"/>
            <a:ext cx="8240934" cy="911769"/>
            <a:chOff x="1163729" y="380026"/>
            <a:chExt cx="10051117" cy="1706990"/>
          </a:xfrm>
        </p:grpSpPr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EC6D2541-234F-6D5C-73C5-74283E9342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3729" y="380026"/>
              <a:ext cx="1738503" cy="170699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F94BB037-84B3-CD84-0311-634C9121B9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9635" t="44314" r="48454" b="35664"/>
            <a:stretch/>
          </p:blipFill>
          <p:spPr>
            <a:xfrm>
              <a:off x="8543363" y="546959"/>
              <a:ext cx="2671483" cy="1373124"/>
            </a:xfrm>
            <a:prstGeom prst="rect">
              <a:avLst/>
            </a:prstGeom>
          </p:spPr>
        </p:pic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63120C54-36CB-EC85-41BD-C1F62710AEE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4637" y="624645"/>
              <a:ext cx="1217752" cy="1217752"/>
            </a:xfrm>
            <a:prstGeom prst="rect">
              <a:avLst/>
            </a:prstGeom>
          </p:spPr>
        </p:pic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30E5F20F-0BE1-38B3-CE59-04EC9E781C2F}"/>
              </a:ext>
            </a:extLst>
          </p:cNvPr>
          <p:cNvSpPr txBox="1"/>
          <p:nvPr/>
        </p:nvSpPr>
        <p:spPr>
          <a:xfrm>
            <a:off x="502325" y="1429082"/>
            <a:ext cx="822287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269081"/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4.	“Plataforma Metropolitana para el Desarrollo Endógeno Sostenible”</a:t>
            </a:r>
          </a:p>
          <a:p>
            <a:pPr algn="just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Impulsar un modelo de desarrollo económico local basado en la economía circular, que articule de manera efectiva a los actores públicos, privados y comunitarios, diversifique y movilice fuentes de financiamiento mixto (fondos internacionales, fiscales y privados), y fortalezca la gestión eficiente del suelo urbano y los recursos endógenos para reducir desequilibrios y potenciar la resiliencia metropolitana.</a:t>
            </a:r>
          </a:p>
          <a:p>
            <a:pPr defTabSz="269081"/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69081"/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5.	“Movilidad Activa, Transporte y Espacios Públicos Seguros”.  </a:t>
            </a:r>
          </a:p>
          <a:p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Desarrollar un sistema de movilidad urbana sostenible en que se priorice la movilidad activa (caminando y en bicicleta) y la accesibilidad universal; modernice y expanda el transporte público masivo, eficiente y energéticamente sostenible y garantice infraestructura vial adecuada, promoviendo la equidad, la seguridad y la calidad de vida.</a:t>
            </a:r>
          </a:p>
          <a:p>
            <a:pPr defTabSz="269081"/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69081"/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6.	“Transición Energética Justa y Participativa”</a:t>
            </a:r>
          </a:p>
          <a:p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Impulsar una transición energética diversificada, justa y resiliente en La Habana, que combine el despliegue masivo de fuentes renovables de energía y la participación activa de la comunidad, garantizando la autosuficiencia energética, la reducción del déficit eléctrico y la equidad en el acceso a fuentes renovables.</a:t>
            </a:r>
          </a:p>
        </p:txBody>
      </p:sp>
    </p:spTree>
    <p:extLst>
      <p:ext uri="{BB962C8B-B14F-4D97-AF65-F5344CB8AC3E}">
        <p14:creationId xmlns:p14="http://schemas.microsoft.com/office/powerpoint/2010/main" val="108498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802</TotalTime>
  <Words>499</Words>
  <Application>Microsoft Office PowerPoint</Application>
  <PresentationFormat>Presentación en pantalla (4:3)</PresentationFormat>
  <Paragraphs>123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de Office</vt:lpstr>
      <vt:lpstr>“Potencialidades del Gobierno de la Habana para implementar la Estrategia de Desarrollo Provincial”</vt:lpstr>
      <vt:lpstr>Presentación de PowerPoint</vt:lpstr>
      <vt:lpstr>Potencialidades institucionales y de gobernanza </vt:lpstr>
      <vt:lpstr>Potencial humano y científico–tecnológico </vt:lpstr>
      <vt:lpstr>Potencialidades territoriales y urbanas </vt:lpstr>
      <vt:lpstr>Potencialidades para la participación y la innovación social</vt:lpstr>
      <vt:lpstr>Potencialidades económicas y productivas</vt:lpstr>
      <vt:lpstr>Presentación de PowerPoint</vt:lpstr>
      <vt:lpstr>Presentación de PowerPoint</vt:lpstr>
      <vt:lpstr>Presentación de PowerPoint</vt:lpstr>
      <vt:lpstr>Fuentes de financiamiento para la implementación de la estrategia.</vt:lpstr>
      <vt:lpstr>Presentación de PowerPoint</vt:lpstr>
      <vt:lpstr>Presentación de PowerPoint</vt:lpstr>
      <vt:lpstr>Presentación de PowerPoint</vt:lpstr>
      <vt:lpstr>Presentación de PowerPoint</vt:lpstr>
      <vt:lpstr>Conclusiones.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“Potencialidades del Gobierno de la Habana para implementar la Estrategia de Desarrollo Provincial”</dc:title>
  <dc:creator>Jorge L. Villa</dc:creator>
  <cp:lastModifiedBy>Jorge L. Villa</cp:lastModifiedBy>
  <cp:revision>23</cp:revision>
  <dcterms:created xsi:type="dcterms:W3CDTF">2025-11-18T22:19:19Z</dcterms:created>
  <dcterms:modified xsi:type="dcterms:W3CDTF">2025-11-19T13:11:56Z</dcterms:modified>
</cp:coreProperties>
</file>