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1" r:id="rId2"/>
    <p:sldMasterId id="2147483768" r:id="rId3"/>
  </p:sldMasterIdLst>
  <p:notesMasterIdLst>
    <p:notesMasterId r:id="rId35"/>
  </p:notesMasterIdLst>
  <p:sldIdLst>
    <p:sldId id="3531" r:id="rId4"/>
    <p:sldId id="3478" r:id="rId5"/>
    <p:sldId id="261" r:id="rId6"/>
    <p:sldId id="3521" r:id="rId7"/>
    <p:sldId id="3522" r:id="rId8"/>
    <p:sldId id="3517" r:id="rId9"/>
    <p:sldId id="3518" r:id="rId10"/>
    <p:sldId id="3532" r:id="rId11"/>
    <p:sldId id="3466" r:id="rId12"/>
    <p:sldId id="3496" r:id="rId13"/>
    <p:sldId id="3516" r:id="rId14"/>
    <p:sldId id="3497" r:id="rId15"/>
    <p:sldId id="3475" r:id="rId16"/>
    <p:sldId id="3499" r:id="rId17"/>
    <p:sldId id="3523" r:id="rId18"/>
    <p:sldId id="3491" r:id="rId19"/>
    <p:sldId id="3509" r:id="rId20"/>
    <p:sldId id="3524" r:id="rId21"/>
    <p:sldId id="3510" r:id="rId22"/>
    <p:sldId id="3525" r:id="rId23"/>
    <p:sldId id="3511" r:id="rId24"/>
    <p:sldId id="3493" r:id="rId25"/>
    <p:sldId id="3530" r:id="rId26"/>
    <p:sldId id="3512" r:id="rId27"/>
    <p:sldId id="3526" r:id="rId28"/>
    <p:sldId id="3494" r:id="rId29"/>
    <p:sldId id="3527" r:id="rId30"/>
    <p:sldId id="3513" r:id="rId31"/>
    <p:sldId id="3528" r:id="rId32"/>
    <p:sldId id="3479" r:id="rId33"/>
    <p:sldId id="35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3C"/>
    <a:srgbClr val="6FC16B"/>
    <a:srgbClr val="51DA3A"/>
    <a:srgbClr val="98E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DE9EA-2519-41BB-B1EE-AC237F2FACE4}" v="157" dt="2025-11-18T12:46:15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6A06D-AFCA-4572-88D9-DE7297A282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3E61-82B8-49C2-856F-83102F7CA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4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043BB-4E9F-FF1C-43B3-3906530E0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E83F3-BF67-B884-EB8B-BF00297AA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2A0B6-3718-63C8-7103-49875175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69498B-6851-0B40-DF37-E4B1B715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D5CF89-654D-CDDF-8997-1BDA8A2F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76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AB735-897C-98C3-2361-8D4728D2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D2D0B1-3177-2BEE-AD8D-F528DD1CC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B45E9-FCAF-6200-F4E5-41B3FC52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60281-3E33-A092-4859-1F688487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A60B3-F126-F489-4E94-0DC3804C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96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E6D31-EFF0-A0CD-BFAC-53CF3563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7B323E-8A7E-CED9-E3CB-67F01DD5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5B94B-9138-14E9-AA55-7CB193C7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49BEC-B125-3BF2-61DA-FBEF104E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F568E-8842-6EE7-B83E-E209419B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00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D47DC-3448-645D-0DCE-EFF72108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271D62-6110-92C2-467E-8EAC07EF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9279BF-16CC-74D3-DBDD-502D9D84F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196F23-728D-3375-2729-23EA056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867DC-16F6-5DFC-1A66-60402CC3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802FC5-D6E9-40E5-E712-9EA12259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4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5C4D-FEC4-D40F-D03E-0FF66AC8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E85C2F-C475-9FDF-1FCA-51D492DF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ABDAF-E881-5AA7-DD73-9DD6F8294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0F376D-2DC9-73B9-03EC-343DE61B8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3BFE9E-D617-54B3-DFB1-A1A1908D0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EBF138-C6EF-1E14-7ECA-615AE77C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3B2617-E5DD-8348-4E08-7CFAD0C1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652644-DB74-6D66-C412-BBDB435A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79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FADB7-EE48-DACC-1F17-0E5FA29C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CEB165-23BB-DE1A-9A0B-4ABE2DFA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39F04A-C147-8F33-C061-9BE8EB73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0ED8D3-F380-159A-7745-5FC42A7D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4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37D8CE-0F92-C953-CE1D-30A0EDD4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E3F817-A698-F95A-60A9-39C4D16E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B487DA-88D6-917F-3091-DA6703EF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37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E2EC9-B0C9-4680-1B7C-D37F4457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5C6E42-1B6A-BAB1-097B-B59CF375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747781-F9B3-2B64-7F48-1D989FD87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80A205-7354-10C8-E12A-278C59BB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11C7DE-C0D5-6706-3205-AA9B53C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4D7CB0-13B7-ED5E-9F11-CBE3D618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0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B5A99-D8EE-B9A4-FD9A-D00B6FD5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4450D9-DB02-83FF-94FF-21DF29257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F74D3E-68A3-0B57-6FDC-C0ADE9537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BB0A61-DBAF-C801-E429-4D2F1387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233FDF-B266-D0F3-56B9-398F92DD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0DC218-B11E-A453-3096-7456617B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680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18C02-BA40-0DD6-2BE8-A7B9E475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ACE49D-DCA3-1019-DED1-E82A90FC1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9989F-A443-9D99-C266-86D705AC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2029E-2416-C88E-48AC-E37F4258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97791-E82D-9E43-915B-980FC1B3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208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AAD37A-2FC2-65DF-B912-80D83E2E7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085100-8038-6D91-3D81-BF037578E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EDD8C-EC66-F64F-0E0A-4281FD8A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DB24AE-B05E-88A2-F9E2-7A1EDA97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65EC6-C221-0922-563F-08EF69E1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530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2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82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10F7-B335-0006-9C04-441EC9398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002630-7B83-FCEF-8975-FB3F7412D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280372-2B74-1EA3-D063-ACF42F35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9FC7B-FC90-9445-9FA6-58235391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1DF4A-2620-8085-24A2-C98B61BD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762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84406-6FC2-91DE-4213-C31A6AC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3D1EDA-605A-5DCE-85A1-C64A32EB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CB978B-85B8-57D1-682C-000616B4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3ABC4-0203-5FCA-9752-E55892AE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97036C-C2A4-0D81-E967-88FF592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87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65128-8586-E5FE-27F0-74EDCD9A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73605-B8AF-B86B-F0E0-94C8922AF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A3F7A9-C708-AD35-0FCC-4239E807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E3F49-35BB-C18B-9C1C-4D10CA01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3F6E91-2955-D475-67E0-81045B1F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03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866D3-204E-BF36-C774-F35A8A76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737D8-7655-5848-F688-D2AC88A5C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2BD7F-704A-E04C-DB28-4A9C7283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AD2BC7-7691-2578-6AA7-40955A7D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59162D-3838-93A4-F6C5-090B4CA3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74B20-5CA6-3A18-73BC-6ACC6C9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865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76A62-2428-E3E2-5C6C-B0A2C458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95A1EF-A53F-4479-F7FE-88FEB95B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58ABE2-0324-791A-AA06-95E35D480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0F4ACB-0F9D-F589-3D1E-8ACF86FD3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032042-15B8-D9B1-8437-B783BA981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C427E7-1D87-3B4E-5445-44296A6C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DF979D-5529-1CD8-11E5-50112C1C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C3B809-9421-86F0-F988-D73BEB71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36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06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A9442-6E4E-03F9-1F4E-3C2FAACA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7CD0D2-AEDE-A7BC-489D-88C6FC70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745CB-7D9B-0777-39F3-7111DD0E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17E10B-4FCC-BEBD-C75C-2ECE68F2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917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BE6542-3C07-65D5-6C21-BBD1B1D1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B9D81E-955A-EFD3-DA04-1F1A7C80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2B2D54-88B1-292E-422F-A603088A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0241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3A45A-1BEB-635A-58E3-BDDE2A6D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EB9CD-6F6C-5810-F6FF-007F2BF5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8762EA-8B40-07F8-E272-5A74FBAC2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FF601B-40E8-6AE7-8B6E-6C42A4B1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E67767-2A86-3C7E-96D9-EA5D24A9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9BE367-AC7C-DB84-5962-F56F0657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858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1F0CE-9C9E-6C5A-1C35-CC3902FC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084E3B-73F2-82A6-7B6E-48227FCCC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28CA6-CAB4-6D90-3E95-631A18C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CB7D89-9C9D-56FD-8482-98166B9C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0DEA7-24A8-EB7D-C799-8AF96215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0856A1-6C31-64A3-8E77-A68B5C8B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03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49156-F6A7-283B-9DC7-C3716456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74C362-7A91-4AAA-4435-4A4BFCF0B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2881A-C4A2-3FD9-039A-F9BFEDC3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82FF-E865-224F-F247-804B8847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E65DA6-93EA-D826-FC34-65BB6206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365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BB1A78-D270-98EF-2ABF-B82AB8EC4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A34176-FDC2-F173-7D63-3288DC710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1FAAC-B9F4-2D57-7E17-08475F16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ABC7C9-F278-5BC7-4C81-ACA72BC1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2E3948-5806-64EC-0945-17802851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55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934DB6-C181-4136-1D2E-D1ADB2AF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314503-285D-FA37-2182-2123DC36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6E0B5-A5E7-93A7-37CB-82FC0B5B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7922-6A1F-495C-AB55-AA6DFE7EBBC8}" type="datetimeFigureOut">
              <a:rPr lang="en-AU" smtClean="0"/>
              <a:t>18/11/2025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53C91-D596-374D-1BD0-AD6FF5294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481C5-BB23-E514-E9E1-CCCDBF2B0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9A5B-5DAB-494B-B43D-7D77D668179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12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B0A685-BD38-16F8-B3BE-418CDF71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2C5F05-E614-062A-AA7C-01B1715B4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B33199-919D-296E-D356-54DCA8DEE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3CA04-E122-BF83-9A8D-4317C8682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E6F7A-B559-6E24-3838-F3F38E2E6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hyperlink" Target="https://www.reasonwhy.es/actualidad/bbk-lly-escultura-bihar-campana-elegir-el-manana-concienciacion-futuro-jovene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skadi.eus/contenidos/informacion/alianza_vasca_ods/es_def/adjuntos/Adhesiones-Aliantza-cas.pdf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uskadi.eus/alianza-vasca-por-los-ods/web01-a2lehetr/es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hyperlink" Target="https://www.euskadi.eus/foro-multiagente/web01-a2lehetr/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hyperlink" Target="https://www.euskadi.eus/contenidos/informacion/transicionsocial_agenda2030/es_def/adjuntos/Gui-a-ODS.pdf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netxea.org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uskadi.eus/alianza-vasca-por-los-ods/web01-a2lehetr/es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clima.eus/" TargetMode="External"/><Relationship Id="rId3" Type="http://schemas.openxmlformats.org/officeDocument/2006/relationships/hyperlink" Target="https://www.euskadi.eus/contenidos/informacion/docs_interes_transicionsocial/es_def/adjuntos/Plan-2025-2028-de-Innovacion-Social-y-Agenda-2030.pdf" TargetMode="External"/><Relationship Id="rId7" Type="http://schemas.openxmlformats.org/officeDocument/2006/relationships/hyperlink" Target="https://www.bculinary.com/es/noticias/bcc-innovation-y-gobierno-vasco-elaboran-la-guia-de-buenas-practicas-en-alimentacion-un-compromiso-con-la-sostenibilidad-y-los-od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.png"/><Relationship Id="rId5" Type="http://schemas.openxmlformats.org/officeDocument/2006/relationships/image" Target="../media/image34.png"/><Relationship Id="rId10" Type="http://schemas.openxmlformats.org/officeDocument/2006/relationships/image" Target="../media/image2.jpeg"/><Relationship Id="rId4" Type="http://schemas.openxmlformats.org/officeDocument/2006/relationships/image" Target="../media/image33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41CD0-4024-E74F-03BD-7A0CF3690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82E6A9-B08F-7CF4-FC52-9EB18F3E7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67" y="1181404"/>
            <a:ext cx="3180692" cy="39758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78390F-8892-230F-16EA-95DB85CDAA9F}"/>
              </a:ext>
            </a:extLst>
          </p:cNvPr>
          <p:cNvSpPr txBox="1"/>
          <p:nvPr/>
        </p:nvSpPr>
        <p:spPr>
          <a:xfrm>
            <a:off x="360593" y="198388"/>
            <a:ext cx="11618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3C6C3C"/>
                </a:solidFill>
              </a:rPr>
              <a:t>La Estrategia de Desarrollo Provincial de La Habana y el Marco </a:t>
            </a:r>
            <a:r>
              <a:rPr lang="es-ES" sz="2800" b="1" dirty="0" err="1">
                <a:solidFill>
                  <a:srgbClr val="3C6C3C"/>
                </a:solidFill>
              </a:rPr>
              <a:t>Blueprint</a:t>
            </a:r>
            <a:r>
              <a:rPr lang="es-ES" sz="2800" b="1" dirty="0">
                <a:solidFill>
                  <a:srgbClr val="3C6C3C"/>
                </a:solidFill>
              </a:rPr>
              <a:t> ( ALMA) de Naciones Unidas para Territorializar la Agenda 2030</a:t>
            </a:r>
            <a:r>
              <a:rPr lang="es-ES" sz="2400" b="1" dirty="0">
                <a:solidFill>
                  <a:srgbClr val="3C6C3C"/>
                </a:solidFill>
              </a:rPr>
              <a:t>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AC3FE8-91AA-5A7C-19B6-2DDE51CB449E}"/>
              </a:ext>
            </a:extLst>
          </p:cNvPr>
          <p:cNvSpPr txBox="1"/>
          <p:nvPr/>
        </p:nvSpPr>
        <p:spPr>
          <a:xfrm>
            <a:off x="2279374" y="5089952"/>
            <a:ext cx="7792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3C6C3C"/>
                </a:solidFill>
              </a:rPr>
              <a:t>Un Marco para una Cooperación Interterritorial Integral La Habana - Euskadi</a:t>
            </a:r>
          </a:p>
        </p:txBody>
      </p: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2298067-9FF2-2FD1-02E8-044FE8E61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54" y="5913783"/>
            <a:ext cx="1851883" cy="6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05736F-E6A7-F190-0407-F8B1FF94C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0" y="5740078"/>
            <a:ext cx="1507434" cy="9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95000">
              <a:schemeClr val="bg1"/>
            </a:gs>
            <a:gs pos="34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9E8EA-5FA2-1D52-5B83-E0F66398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CE586336-DE29-51F6-E456-FE73C4C14A2C}"/>
              </a:ext>
            </a:extLst>
          </p:cNvPr>
          <p:cNvSpPr txBox="1"/>
          <p:nvPr/>
        </p:nvSpPr>
        <p:spPr>
          <a:xfrm>
            <a:off x="2090893" y="126643"/>
            <a:ext cx="996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En Euskadi : ALIANZAS MULTIACTOR Y GOBERNANZA COLABORATIVA PARA: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7FBFB99-42FA-175C-DE6E-5E98482D72AE}"/>
              </a:ext>
            </a:extLst>
          </p:cNvPr>
          <p:cNvSpPr/>
          <p:nvPr/>
        </p:nvSpPr>
        <p:spPr>
          <a:xfrm>
            <a:off x="772751" y="1328217"/>
            <a:ext cx="2552765" cy="13665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i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s-ES" b="1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Ciudadanía activa, consciente y protagonista</a:t>
            </a:r>
            <a:endParaRPr lang="en-AU" b="1" i="1" dirty="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32564D-9C4A-C4CC-8ACC-165E1072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590523" y="740930"/>
            <a:ext cx="3813538" cy="234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AB8C3D-C09B-CFCC-09F1-70FAF38E94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9" t="10803" r="41940" b="44493"/>
          <a:stretch>
            <a:fillRect/>
          </a:stretch>
        </p:blipFill>
        <p:spPr>
          <a:xfrm>
            <a:off x="185359" y="3959697"/>
            <a:ext cx="3727551" cy="2342141"/>
          </a:xfrm>
          <a:prstGeom prst="rect">
            <a:avLst/>
          </a:prstGeom>
        </p:spPr>
      </p:pic>
      <p:pic>
        <p:nvPicPr>
          <p:cNvPr id="1028" name="Picture 4" descr="Igualdade étnico-racial">
            <a:extLst>
              <a:ext uri="{FF2B5EF4-FFF2-40B4-BE49-F238E27FC236}">
                <a16:creationId xmlns:a16="http://schemas.microsoft.com/office/drawing/2014/main" id="{D75A0999-85BB-3485-FA3F-39711C573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4" t="44956" r="3345" b="6811"/>
          <a:stretch>
            <a:fillRect/>
          </a:stretch>
        </p:blipFill>
        <p:spPr bwMode="auto">
          <a:xfrm>
            <a:off x="4366591" y="4419266"/>
            <a:ext cx="1729409" cy="16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EAC7E6-7CCD-5FED-F0AE-C5E8E56A26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502" t="40435" r="11262" b="32492"/>
          <a:stretch>
            <a:fillRect/>
          </a:stretch>
        </p:blipFill>
        <p:spPr>
          <a:xfrm>
            <a:off x="6595678" y="3272167"/>
            <a:ext cx="1894780" cy="3132285"/>
          </a:xfrm>
          <a:prstGeom prst="rect">
            <a:avLst/>
          </a:prstGeom>
        </p:spPr>
      </p:pic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9CB40883-4B9C-5F2A-ED17-DEF07411A996}"/>
              </a:ext>
            </a:extLst>
          </p:cNvPr>
          <p:cNvCxnSpPr>
            <a:cxnSpLocks/>
          </p:cNvCxnSpPr>
          <p:nvPr/>
        </p:nvCxnSpPr>
        <p:spPr>
          <a:xfrm rot="5400000">
            <a:off x="1914917" y="2515587"/>
            <a:ext cx="1952812" cy="1854546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EFCA6A24-311D-F9E9-8345-430CA6EEB0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15592" y="3164229"/>
            <a:ext cx="1659836" cy="59912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4EA3C732-EFD2-2434-75F2-BC364590014F}"/>
              </a:ext>
            </a:extLst>
          </p:cNvPr>
          <p:cNvCxnSpPr>
            <a:cxnSpLocks/>
          </p:cNvCxnSpPr>
          <p:nvPr/>
        </p:nvCxnSpPr>
        <p:spPr>
          <a:xfrm>
            <a:off x="5471548" y="2628404"/>
            <a:ext cx="1275384" cy="1068953"/>
          </a:xfrm>
          <a:prstGeom prst="curvedConnector3">
            <a:avLst>
              <a:gd name="adj1" fmla="val 28959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1B1F014E-9EA5-088F-443F-3BDD65AE7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846" y="4293707"/>
            <a:ext cx="1352965" cy="85467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96880E40-3128-FF68-99D1-D684AA620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4791" y="4816185"/>
            <a:ext cx="1531721" cy="90396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E949C79-0B3A-6E36-E57D-3A9236E42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6537" y="3012189"/>
            <a:ext cx="1282126" cy="132127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84568A8-2593-F91E-77FE-EABB9AB68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7453" y="5330088"/>
            <a:ext cx="1854547" cy="13545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7F2CE93-DD29-30AE-A412-705A234E72CE}"/>
              </a:ext>
            </a:extLst>
          </p:cNvPr>
          <p:cNvSpPr txBox="1"/>
          <p:nvPr/>
        </p:nvSpPr>
        <p:spPr>
          <a:xfrm>
            <a:off x="185359" y="6375518"/>
            <a:ext cx="39285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hlinkClick r:id="rId10"/>
              </a:rPr>
              <a:t>BBK y LLYC crean Bihar, una nueva intervención </a:t>
            </a:r>
            <a:r>
              <a:rPr lang="es-ES" sz="900" dirty="0" err="1">
                <a:hlinkClick r:id="rId10"/>
              </a:rPr>
              <a:t>artísica</a:t>
            </a:r>
            <a:r>
              <a:rPr lang="es-ES" sz="900" dirty="0">
                <a:hlinkClick r:id="rId10"/>
              </a:rPr>
              <a:t> con conciencia social</a:t>
            </a:r>
            <a:endParaRPr lang="es-ES" sz="9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33EE8B-C08C-1B68-3AA3-3AE7FC73B60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0695" b="12765"/>
          <a:stretch>
            <a:fillRect/>
          </a:stretch>
        </p:blipFill>
        <p:spPr>
          <a:xfrm>
            <a:off x="1" y="0"/>
            <a:ext cx="1832398" cy="10262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ED882-3535-C519-1B20-BA5E8A86D6C6}"/>
              </a:ext>
            </a:extLst>
          </p:cNvPr>
          <p:cNvSpPr txBox="1"/>
          <p:nvPr/>
        </p:nvSpPr>
        <p:spPr>
          <a:xfrm>
            <a:off x="8449404" y="1755877"/>
            <a:ext cx="1980461" cy="123110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ESTRATEGIA para la Transformación Social </a:t>
            </a:r>
          </a:p>
          <a:p>
            <a:pPr algn="ctr"/>
            <a:r>
              <a:rPr lang="es-ES" sz="2000" b="1" dirty="0"/>
              <a:t>HABIAN</a:t>
            </a:r>
          </a:p>
        </p:txBody>
      </p:sp>
    </p:spTree>
    <p:extLst>
      <p:ext uri="{BB962C8B-B14F-4D97-AF65-F5344CB8AC3E}">
        <p14:creationId xmlns:p14="http://schemas.microsoft.com/office/powerpoint/2010/main" val="362527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95000">
              <a:schemeClr val="bg1"/>
            </a:gs>
            <a:gs pos="34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721F6-C52A-042F-C595-A071E29DB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212CDC8-3390-CE5A-ED46-D228A16C1219}"/>
              </a:ext>
            </a:extLst>
          </p:cNvPr>
          <p:cNvSpPr txBox="1"/>
          <p:nvPr/>
        </p:nvSpPr>
        <p:spPr>
          <a:xfrm>
            <a:off x="144397" y="26575"/>
            <a:ext cx="9791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b="1" dirty="0" err="1">
                <a:solidFill>
                  <a:srgbClr val="D58817">
                    <a:lumMod val="50000"/>
                  </a:srgbClr>
                </a:solidFill>
                <a:latin typeface="Gill Sans MT"/>
              </a:rPr>
              <a:t>EdP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D58817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La Habana : ALIANZAS MULTIACTOR </a:t>
            </a:r>
            <a:r>
              <a:rPr lang="es-ES" b="1" dirty="0">
                <a:solidFill>
                  <a:srgbClr val="D58817">
                    <a:lumMod val="50000"/>
                  </a:srgbClr>
                </a:solidFill>
                <a:latin typeface="Gill Sans MT"/>
              </a:rPr>
              <a:t>para poner en valor y potenciar las raíces de una CIUDADANÍA ACTIVA, CONSCIENTE Y PROTAGONISTA para la transformación del territorio en el marco de la localización de la Agenda 2030</a:t>
            </a:r>
            <a:endParaRPr lang="en-AU" b="1" dirty="0">
              <a:solidFill>
                <a:srgbClr val="D58817">
                  <a:lumMod val="50000"/>
                </a:srgbClr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D58817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36B1E24-44A8-1F8E-7812-3DFDAA1CE618}"/>
              </a:ext>
            </a:extLst>
          </p:cNvPr>
          <p:cNvSpPr/>
          <p:nvPr/>
        </p:nvSpPr>
        <p:spPr>
          <a:xfrm>
            <a:off x="498388" y="1149657"/>
            <a:ext cx="2552765" cy="13665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Times New Roman" panose="02020603050405020304" pitchFamily="18" charset="0"/>
              </a:rPr>
              <a:t>Ciudadanía activa, consciente y protagonista</a:t>
            </a:r>
            <a:endParaRPr kumimoji="0" lang="en-AU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42E6AF-B9CB-3723-5DA6-FEA31C53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381574" y="1060015"/>
            <a:ext cx="3813538" cy="2342140"/>
          </a:xfrm>
          <a:prstGeom prst="rect">
            <a:avLst/>
          </a:prstGeom>
        </p:spPr>
      </p:pic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4AD017DB-9BC0-2261-46A1-183C25EC5B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89401" y="2765633"/>
            <a:ext cx="1854329" cy="997334"/>
          </a:xfrm>
          <a:prstGeom prst="curvedConnector3">
            <a:avLst>
              <a:gd name="adj1" fmla="val 56968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B0C47427-C2FE-0EFF-06CC-E793B9BE4B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85867" y="3455538"/>
            <a:ext cx="1659836" cy="59912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B252FF58-0F9D-993B-8FAF-AA1386F32AB0}"/>
              </a:ext>
            </a:extLst>
          </p:cNvPr>
          <p:cNvCxnSpPr>
            <a:cxnSpLocks/>
          </p:cNvCxnSpPr>
          <p:nvPr/>
        </p:nvCxnSpPr>
        <p:spPr>
          <a:xfrm>
            <a:off x="5471548" y="2628404"/>
            <a:ext cx="1275384" cy="1068953"/>
          </a:xfrm>
          <a:prstGeom prst="curvedConnector3">
            <a:avLst>
              <a:gd name="adj1" fmla="val 28959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71656C7-0EAD-5088-C475-A1FDD4E74A6A}"/>
              </a:ext>
            </a:extLst>
          </p:cNvPr>
          <p:cNvSpPr txBox="1"/>
          <p:nvPr/>
        </p:nvSpPr>
        <p:spPr>
          <a:xfrm>
            <a:off x="241149" y="3774931"/>
            <a:ext cx="43393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2. Línea Estratégica “Cultura Activa, Identidad Viva”.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2.1 Política de activación cultural, deportiva y recreativa en espacios públicos y lugares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tradicionales, con apego a la identidad habanera.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2.2. Política de desarrollo de economías creativas circulares, para el fortalecimiento de la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identidad cultural barrial, generar equidad territorial y sostenibilidad ambiental.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2.3. Política de Turismo Cultural Comunitario y Protección del Tejido Social.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2.4. Política Distrito Creativo Metropolitano.</a:t>
            </a: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545A7A-EC4E-E3C0-25FD-2B1AE095F2E7}"/>
              </a:ext>
            </a:extLst>
          </p:cNvPr>
          <p:cNvSpPr txBox="1"/>
          <p:nvPr/>
        </p:nvSpPr>
        <p:spPr>
          <a:xfrm>
            <a:off x="6746932" y="3605987"/>
            <a:ext cx="6092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7. Línea Estratégica “Conectando Naturaleza, Ciudad y Comunidad”.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7.3. Política de Educación Ambiental, Participación Comunitaria y Gobernanza Verde  Metropolitana.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BC30A4-3897-1A87-8980-C7A9DB077162}"/>
              </a:ext>
            </a:extLst>
          </p:cNvPr>
          <p:cNvSpPr txBox="1"/>
          <p:nvPr/>
        </p:nvSpPr>
        <p:spPr>
          <a:xfrm>
            <a:off x="5276187" y="5796732"/>
            <a:ext cx="12072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9. Línea Estratégica “Gestión Integral y Participativa de Residuos Sólidos Urbanos”.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9.1. Política de Clasificación en Origen y Empoderamiento Comunitario.</a:t>
            </a:r>
          </a:p>
          <a:p>
            <a:pPr algn="l"/>
            <a:r>
              <a:rPr lang="es-ES" sz="1600" b="0" i="0" u="none" strike="noStrike" baseline="0" dirty="0">
                <a:latin typeface="Oswald-Regular"/>
              </a:rPr>
              <a:t> </a:t>
            </a:r>
            <a:endParaRPr lang="es-ES" sz="1600" dirty="0"/>
          </a:p>
        </p:txBody>
      </p:sp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604D11FA-0005-6BAE-C10E-CAEEDFB03BD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5503" y="3620759"/>
            <a:ext cx="1148675" cy="435759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EC3B1EAB-FC34-2A44-0F93-C21AB4A8A9DD}"/>
              </a:ext>
            </a:extLst>
          </p:cNvPr>
          <p:cNvCxnSpPr>
            <a:cxnSpLocks/>
          </p:cNvCxnSpPr>
          <p:nvPr/>
        </p:nvCxnSpPr>
        <p:spPr>
          <a:xfrm rot="5400000">
            <a:off x="4363597" y="4061129"/>
            <a:ext cx="1160266" cy="548202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curvado 27">
            <a:extLst>
              <a:ext uri="{FF2B5EF4-FFF2-40B4-BE49-F238E27FC236}">
                <a16:creationId xmlns:a16="http://schemas.microsoft.com/office/drawing/2014/main" id="{145C06EC-15ED-E612-0550-3BD0C1111506}"/>
              </a:ext>
            </a:extLst>
          </p:cNvPr>
          <p:cNvCxnSpPr>
            <a:cxnSpLocks/>
          </p:cNvCxnSpPr>
          <p:nvPr/>
        </p:nvCxnSpPr>
        <p:spPr>
          <a:xfrm rot="5400000">
            <a:off x="4033326" y="5646223"/>
            <a:ext cx="1160266" cy="548202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curvado 28">
            <a:extLst>
              <a:ext uri="{FF2B5EF4-FFF2-40B4-BE49-F238E27FC236}">
                <a16:creationId xmlns:a16="http://schemas.microsoft.com/office/drawing/2014/main" id="{C7995AF3-9D3A-0BA2-402C-46C4BCF67024}"/>
              </a:ext>
            </a:extLst>
          </p:cNvPr>
          <p:cNvCxnSpPr>
            <a:cxnSpLocks/>
          </p:cNvCxnSpPr>
          <p:nvPr/>
        </p:nvCxnSpPr>
        <p:spPr>
          <a:xfrm rot="5400000">
            <a:off x="5529107" y="3950048"/>
            <a:ext cx="1160266" cy="548202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9ADDCE70-31DB-DD26-2892-C9AAF97E84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87180" y="3388799"/>
            <a:ext cx="2818199" cy="1997665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AAF3EC-E9F5-73E7-B90D-502B1F69C77D}"/>
              </a:ext>
            </a:extLst>
          </p:cNvPr>
          <p:cNvSpPr txBox="1"/>
          <p:nvPr/>
        </p:nvSpPr>
        <p:spPr>
          <a:xfrm>
            <a:off x="4669629" y="4674032"/>
            <a:ext cx="759313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6. Línea Estratégica “Transición Energética Justa y Participativa”.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6.2. Política de Participación Ciudadana y Capacitación para la Transición Energética.</a:t>
            </a:r>
          </a:p>
        </p:txBody>
      </p: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BB62B3C4-EAD6-7894-B246-6FE48EC545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58598" y="5673952"/>
            <a:ext cx="540595" cy="177871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804D337-0932-6C7B-54C5-CE6E58CD2E10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1A6CF766-72CF-E9E8-5C95-17331EAF7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8C3B27D4-E6EC-700A-9CBE-726914348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12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60000"/>
                <a:lumOff val="40000"/>
              </a:schemeClr>
            </a:gs>
            <a:gs pos="19000">
              <a:schemeClr val="bg1"/>
            </a:gs>
            <a:gs pos="96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B611E-5AD3-C615-FE42-7412491E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204598E-3ADA-CAAC-2EB2-9FCDAF30EF93}"/>
              </a:ext>
            </a:extLst>
          </p:cNvPr>
          <p:cNvSpPr/>
          <p:nvPr/>
        </p:nvSpPr>
        <p:spPr>
          <a:xfrm>
            <a:off x="633234" y="916269"/>
            <a:ext cx="2913732" cy="1398700"/>
          </a:xfrm>
          <a:prstGeom prst="rect">
            <a:avLst/>
          </a:prstGeom>
          <a:solidFill>
            <a:srgbClr val="54823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2.A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b="1" i="1" dirty="0">
              <a:solidFill>
                <a:srgbClr val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GESTIÓN PÚBLICA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21595E-1659-E129-993A-B2D89949587C}"/>
              </a:ext>
            </a:extLst>
          </p:cNvPr>
          <p:cNvSpPr txBox="1"/>
          <p:nvPr/>
        </p:nvSpPr>
        <p:spPr>
          <a:xfrm>
            <a:off x="3091543" y="115357"/>
            <a:ext cx="507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INNOVACIÓN EN GESTIÓN PÚBLICA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975BEC-FAF2-FD1C-6EB3-6CC7E8A71575}"/>
              </a:ext>
            </a:extLst>
          </p:cNvPr>
          <p:cNvSpPr txBox="1"/>
          <p:nvPr/>
        </p:nvSpPr>
        <p:spPr>
          <a:xfrm>
            <a:off x="7221988" y="3874142"/>
            <a:ext cx="3705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Marcos institucionales y jurídico administrativos para la gobernanza colaborativa , la coherencia de políticas y la coherencia multinivel.</a:t>
            </a:r>
            <a:endParaRPr lang="en-AU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885300-5E13-ED84-4E6C-C2D1E54502EA}"/>
              </a:ext>
            </a:extLst>
          </p:cNvPr>
          <p:cNvSpPr txBox="1"/>
          <p:nvPr/>
        </p:nvSpPr>
        <p:spPr>
          <a:xfrm>
            <a:off x="262784" y="3362029"/>
            <a:ext cx="2572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Sistemas de incentivos</a:t>
            </a:r>
            <a:r>
              <a:rPr lang="es-ES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: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E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FISCALIDAD (Ingreso y Gastos) inteligente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REGULACIÓN inteligente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COMPRA PÚBLICA SOSTENIBLE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 PÚBLICAS</a:t>
            </a:r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419CC2-4DF3-AA69-E381-6E3DF559D26A}"/>
              </a:ext>
            </a:extLst>
          </p:cNvPr>
          <p:cNvSpPr txBox="1"/>
          <p:nvPr/>
        </p:nvSpPr>
        <p:spPr>
          <a:xfrm>
            <a:off x="3681151" y="3815485"/>
            <a:ext cx="3266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Eficacia para una gestión orientada al impacto en desarrollo sostenible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lvl="0">
              <a:defRPr/>
            </a:pPr>
            <a:endParaRPr lang="es-ES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s-ES" b="1" i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(Indicadores de Impacto, Data</a:t>
            </a:r>
            <a:r>
              <a:rPr lang="es-ES" b="1" i="1" dirty="0">
                <a:solidFill>
                  <a:srgbClr val="70AD47">
                    <a:lumMod val="75000"/>
                  </a:srgbClr>
                </a:solidFill>
              </a:rPr>
              <a:t>, Prospectiva, IA, </a:t>
            </a:r>
            <a:r>
              <a:rPr lang="es-ES" b="1" i="1" dirty="0" err="1">
                <a:solidFill>
                  <a:srgbClr val="70AD47">
                    <a:lumMod val="75000"/>
                  </a:srgbClr>
                </a:solidFill>
              </a:rPr>
              <a:t>IoT</a:t>
            </a:r>
            <a:r>
              <a:rPr lang="es-ES" b="1" i="1" dirty="0">
                <a:solidFill>
                  <a:srgbClr val="70AD47">
                    <a:lumMod val="75000"/>
                  </a:srgbClr>
                </a:solidFill>
              </a:rPr>
              <a:t>, trazabilidad (tecnología bloques), Ciencia del Comportamiento, metodologías de gestión del cambio, diseño vs planificación, Deep </a:t>
            </a:r>
            <a:r>
              <a:rPr lang="es-ES" b="1" i="1" dirty="0" err="1">
                <a:solidFill>
                  <a:srgbClr val="70AD47">
                    <a:lumMod val="75000"/>
                  </a:srgbClr>
                </a:solidFill>
              </a:rPr>
              <a:t>learning</a:t>
            </a:r>
            <a:r>
              <a:rPr lang="es-ES" b="1" i="1" dirty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es-ES" b="1" i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)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EEA533-B8EE-E90D-4E9B-2EF3929E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641573" y="916269"/>
            <a:ext cx="3395421" cy="2085347"/>
          </a:xfrm>
          <a:prstGeom prst="rect">
            <a:avLst/>
          </a:prstGeom>
        </p:spPr>
      </p:pic>
      <p:cxnSp>
        <p:nvCxnSpPr>
          <p:cNvPr id="9" name="Conector: curvado 8">
            <a:extLst>
              <a:ext uri="{FF2B5EF4-FFF2-40B4-BE49-F238E27FC236}">
                <a16:creationId xmlns:a16="http://schemas.microsoft.com/office/drawing/2014/main" id="{E9AD536D-D1D7-24DF-BE5A-8836F35972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3930" y="2445029"/>
            <a:ext cx="1540570" cy="1411356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ado 14">
            <a:extLst>
              <a:ext uri="{FF2B5EF4-FFF2-40B4-BE49-F238E27FC236}">
                <a16:creationId xmlns:a16="http://schemas.microsoft.com/office/drawing/2014/main" id="{ECBBC776-F046-E2FD-6946-4327B67A110E}"/>
              </a:ext>
            </a:extLst>
          </p:cNvPr>
          <p:cNvCxnSpPr>
            <a:cxnSpLocks/>
          </p:cNvCxnSpPr>
          <p:nvPr/>
        </p:nvCxnSpPr>
        <p:spPr>
          <a:xfrm rot="5400000">
            <a:off x="4114676" y="2821781"/>
            <a:ext cx="1344320" cy="1055458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315203E9-4627-868D-33E7-A4A9B31139CF}"/>
              </a:ext>
            </a:extLst>
          </p:cNvPr>
          <p:cNvCxnSpPr>
            <a:cxnSpLocks/>
          </p:cNvCxnSpPr>
          <p:nvPr/>
        </p:nvCxnSpPr>
        <p:spPr>
          <a:xfrm>
            <a:off x="5925691" y="2744575"/>
            <a:ext cx="2222605" cy="1124503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60000"/>
                <a:lumOff val="40000"/>
              </a:schemeClr>
            </a:gs>
            <a:gs pos="19000">
              <a:schemeClr val="bg1"/>
            </a:gs>
            <a:gs pos="96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213F72E-2950-E0CC-BD1A-D4F6B6D52231}"/>
              </a:ext>
            </a:extLst>
          </p:cNvPr>
          <p:cNvSpPr txBox="1"/>
          <p:nvPr/>
        </p:nvSpPr>
        <p:spPr>
          <a:xfrm>
            <a:off x="1901338" y="-40394"/>
            <a:ext cx="886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EN EUSKADI: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CÓMO SE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 IDO ENRAIZANDO LA INNOVACIÓN EN GESTIÓN PÚBLICA EN EL MARCO AGENDA 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0C22A5-7B10-CA40-FA49-2012C60C9932}"/>
              </a:ext>
            </a:extLst>
          </p:cNvPr>
          <p:cNvSpPr txBox="1"/>
          <p:nvPr/>
        </p:nvSpPr>
        <p:spPr>
          <a:xfrm>
            <a:off x="590467" y="3034258"/>
            <a:ext cx="67414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rgbClr val="888887"/>
                </a:solidFill>
                <a:latin typeface="FrutigerLTStd-Bold"/>
              </a:rPr>
              <a:t>Foro de Innovación Social y Agenda 2030-Hub Euskadi 2030.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Plenario.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Comisión de Gobernanza.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Grupos de trabajo y Laboratorios de Experimentación </a:t>
            </a:r>
            <a:r>
              <a:rPr lang="es-ES" sz="1800" b="0" i="0" u="none" strike="noStrike" baseline="0" dirty="0" err="1">
                <a:solidFill>
                  <a:srgbClr val="888887"/>
                </a:solidFill>
                <a:latin typeface="FrutigerLTStd-Roman"/>
              </a:rPr>
              <a:t>Multiactor</a:t>
            </a:r>
            <a:endParaRPr lang="es-ES" sz="1800" b="0" i="0" u="none" strike="noStrike" baseline="0" dirty="0">
              <a:solidFill>
                <a:srgbClr val="888887"/>
              </a:solidFill>
              <a:latin typeface="FrutigerLTStd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Alianza Vasca por los 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Desarrollo de un marco estratégico y normativo transversal.</a:t>
            </a:r>
          </a:p>
          <a:p>
            <a:pPr algn="l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630631-35E3-D413-6DBE-D7AC44460BA9}"/>
              </a:ext>
            </a:extLst>
          </p:cNvPr>
          <p:cNvSpPr txBox="1"/>
          <p:nvPr/>
        </p:nvSpPr>
        <p:spPr>
          <a:xfrm>
            <a:off x="567872" y="4623769"/>
            <a:ext cx="5787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Desarrollo de proyecto en gobierno abierto, en el marco del Plan OGP Euskadi 2025-2028.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111DDC-CB73-CCB2-9401-C349B6273E02}"/>
              </a:ext>
            </a:extLst>
          </p:cNvPr>
          <p:cNvSpPr txBox="1"/>
          <p:nvPr/>
        </p:nvSpPr>
        <p:spPr>
          <a:xfrm>
            <a:off x="590467" y="5639432"/>
            <a:ext cx="730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888887"/>
                </a:solidFill>
                <a:latin typeface="FrutigerLTStd-Roman"/>
              </a:rPr>
              <a:t>C</a:t>
            </a: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ompetitividad fiscal,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Retención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 </a:t>
            </a: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y atracción de talento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Contratación/compra pública responsable y sostenible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1411D0-AB27-7A73-9952-0935BD04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35" t="13907" r="32016" b="9856"/>
          <a:stretch/>
        </p:blipFill>
        <p:spPr>
          <a:xfrm>
            <a:off x="8865726" y="649554"/>
            <a:ext cx="1424936" cy="18886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E17895-5AE0-DFFA-872D-BA74CA2F98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444" t="54265" r="32005" b="22593"/>
          <a:stretch/>
        </p:blipFill>
        <p:spPr>
          <a:xfrm>
            <a:off x="3511825" y="879804"/>
            <a:ext cx="3075226" cy="1888695"/>
          </a:xfrm>
          <a:prstGeom prst="rect">
            <a:avLst/>
          </a:prstGeom>
        </p:spPr>
      </p:pic>
      <p:pic>
        <p:nvPicPr>
          <p:cNvPr id="2050" name="Picture 2" descr="El Gobierno Vasco reconoce a 60 organizaciones su compromiso con los ...">
            <a:extLst>
              <a:ext uri="{FF2B5EF4-FFF2-40B4-BE49-F238E27FC236}">
                <a16:creationId xmlns:a16="http://schemas.microsoft.com/office/drawing/2014/main" id="{42E286CA-A22A-ABF1-66C4-C14DD056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14" y="2307700"/>
            <a:ext cx="1572554" cy="10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0520BB7-6B9D-E85B-AF43-A8EBA9FAC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94" y="4992182"/>
            <a:ext cx="1419339" cy="157058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19BAD0C-181D-63A9-E174-1F9D12A054CA}"/>
              </a:ext>
            </a:extLst>
          </p:cNvPr>
          <p:cNvSpPr txBox="1"/>
          <p:nvPr/>
        </p:nvSpPr>
        <p:spPr>
          <a:xfrm>
            <a:off x="7268073" y="3194183"/>
            <a:ext cx="20133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120 organizaciones de 4 hélices</a:t>
            </a:r>
          </a:p>
          <a:p>
            <a:r>
              <a:rPr lang="es-ES" sz="800" dirty="0">
                <a:hlinkClick r:id="rId6"/>
              </a:rPr>
              <a:t>Alianza Vasca por los ODS - Transición social y Agenda 2030 - Gobierno Vasco - </a:t>
            </a:r>
            <a:r>
              <a:rPr lang="es-ES" sz="800" dirty="0" err="1">
                <a:hlinkClick r:id="rId6"/>
              </a:rPr>
              <a:t>Euskadi.eus</a:t>
            </a:r>
            <a:endParaRPr lang="es-ES" sz="800" dirty="0"/>
          </a:p>
          <a:p>
            <a:endParaRPr lang="es-ES" sz="11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8CE7598-2742-2A96-1CA4-736EE1093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916" y="4992182"/>
            <a:ext cx="1000518" cy="157058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EAF349C-AE31-0765-3052-BF65111E6747}"/>
              </a:ext>
            </a:extLst>
          </p:cNvPr>
          <p:cNvSpPr txBox="1"/>
          <p:nvPr/>
        </p:nvSpPr>
        <p:spPr>
          <a:xfrm>
            <a:off x="9616708" y="3164843"/>
            <a:ext cx="235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200" b="1" i="0" u="none" strike="noStrike" baseline="0" dirty="0">
              <a:latin typeface="FrutigerLTStd-Bold"/>
            </a:endParaRPr>
          </a:p>
          <a:p>
            <a:pPr algn="l"/>
            <a:r>
              <a:rPr lang="es-ES" sz="1200" b="1" i="0" u="none" strike="noStrike" baseline="0" dirty="0">
                <a:latin typeface="FrutigerLTStd-Bold"/>
              </a:rPr>
              <a:t>Foro de Innovación Social y Agenda 2030-Hub Euskadi 2030.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55BC73B-3C2C-A1F1-C9EA-C769E2106FC0}"/>
              </a:ext>
            </a:extLst>
          </p:cNvPr>
          <p:cNvSpPr txBox="1"/>
          <p:nvPr/>
        </p:nvSpPr>
        <p:spPr>
          <a:xfrm>
            <a:off x="7268072" y="4129096"/>
            <a:ext cx="43334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Declaración para un contrato social en torno a la Agenda 2030</a:t>
            </a:r>
          </a:p>
          <a:p>
            <a:r>
              <a:rPr lang="es-ES" sz="1100" dirty="0">
                <a:hlinkClick r:id="rId8"/>
              </a:rPr>
              <a:t>Adhesiones-Aliantza-cas.pdf</a:t>
            </a:r>
            <a:endParaRPr lang="es-ES" sz="11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22DDDB-4F86-8F27-65C0-CED5A9F2DB62}"/>
              </a:ext>
            </a:extLst>
          </p:cNvPr>
          <p:cNvSpPr txBox="1"/>
          <p:nvPr/>
        </p:nvSpPr>
        <p:spPr>
          <a:xfrm>
            <a:off x="9609711" y="3732047"/>
            <a:ext cx="1919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hlinkClick r:id="rId9"/>
              </a:rPr>
              <a:t>Foro Agenda 2030 Euskadi - Transición social y Agenda 2030 - Gobierno Vasco - </a:t>
            </a:r>
            <a:r>
              <a:rPr lang="es-ES" sz="800" dirty="0" err="1">
                <a:hlinkClick r:id="rId9"/>
              </a:rPr>
              <a:t>Euskadi.eus</a:t>
            </a:r>
            <a:endParaRPr lang="es-ES" sz="80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5581491-B5BA-5F0E-5971-76958972F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909" t="58129" r="37168" b="32210"/>
          <a:stretch>
            <a:fillRect/>
          </a:stretch>
        </p:blipFill>
        <p:spPr>
          <a:xfrm>
            <a:off x="9485603" y="2697210"/>
            <a:ext cx="2269598" cy="65496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84CDC99-5E0E-69D9-005D-D56BD4D13ADC}"/>
              </a:ext>
            </a:extLst>
          </p:cNvPr>
          <p:cNvSpPr/>
          <p:nvPr/>
        </p:nvSpPr>
        <p:spPr>
          <a:xfrm>
            <a:off x="537594" y="1173893"/>
            <a:ext cx="2913732" cy="1398700"/>
          </a:xfrm>
          <a:prstGeom prst="rect">
            <a:avLst/>
          </a:prstGeom>
          <a:noFill/>
          <a:ln>
            <a:solidFill>
              <a:srgbClr val="3C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2.A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b="1" i="1" dirty="0">
              <a:solidFill>
                <a:srgbClr val="3C6C3C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GESTIÓN PÚBLICA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srgbClr val="3C6C3C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59A160C9-1D16-FCD3-1560-26F8B39EE1C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44334" y="2445029"/>
            <a:ext cx="820167" cy="719814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39AD31DF-8715-9AC5-E577-0AF64A08DC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55846" y="2695935"/>
            <a:ext cx="1789322" cy="838464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55CB2EBD-84CE-4D79-B45C-32D684E530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89759" y="2695934"/>
            <a:ext cx="1586516" cy="1115239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curvado 26">
            <a:extLst>
              <a:ext uri="{FF2B5EF4-FFF2-40B4-BE49-F238E27FC236}">
                <a16:creationId xmlns:a16="http://schemas.microsoft.com/office/drawing/2014/main" id="{E8A75C3B-FEFA-F6FC-EE19-9A377A085ECB}"/>
              </a:ext>
            </a:extLst>
          </p:cNvPr>
          <p:cNvCxnSpPr>
            <a:cxnSpLocks/>
          </p:cNvCxnSpPr>
          <p:nvPr/>
        </p:nvCxnSpPr>
        <p:spPr>
          <a:xfrm rot="5400000">
            <a:off x="4436593" y="3103983"/>
            <a:ext cx="1147732" cy="636432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EA5054B2-D92F-F797-DB25-77FEEA628C89}"/>
              </a:ext>
            </a:extLst>
          </p:cNvPr>
          <p:cNvCxnSpPr>
            <a:cxnSpLocks/>
          </p:cNvCxnSpPr>
          <p:nvPr/>
        </p:nvCxnSpPr>
        <p:spPr>
          <a:xfrm rot="5400000">
            <a:off x="4454973" y="3480019"/>
            <a:ext cx="1505389" cy="546816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A2739EDA-4E6D-A80C-BF0B-1447E7ED6B6B}"/>
              </a:ext>
            </a:extLst>
          </p:cNvPr>
          <p:cNvCxnSpPr>
            <a:cxnSpLocks/>
          </p:cNvCxnSpPr>
          <p:nvPr/>
        </p:nvCxnSpPr>
        <p:spPr>
          <a:xfrm rot="5400000">
            <a:off x="3521331" y="3611728"/>
            <a:ext cx="943691" cy="602902"/>
          </a:xfrm>
          <a:prstGeom prst="curvedConnector3">
            <a:avLst>
              <a:gd name="adj1" fmla="val 85809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curvado 35">
            <a:extLst>
              <a:ext uri="{FF2B5EF4-FFF2-40B4-BE49-F238E27FC236}">
                <a16:creationId xmlns:a16="http://schemas.microsoft.com/office/drawing/2014/main" id="{E4E12A65-25D4-C1ED-E70D-8179BBA49871}"/>
              </a:ext>
            </a:extLst>
          </p:cNvPr>
          <p:cNvCxnSpPr>
            <a:cxnSpLocks/>
          </p:cNvCxnSpPr>
          <p:nvPr/>
        </p:nvCxnSpPr>
        <p:spPr>
          <a:xfrm rot="5400000">
            <a:off x="3974277" y="4079960"/>
            <a:ext cx="1710429" cy="931024"/>
          </a:xfrm>
          <a:prstGeom prst="curvedConnector3">
            <a:avLst>
              <a:gd name="adj1" fmla="val 78473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curvado 38">
            <a:extLst>
              <a:ext uri="{FF2B5EF4-FFF2-40B4-BE49-F238E27FC236}">
                <a16:creationId xmlns:a16="http://schemas.microsoft.com/office/drawing/2014/main" id="{AC684DB9-A3C1-6601-70C7-08888BCB2CF5}"/>
              </a:ext>
            </a:extLst>
          </p:cNvPr>
          <p:cNvCxnSpPr>
            <a:cxnSpLocks/>
          </p:cNvCxnSpPr>
          <p:nvPr/>
        </p:nvCxnSpPr>
        <p:spPr>
          <a:xfrm rot="5400000">
            <a:off x="3576882" y="4018057"/>
            <a:ext cx="2626014" cy="1294265"/>
          </a:xfrm>
          <a:prstGeom prst="curvedConnector3">
            <a:avLst>
              <a:gd name="adj1" fmla="val 93526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curvado 47">
            <a:extLst>
              <a:ext uri="{FF2B5EF4-FFF2-40B4-BE49-F238E27FC236}">
                <a16:creationId xmlns:a16="http://schemas.microsoft.com/office/drawing/2014/main" id="{1F80B467-696B-8F63-3E48-D40EDC70D1F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70191" y="5204161"/>
            <a:ext cx="1954691" cy="26953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177166FD-7A39-A023-3D50-41A9EF43096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0695" b="12765"/>
          <a:stretch>
            <a:fillRect/>
          </a:stretch>
        </p:blipFill>
        <p:spPr>
          <a:xfrm>
            <a:off x="10666" y="0"/>
            <a:ext cx="1608667" cy="9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1881CE-BEBB-6EB6-61F1-855E28A418D5}"/>
              </a:ext>
            </a:extLst>
          </p:cNvPr>
          <p:cNvSpPr txBox="1"/>
          <p:nvPr/>
        </p:nvSpPr>
        <p:spPr>
          <a:xfrm>
            <a:off x="0" y="502414"/>
            <a:ext cx="4398192" cy="6355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100" dirty="0"/>
              <a:t>A&amp;B Laboratorios de Biotecnología</a:t>
            </a:r>
          </a:p>
          <a:p>
            <a:r>
              <a:rPr lang="es-ES" sz="1100" dirty="0" err="1"/>
              <a:t>Accem</a:t>
            </a:r>
            <a:endParaRPr lang="es-ES" sz="1100" dirty="0"/>
          </a:p>
          <a:p>
            <a:r>
              <a:rPr lang="es-ES" sz="1100" dirty="0" err="1"/>
              <a:t>Aclima</a:t>
            </a:r>
            <a:endParaRPr lang="es-ES" sz="1100" dirty="0"/>
          </a:p>
          <a:p>
            <a:r>
              <a:rPr lang="es-ES" sz="1100" dirty="0" err="1"/>
              <a:t>Alboan</a:t>
            </a:r>
            <a:endParaRPr lang="es-ES" sz="1100" dirty="0"/>
          </a:p>
          <a:p>
            <a:r>
              <a:rPr lang="es-ES" sz="1100" dirty="0" err="1"/>
              <a:t>Algeposa</a:t>
            </a:r>
            <a:r>
              <a:rPr lang="es-ES" sz="1100" dirty="0"/>
              <a:t> Gestión Portuaria S.L.</a:t>
            </a:r>
          </a:p>
          <a:p>
            <a:r>
              <a:rPr lang="es-ES" sz="1100" dirty="0"/>
              <a:t>Alianza Alavesa por el Desarrollo Sostenible 2030</a:t>
            </a:r>
          </a:p>
          <a:p>
            <a:r>
              <a:rPr lang="es-ES" sz="1100" dirty="0" err="1"/>
              <a:t>Alium</a:t>
            </a:r>
            <a:r>
              <a:rPr lang="es-ES" sz="1100" dirty="0"/>
              <a:t> </a:t>
            </a:r>
            <a:r>
              <a:rPr lang="es-ES" sz="1100" dirty="0" err="1"/>
              <a:t>Consulting</a:t>
            </a:r>
            <a:endParaRPr lang="es-ES" sz="1100" dirty="0"/>
          </a:p>
          <a:p>
            <a:r>
              <a:rPr lang="es-ES" sz="1100" dirty="0"/>
              <a:t>Arantzazu </a:t>
            </a:r>
            <a:r>
              <a:rPr lang="es-ES" sz="1100" dirty="0" err="1"/>
              <a:t>Lab</a:t>
            </a:r>
            <a:endParaRPr lang="es-ES" sz="1100" dirty="0"/>
          </a:p>
          <a:p>
            <a:r>
              <a:rPr lang="es-ES" sz="1100" dirty="0"/>
              <a:t>ASKORA</a:t>
            </a:r>
          </a:p>
          <a:p>
            <a:r>
              <a:rPr lang="es-ES" sz="1100" dirty="0"/>
              <a:t>ASLE</a:t>
            </a:r>
          </a:p>
          <a:p>
            <a:r>
              <a:rPr lang="es-ES" sz="1100" dirty="0"/>
              <a:t>Asociación de Mujeres Profesionales y empresarias de Álava (AMPEA)</a:t>
            </a:r>
          </a:p>
          <a:p>
            <a:r>
              <a:rPr lang="es-ES" sz="1100" dirty="0"/>
              <a:t>Asociación de Profesionales para la Comunicación y la Cooperación al Desarrollo </a:t>
            </a:r>
            <a:r>
              <a:rPr lang="es-ES" sz="1100" dirty="0" err="1"/>
              <a:t>Earthechocommunications</a:t>
            </a:r>
            <a:endParaRPr lang="es-ES" sz="1100" dirty="0"/>
          </a:p>
          <a:p>
            <a:r>
              <a:rPr lang="es-ES" sz="1100" dirty="0"/>
              <a:t>Athletic Club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 err="1"/>
              <a:t>Auren</a:t>
            </a:r>
            <a:endParaRPr lang="es-ES" sz="1100" dirty="0"/>
          </a:p>
          <a:p>
            <a:r>
              <a:rPr lang="es-ES" sz="1100" dirty="0"/>
              <a:t>AZTI</a:t>
            </a:r>
          </a:p>
          <a:p>
            <a:r>
              <a:rPr lang="es-ES" sz="1100" dirty="0" err="1"/>
              <a:t>Baketik</a:t>
            </a:r>
            <a:r>
              <a:rPr lang="es-ES" sz="1100" dirty="0"/>
              <a:t>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 err="1"/>
              <a:t>Basque</a:t>
            </a:r>
            <a:r>
              <a:rPr lang="es-ES" sz="1100" dirty="0"/>
              <a:t> </a:t>
            </a:r>
            <a:r>
              <a:rPr lang="es-ES" sz="1100" dirty="0" err="1"/>
              <a:t>Culinary</a:t>
            </a:r>
            <a:r>
              <a:rPr lang="es-ES" sz="1100" dirty="0"/>
              <a:t> Center</a:t>
            </a:r>
          </a:p>
          <a:p>
            <a:r>
              <a:rPr lang="es-ES" sz="1100" dirty="0" err="1"/>
              <a:t>Basque</a:t>
            </a:r>
            <a:r>
              <a:rPr lang="es-ES" sz="1100" dirty="0"/>
              <a:t> </a:t>
            </a:r>
            <a:r>
              <a:rPr lang="es-ES" sz="1100" dirty="0" err="1"/>
              <a:t>Team</a:t>
            </a:r>
            <a:endParaRPr lang="es-ES" sz="1100" dirty="0"/>
          </a:p>
          <a:p>
            <a:r>
              <a:rPr lang="es-ES" sz="1100" dirty="0" err="1"/>
              <a:t>BasquePro</a:t>
            </a:r>
            <a:endParaRPr lang="es-ES" sz="1100" dirty="0"/>
          </a:p>
          <a:p>
            <a:r>
              <a:rPr lang="es-ES" sz="1100" dirty="0"/>
              <a:t>BBK Kuna</a:t>
            </a:r>
          </a:p>
          <a:p>
            <a:r>
              <a:rPr lang="es-ES" sz="1100" dirty="0"/>
              <a:t>BC3 </a:t>
            </a:r>
            <a:r>
              <a:rPr lang="es-ES" sz="1100" dirty="0" err="1"/>
              <a:t>Basque</a:t>
            </a:r>
            <a:r>
              <a:rPr lang="es-ES" sz="1100" dirty="0"/>
              <a:t> Centre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Climate</a:t>
            </a:r>
            <a:r>
              <a:rPr lang="es-ES" sz="1100" dirty="0"/>
              <a:t> Change</a:t>
            </a:r>
          </a:p>
          <a:p>
            <a:r>
              <a:rPr lang="es-ES" sz="1100" dirty="0"/>
              <a:t>BDCC (</a:t>
            </a:r>
            <a:r>
              <a:rPr lang="es-ES" sz="1100" dirty="0" err="1"/>
              <a:t>Basque</a:t>
            </a:r>
            <a:r>
              <a:rPr lang="es-ES" sz="1100" dirty="0"/>
              <a:t> </a:t>
            </a:r>
            <a:r>
              <a:rPr lang="es-ES" sz="1100" dirty="0" err="1"/>
              <a:t>District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Culture and </a:t>
            </a:r>
            <a:r>
              <a:rPr lang="es-ES" sz="1100" dirty="0" err="1"/>
              <a:t>Creativity</a:t>
            </a:r>
            <a:r>
              <a:rPr lang="es-ES" sz="1100" dirty="0"/>
              <a:t>)</a:t>
            </a:r>
          </a:p>
          <a:p>
            <a:r>
              <a:rPr lang="es-ES" sz="1100" dirty="0" err="1"/>
              <a:t>Berritzegune</a:t>
            </a:r>
            <a:r>
              <a:rPr lang="es-ES" sz="1100" dirty="0"/>
              <a:t> Nagusia</a:t>
            </a:r>
          </a:p>
          <a:p>
            <a:r>
              <a:rPr lang="es-ES" sz="1100" dirty="0"/>
              <a:t>Bilbao </a:t>
            </a:r>
            <a:r>
              <a:rPr lang="es-ES" sz="1100" dirty="0" err="1"/>
              <a:t>Convention</a:t>
            </a:r>
            <a:r>
              <a:rPr lang="es-ES" sz="1100" dirty="0"/>
              <a:t> Bureau</a:t>
            </a:r>
          </a:p>
          <a:p>
            <a:r>
              <a:rPr lang="es-ES" sz="1100" dirty="0"/>
              <a:t>Bilbao </a:t>
            </a:r>
            <a:r>
              <a:rPr lang="es-ES" sz="1100" dirty="0" err="1"/>
              <a:t>Metropoli</a:t>
            </a:r>
            <a:r>
              <a:rPr lang="es-ES" sz="1100" dirty="0"/>
              <a:t> 30</a:t>
            </a:r>
          </a:p>
          <a:p>
            <a:r>
              <a:rPr lang="es-ES" sz="1100" dirty="0" err="1"/>
              <a:t>BIKOnsulting</a:t>
            </a:r>
            <a:endParaRPr lang="es-ES" sz="1100" dirty="0"/>
          </a:p>
          <a:p>
            <a:r>
              <a:rPr lang="es-ES" sz="1100" dirty="0"/>
              <a:t>Bodega </a:t>
            </a:r>
            <a:r>
              <a:rPr lang="es-ES" sz="1100" dirty="0" err="1"/>
              <a:t>Bideona</a:t>
            </a:r>
            <a:r>
              <a:rPr lang="es-ES" sz="1100" dirty="0"/>
              <a:t>, S.L.U.</a:t>
            </a:r>
          </a:p>
          <a:p>
            <a:r>
              <a:rPr lang="es-ES" sz="1100" dirty="0"/>
              <a:t>Bodega Gorka Izagirre, S.L.</a:t>
            </a:r>
          </a:p>
          <a:p>
            <a:r>
              <a:rPr lang="es-ES" sz="1100" dirty="0"/>
              <a:t>Bolton </a:t>
            </a:r>
            <a:r>
              <a:rPr lang="es-ES" sz="1100" dirty="0" err="1"/>
              <a:t>Food</a:t>
            </a:r>
            <a:r>
              <a:rPr lang="es-ES" sz="1100" dirty="0"/>
              <a:t>-Conservas </a:t>
            </a:r>
            <a:r>
              <a:rPr lang="es-ES" sz="1100" dirty="0" err="1"/>
              <a:t>Garavilla</a:t>
            </a:r>
            <a:endParaRPr lang="es-ES" sz="1100" dirty="0"/>
          </a:p>
          <a:p>
            <a:r>
              <a:rPr lang="es-ES" sz="1100" dirty="0"/>
              <a:t>Cadena SER Euskadi</a:t>
            </a:r>
          </a:p>
          <a:p>
            <a:r>
              <a:rPr lang="es-ES" sz="1100" dirty="0"/>
              <a:t>CDE Consultoría</a:t>
            </a:r>
          </a:p>
          <a:p>
            <a:r>
              <a:rPr lang="es-ES" sz="1100" dirty="0"/>
              <a:t>Coca-Cola </a:t>
            </a:r>
            <a:r>
              <a:rPr lang="es-ES" sz="1100" dirty="0" err="1"/>
              <a:t>Europacific</a:t>
            </a:r>
            <a:r>
              <a:rPr lang="es-ES" sz="1100" dirty="0"/>
              <a:t> </a:t>
            </a:r>
            <a:r>
              <a:rPr lang="es-ES" sz="1100" dirty="0" err="1"/>
              <a:t>Partners</a:t>
            </a:r>
            <a:r>
              <a:rPr lang="es-ES" sz="1100" dirty="0"/>
              <a:t> Iberia</a:t>
            </a:r>
          </a:p>
          <a:p>
            <a:r>
              <a:rPr lang="es-ES" sz="1100" dirty="0"/>
              <a:t>Colegio Oficial de Ingenieros Industriales de </a:t>
            </a:r>
            <a:r>
              <a:rPr lang="es-ES" sz="1100" dirty="0" err="1"/>
              <a:t>Alava</a:t>
            </a:r>
            <a:endParaRPr lang="es-ES" sz="1100" dirty="0"/>
          </a:p>
          <a:p>
            <a:r>
              <a:rPr lang="es-ES" sz="1100" dirty="0"/>
              <a:t>Colegio Oficial de Ingenieros Industriales de Bizkaia</a:t>
            </a:r>
          </a:p>
          <a:p>
            <a:r>
              <a:rPr lang="es-ES" sz="1100" dirty="0"/>
              <a:t>Colegio Oficial de Ingenieros Industriales de Gipuzkoa</a:t>
            </a:r>
          </a:p>
          <a:p>
            <a:r>
              <a:rPr lang="es-ES" sz="1100" dirty="0"/>
              <a:t>Colegio Trinitarias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DD2C77-9471-EC32-44CC-A6602797C19F}"/>
              </a:ext>
            </a:extLst>
          </p:cNvPr>
          <p:cNvSpPr txBox="1"/>
          <p:nvPr/>
        </p:nvSpPr>
        <p:spPr>
          <a:xfrm>
            <a:off x="4233334" y="1"/>
            <a:ext cx="4161729" cy="686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dirty="0"/>
              <a:t>Consorcio Científico-tecnológico Vasco-</a:t>
            </a:r>
            <a:r>
              <a:rPr lang="es-ES" sz="1100" dirty="0" err="1"/>
              <a:t>Basque</a:t>
            </a:r>
            <a:r>
              <a:rPr lang="es-ES" sz="1100" dirty="0"/>
              <a:t> </a:t>
            </a:r>
            <a:r>
              <a:rPr lang="es-ES" sz="1100" dirty="0" err="1"/>
              <a:t>Research</a:t>
            </a:r>
            <a:r>
              <a:rPr lang="es-ES" sz="1100" dirty="0"/>
              <a:t> and </a:t>
            </a:r>
            <a:r>
              <a:rPr lang="es-ES" sz="1100" dirty="0" err="1"/>
              <a:t>Technology</a:t>
            </a:r>
            <a:r>
              <a:rPr lang="es-ES" sz="1100" dirty="0"/>
              <a:t> Alliance (BRTA)</a:t>
            </a:r>
          </a:p>
          <a:p>
            <a:r>
              <a:rPr lang="es-ES" sz="1100" dirty="0"/>
              <a:t>Consultores de empresa-CDE</a:t>
            </a:r>
          </a:p>
          <a:p>
            <a:r>
              <a:rPr lang="es-ES" sz="1100" dirty="0" err="1"/>
              <a:t>Coop&amp;Co</a:t>
            </a:r>
            <a:endParaRPr lang="es-ES" sz="1100" dirty="0"/>
          </a:p>
          <a:p>
            <a:r>
              <a:rPr lang="es-ES" sz="1100" dirty="0"/>
              <a:t>Cruz Roja en </a:t>
            </a:r>
            <a:r>
              <a:rPr lang="es-ES" sz="1100" dirty="0" err="1"/>
              <a:t>Pais</a:t>
            </a:r>
            <a:r>
              <a:rPr lang="es-ES" sz="1100" dirty="0"/>
              <a:t> Vasco</a:t>
            </a:r>
          </a:p>
          <a:p>
            <a:r>
              <a:rPr lang="es-ES" sz="1100" dirty="0"/>
              <a:t>Deusto </a:t>
            </a:r>
            <a:r>
              <a:rPr lang="es-ES" sz="1100" dirty="0" err="1"/>
              <a:t>Cities</a:t>
            </a:r>
            <a:r>
              <a:rPr lang="es-ES" sz="1100" dirty="0"/>
              <a:t> </a:t>
            </a:r>
            <a:r>
              <a:rPr lang="es-ES" sz="1100" dirty="0" err="1"/>
              <a:t>Lab</a:t>
            </a:r>
            <a:endParaRPr lang="es-ES" sz="1100" dirty="0"/>
          </a:p>
          <a:p>
            <a:r>
              <a:rPr lang="es-ES" sz="1100" dirty="0"/>
              <a:t>Deusto </a:t>
            </a:r>
            <a:r>
              <a:rPr lang="es-ES" sz="1100" dirty="0" err="1"/>
              <a:t>Unibertsitatea</a:t>
            </a:r>
            <a:endParaRPr lang="es-ES" sz="1100" dirty="0"/>
          </a:p>
          <a:p>
            <a:r>
              <a:rPr lang="es-ES" sz="1100" dirty="0" err="1"/>
              <a:t>eCivis</a:t>
            </a:r>
            <a:r>
              <a:rPr lang="es-ES" sz="1100" dirty="0"/>
              <a:t> Asociación</a:t>
            </a:r>
          </a:p>
          <a:p>
            <a:r>
              <a:rPr lang="es-ES" sz="1100" dirty="0"/>
              <a:t>EDE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 err="1"/>
              <a:t>Egibide</a:t>
            </a:r>
            <a:endParaRPr lang="es-ES" sz="1100" dirty="0"/>
          </a:p>
          <a:p>
            <a:r>
              <a:rPr lang="es-ES" sz="1100" dirty="0"/>
              <a:t>EGK-</a:t>
            </a:r>
            <a:r>
              <a:rPr lang="es-ES" sz="1100" dirty="0" err="1"/>
              <a:t>Euskadiko</a:t>
            </a:r>
            <a:r>
              <a:rPr lang="es-ES" sz="1100" dirty="0"/>
              <a:t> </a:t>
            </a:r>
            <a:r>
              <a:rPr lang="es-ES" sz="1100" dirty="0" err="1"/>
              <a:t>Gazteriaren</a:t>
            </a:r>
            <a:r>
              <a:rPr lang="es-ES" sz="1100" dirty="0"/>
              <a:t> </a:t>
            </a:r>
            <a:r>
              <a:rPr lang="es-ES" sz="1100" dirty="0" err="1"/>
              <a:t>Kontseilua</a:t>
            </a:r>
            <a:endParaRPr lang="es-ES" sz="1100" dirty="0"/>
          </a:p>
          <a:p>
            <a:r>
              <a:rPr lang="es-ES" sz="1100" dirty="0"/>
              <a:t>EHU-UPV</a:t>
            </a:r>
          </a:p>
          <a:p>
            <a:r>
              <a:rPr lang="es-ES" sz="1100" dirty="0"/>
              <a:t>ELIKA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 err="1"/>
              <a:t>Elkargi</a:t>
            </a:r>
            <a:endParaRPr lang="es-ES" sz="1100" dirty="0"/>
          </a:p>
          <a:p>
            <a:r>
              <a:rPr lang="es-ES" sz="1100" dirty="0" err="1"/>
              <a:t>Emakunde</a:t>
            </a:r>
            <a:endParaRPr lang="es-ES" sz="1100" dirty="0"/>
          </a:p>
          <a:p>
            <a:r>
              <a:rPr lang="es-ES" sz="1100" dirty="0" err="1"/>
              <a:t>Eragintza</a:t>
            </a:r>
            <a:r>
              <a:rPr lang="es-ES" sz="1100" dirty="0"/>
              <a:t>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 err="1"/>
              <a:t>Euskadiko</a:t>
            </a:r>
            <a:r>
              <a:rPr lang="es-ES" sz="1100" dirty="0"/>
              <a:t> Parke </a:t>
            </a:r>
            <a:r>
              <a:rPr lang="es-ES" sz="1100" dirty="0" err="1"/>
              <a:t>Teknologikoa</a:t>
            </a:r>
            <a:r>
              <a:rPr lang="es-ES" sz="1100" dirty="0"/>
              <a:t> / Parque Tecnológico de Euskadi</a:t>
            </a:r>
          </a:p>
          <a:p>
            <a:r>
              <a:rPr lang="es-ES" sz="1100" dirty="0" err="1"/>
              <a:t>Euskalit</a:t>
            </a:r>
            <a:endParaRPr lang="es-ES" sz="1100" dirty="0"/>
          </a:p>
          <a:p>
            <a:r>
              <a:rPr lang="es-ES" sz="1100" dirty="0" err="1"/>
              <a:t>Euskalmet</a:t>
            </a:r>
            <a:endParaRPr lang="es-ES" sz="1100" dirty="0"/>
          </a:p>
          <a:p>
            <a:r>
              <a:rPr lang="es-ES" sz="1100" dirty="0" err="1"/>
              <a:t>Eusko</a:t>
            </a:r>
            <a:r>
              <a:rPr lang="es-ES" sz="1100" dirty="0"/>
              <a:t> </a:t>
            </a:r>
            <a:r>
              <a:rPr lang="es-ES" sz="1100" dirty="0" err="1"/>
              <a:t>Ikaskuntza</a:t>
            </a:r>
            <a:endParaRPr lang="es-ES" sz="1100" dirty="0"/>
          </a:p>
          <a:p>
            <a:r>
              <a:rPr lang="es-ES" sz="1100" dirty="0"/>
              <a:t>EVE</a:t>
            </a:r>
          </a:p>
          <a:p>
            <a:r>
              <a:rPr lang="es-ES" sz="1100" dirty="0" err="1"/>
              <a:t>Feeldot</a:t>
            </a:r>
            <a:endParaRPr lang="es-ES" sz="1100" dirty="0"/>
          </a:p>
          <a:p>
            <a:r>
              <a:rPr lang="es-ES" sz="1100" dirty="0"/>
              <a:t>Fondo Formación Euskadi</a:t>
            </a:r>
          </a:p>
          <a:p>
            <a:r>
              <a:rPr lang="es-ES" sz="1100" dirty="0"/>
              <a:t>Foro Rural Mundial / </a:t>
            </a:r>
            <a:r>
              <a:rPr lang="es-ES" sz="1100" dirty="0" err="1"/>
              <a:t>Munduko</a:t>
            </a:r>
            <a:r>
              <a:rPr lang="es-ES" sz="1100" dirty="0"/>
              <a:t> </a:t>
            </a:r>
            <a:r>
              <a:rPr lang="es-ES" sz="1100" dirty="0" err="1"/>
              <a:t>Landagunea</a:t>
            </a:r>
            <a:endParaRPr lang="es-ES" sz="1100" dirty="0"/>
          </a:p>
          <a:p>
            <a:r>
              <a:rPr lang="es-ES" sz="1100" dirty="0"/>
              <a:t>Fundación Alavés</a:t>
            </a:r>
          </a:p>
          <a:p>
            <a:r>
              <a:rPr lang="es-ES" sz="1100" dirty="0"/>
              <a:t>Fundación Novia Salcedo</a:t>
            </a:r>
          </a:p>
          <a:p>
            <a:r>
              <a:rPr lang="es-ES" sz="1100" dirty="0"/>
              <a:t>Fundación Vital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 err="1"/>
              <a:t>Gariza</a:t>
            </a:r>
            <a:r>
              <a:rPr lang="es-ES" sz="1100" dirty="0"/>
              <a:t> </a:t>
            </a:r>
            <a:r>
              <a:rPr lang="es-ES" sz="1100" dirty="0" err="1"/>
              <a:t>Produkzioak</a:t>
            </a:r>
            <a:r>
              <a:rPr lang="es-ES" sz="1100" dirty="0"/>
              <a:t> SL</a:t>
            </a:r>
          </a:p>
          <a:p>
            <a:r>
              <a:rPr lang="es-ES" sz="1100" dirty="0" err="1"/>
              <a:t>Geoparkea</a:t>
            </a:r>
            <a:endParaRPr lang="es-ES" sz="1100" dirty="0"/>
          </a:p>
          <a:p>
            <a:r>
              <a:rPr lang="es-ES" sz="1100" dirty="0"/>
              <a:t>Gipuzkoa 2030</a:t>
            </a:r>
          </a:p>
          <a:p>
            <a:r>
              <a:rPr lang="es-ES" sz="1100" dirty="0" err="1"/>
              <a:t>Gizatea</a:t>
            </a:r>
            <a:r>
              <a:rPr lang="es-ES" sz="1100" dirty="0"/>
              <a:t> - Asociación de Empresas de Inserción del País Vasco</a:t>
            </a:r>
          </a:p>
          <a:p>
            <a:r>
              <a:rPr lang="es-ES" sz="1100" dirty="0" err="1"/>
              <a:t>Globernance</a:t>
            </a:r>
            <a:endParaRPr lang="es-ES" sz="1100" dirty="0"/>
          </a:p>
          <a:p>
            <a:r>
              <a:rPr lang="es-ES" sz="1100" dirty="0"/>
              <a:t>Grupo </a:t>
            </a:r>
            <a:r>
              <a:rPr lang="es-ES" sz="1100" dirty="0" err="1"/>
              <a:t>Arania</a:t>
            </a:r>
            <a:endParaRPr lang="es-ES" sz="1100" dirty="0"/>
          </a:p>
          <a:p>
            <a:r>
              <a:rPr lang="es-ES" sz="1100" dirty="0"/>
              <a:t>Grupo </a:t>
            </a:r>
            <a:r>
              <a:rPr lang="es-ES" sz="1100" dirty="0" err="1"/>
              <a:t>Campezo</a:t>
            </a:r>
            <a:endParaRPr lang="es-ES" sz="1100" dirty="0"/>
          </a:p>
          <a:p>
            <a:r>
              <a:rPr lang="es-ES" sz="1100" dirty="0"/>
              <a:t>HETEL-</a:t>
            </a:r>
            <a:r>
              <a:rPr lang="es-ES" sz="1100" dirty="0" err="1"/>
              <a:t>Heziketa</a:t>
            </a:r>
            <a:r>
              <a:rPr lang="es-ES" sz="1100" dirty="0"/>
              <a:t> </a:t>
            </a:r>
            <a:r>
              <a:rPr lang="es-ES" sz="1100" dirty="0" err="1"/>
              <a:t>Teknikoko</a:t>
            </a:r>
            <a:r>
              <a:rPr lang="es-ES" sz="1100" dirty="0"/>
              <a:t> </a:t>
            </a:r>
            <a:r>
              <a:rPr lang="es-ES" sz="1100" dirty="0" err="1"/>
              <a:t>Elkartea</a:t>
            </a:r>
            <a:r>
              <a:rPr lang="es-ES" sz="1100" dirty="0"/>
              <a:t> (Asociación de centros de formación técnico profesional de Euskadi)</a:t>
            </a:r>
          </a:p>
          <a:p>
            <a:r>
              <a:rPr lang="es-ES" sz="1100" dirty="0" err="1"/>
              <a:t>Hibridalab</a:t>
            </a:r>
            <a:endParaRPr lang="es-ES" sz="1100" dirty="0"/>
          </a:p>
          <a:p>
            <a:r>
              <a:rPr lang="es-ES" sz="1100" dirty="0"/>
              <a:t>Iberdrola</a:t>
            </a:r>
          </a:p>
          <a:p>
            <a:r>
              <a:rPr lang="es-ES" sz="1100" dirty="0" err="1"/>
              <a:t>Ihobe</a:t>
            </a:r>
            <a:endParaRPr lang="es-ES" sz="1100" dirty="0"/>
          </a:p>
          <a:p>
            <a:r>
              <a:rPr lang="es-ES" sz="1100" dirty="0" err="1"/>
              <a:t>Ikuspegi</a:t>
            </a:r>
            <a:endParaRPr lang="es-ES" sz="11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0FD122-C6EA-7B46-EDF7-D70DB4651FD5}"/>
              </a:ext>
            </a:extLst>
          </p:cNvPr>
          <p:cNvSpPr txBox="1"/>
          <p:nvPr/>
        </p:nvSpPr>
        <p:spPr>
          <a:xfrm>
            <a:off x="8395063" y="0"/>
            <a:ext cx="3796937" cy="686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dirty="0" err="1"/>
              <a:t>Ingeteam</a:t>
            </a:r>
            <a:endParaRPr lang="es-ES" sz="1100" dirty="0"/>
          </a:p>
          <a:p>
            <a:r>
              <a:rPr lang="es-ES" sz="1100" dirty="0"/>
              <a:t>Instituto de Economía Pública. UPV/EHU</a:t>
            </a:r>
          </a:p>
          <a:p>
            <a:r>
              <a:rPr lang="es-ES" sz="1100" dirty="0"/>
              <a:t>Instituto Vasco de Criminología / </a:t>
            </a:r>
            <a:r>
              <a:rPr lang="es-ES" sz="1100" dirty="0" err="1"/>
              <a:t>Kriminologiaren</a:t>
            </a:r>
            <a:r>
              <a:rPr lang="es-ES" sz="1100" dirty="0"/>
              <a:t> </a:t>
            </a:r>
            <a:r>
              <a:rPr lang="es-ES" sz="1100" dirty="0" err="1"/>
              <a:t>Euskal</a:t>
            </a:r>
            <a:r>
              <a:rPr lang="es-ES" sz="1100" dirty="0"/>
              <a:t> </a:t>
            </a:r>
            <a:r>
              <a:rPr lang="es-ES" sz="1100" dirty="0" err="1"/>
              <a:t>Institutua</a:t>
            </a:r>
            <a:r>
              <a:rPr lang="es-ES" sz="1100" dirty="0"/>
              <a:t>. UPV/EHU</a:t>
            </a:r>
          </a:p>
          <a:p>
            <a:r>
              <a:rPr lang="es-ES" sz="1100" dirty="0"/>
              <a:t>Integra Soluciones Empresariales</a:t>
            </a:r>
          </a:p>
          <a:p>
            <a:r>
              <a:rPr lang="es-ES" sz="1100" dirty="0"/>
              <a:t>Irizar S. Coop.</a:t>
            </a:r>
          </a:p>
          <a:p>
            <a:r>
              <a:rPr lang="es-ES" sz="1100" dirty="0"/>
              <a:t>ITELAZPI</a:t>
            </a:r>
          </a:p>
          <a:p>
            <a:r>
              <a:rPr lang="es-ES" sz="1100" dirty="0" err="1"/>
              <a:t>Izaite</a:t>
            </a:r>
            <a:endParaRPr lang="es-ES" sz="1100" dirty="0"/>
          </a:p>
          <a:p>
            <a:r>
              <a:rPr lang="es-ES" sz="1100" dirty="0" err="1"/>
              <a:t>Jakiunde</a:t>
            </a:r>
            <a:endParaRPr lang="es-ES" sz="1100" dirty="0"/>
          </a:p>
          <a:p>
            <a:r>
              <a:rPr lang="es-ES" sz="1100" dirty="0" err="1"/>
              <a:t>Kitu</a:t>
            </a:r>
            <a:r>
              <a:rPr lang="es-ES" sz="1100" dirty="0"/>
              <a:t> </a:t>
            </a:r>
            <a:r>
              <a:rPr lang="es-ES" sz="1100" dirty="0" err="1"/>
              <a:t>Foods</a:t>
            </a:r>
            <a:r>
              <a:rPr lang="es-ES" sz="1100" dirty="0"/>
              <a:t> S.L.</a:t>
            </a:r>
          </a:p>
          <a:p>
            <a:r>
              <a:rPr lang="es-ES" sz="1100" dirty="0"/>
              <a:t>Kutxa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 err="1"/>
              <a:t>Last</a:t>
            </a:r>
            <a:r>
              <a:rPr lang="es-ES" sz="1100" dirty="0"/>
              <a:t> Tour</a:t>
            </a:r>
          </a:p>
          <a:p>
            <a:r>
              <a:rPr lang="es-ES" sz="1100" dirty="0" err="1"/>
              <a:t>Lurgaia</a:t>
            </a:r>
            <a:r>
              <a:rPr lang="es-ES" sz="1100" dirty="0"/>
              <a:t>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/>
              <a:t>Mondragón </a:t>
            </a:r>
            <a:r>
              <a:rPr lang="es-ES" sz="1100" dirty="0" err="1"/>
              <a:t>Corporation</a:t>
            </a:r>
            <a:endParaRPr lang="es-ES" sz="1100" dirty="0"/>
          </a:p>
          <a:p>
            <a:r>
              <a:rPr lang="es-ES" sz="1100" dirty="0"/>
              <a:t>Mondragón </a:t>
            </a:r>
            <a:r>
              <a:rPr lang="es-ES" sz="1100" dirty="0" err="1"/>
              <a:t>Unibertsitatea</a:t>
            </a:r>
            <a:endParaRPr lang="es-ES" sz="1100" dirty="0"/>
          </a:p>
          <a:p>
            <a:r>
              <a:rPr lang="es-ES" sz="1100" dirty="0" err="1"/>
              <a:t>Mugarik</a:t>
            </a:r>
            <a:r>
              <a:rPr lang="es-ES" sz="1100" dirty="0"/>
              <a:t> </a:t>
            </a:r>
            <a:r>
              <a:rPr lang="es-ES" sz="1100" dirty="0" err="1"/>
              <a:t>Gabeko</a:t>
            </a:r>
            <a:r>
              <a:rPr lang="es-ES" sz="1100" dirty="0"/>
              <a:t> </a:t>
            </a:r>
            <a:r>
              <a:rPr lang="es-ES" sz="1100" dirty="0" err="1"/>
              <a:t>Ekonomialariak</a:t>
            </a:r>
            <a:endParaRPr lang="es-ES" sz="1100" dirty="0"/>
          </a:p>
          <a:p>
            <a:r>
              <a:rPr lang="es-ES" sz="1100" dirty="0" err="1"/>
              <a:t>Mutualia</a:t>
            </a:r>
            <a:endParaRPr lang="es-ES" sz="1100" dirty="0"/>
          </a:p>
          <a:p>
            <a:r>
              <a:rPr lang="es-ES" sz="1100" dirty="0"/>
              <a:t>OSI </a:t>
            </a:r>
            <a:r>
              <a:rPr lang="es-ES" sz="1100" dirty="0" err="1"/>
              <a:t>Barrualde</a:t>
            </a:r>
            <a:r>
              <a:rPr lang="es-ES" sz="1100" dirty="0"/>
              <a:t>-Galdakao</a:t>
            </a:r>
          </a:p>
          <a:p>
            <a:r>
              <a:rPr lang="es-ES" sz="1100" dirty="0" err="1"/>
              <a:t>Orkestra</a:t>
            </a:r>
            <a:endParaRPr lang="es-ES" sz="1100" dirty="0"/>
          </a:p>
          <a:p>
            <a:r>
              <a:rPr lang="es-ES" sz="1100" dirty="0"/>
              <a:t>PKF-</a:t>
            </a:r>
            <a:r>
              <a:rPr lang="es-ES" sz="1100" dirty="0" err="1"/>
              <a:t>Attest</a:t>
            </a:r>
            <a:endParaRPr lang="es-ES" sz="1100" dirty="0"/>
          </a:p>
          <a:p>
            <a:r>
              <a:rPr lang="es-ES" sz="1100" dirty="0"/>
              <a:t>Real Sociedad </a:t>
            </a:r>
            <a:r>
              <a:rPr lang="es-ES" sz="1100" dirty="0" err="1"/>
              <a:t>Fundazioa</a:t>
            </a:r>
            <a:endParaRPr lang="es-ES" sz="1100" dirty="0"/>
          </a:p>
          <a:p>
            <a:r>
              <a:rPr lang="es-ES" sz="1100" dirty="0"/>
              <a:t>REAS Euskadi</a:t>
            </a:r>
          </a:p>
          <a:p>
            <a:r>
              <a:rPr lang="es-ES" sz="1100" dirty="0"/>
              <a:t>Red Española para el Desarrollo Sostenible (REDS-SDSN </a:t>
            </a:r>
            <a:r>
              <a:rPr lang="es-ES" sz="1100" dirty="0" err="1"/>
              <a:t>Spain</a:t>
            </a:r>
            <a:r>
              <a:rPr lang="es-ES" sz="1100" dirty="0"/>
              <a:t>).</a:t>
            </a:r>
          </a:p>
          <a:p>
            <a:r>
              <a:rPr lang="es-ES" sz="1100" dirty="0" err="1"/>
              <a:t>Sareen</a:t>
            </a:r>
            <a:r>
              <a:rPr lang="es-ES" sz="1100" dirty="0"/>
              <a:t> </a:t>
            </a:r>
            <a:r>
              <a:rPr lang="es-ES" sz="1100" dirty="0" err="1"/>
              <a:t>Sarea</a:t>
            </a:r>
            <a:endParaRPr lang="es-ES" sz="1100" dirty="0"/>
          </a:p>
          <a:p>
            <a:r>
              <a:rPr lang="es-ES" sz="1100" dirty="0"/>
              <a:t>SIIS</a:t>
            </a:r>
          </a:p>
          <a:p>
            <a:r>
              <a:rPr lang="es-ES" sz="1100" dirty="0" err="1"/>
              <a:t>Sinnple</a:t>
            </a:r>
            <a:endParaRPr lang="es-ES" sz="1100" dirty="0"/>
          </a:p>
          <a:p>
            <a:r>
              <a:rPr lang="es-ES" sz="1100" dirty="0"/>
              <a:t>Sociedad Deportiva </a:t>
            </a:r>
            <a:r>
              <a:rPr lang="es-ES" sz="1100" dirty="0" err="1"/>
              <a:t>Eibar</a:t>
            </a:r>
            <a:endParaRPr lang="es-ES" sz="1100" dirty="0"/>
          </a:p>
          <a:p>
            <a:r>
              <a:rPr lang="es-ES" sz="1100" dirty="0"/>
              <a:t>SPRI</a:t>
            </a:r>
          </a:p>
          <a:p>
            <a:r>
              <a:rPr lang="es-ES" sz="1100" dirty="0" err="1"/>
              <a:t>Tecnalia</a:t>
            </a:r>
            <a:endParaRPr lang="es-ES" sz="1100" dirty="0"/>
          </a:p>
          <a:p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Languages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Energy</a:t>
            </a:r>
          </a:p>
          <a:p>
            <a:r>
              <a:rPr lang="es-ES" sz="1100" dirty="0" err="1"/>
              <a:t>Tknika</a:t>
            </a:r>
            <a:endParaRPr lang="es-ES" sz="1100" dirty="0"/>
          </a:p>
          <a:p>
            <a:r>
              <a:rPr lang="es-ES" sz="1100" dirty="0" err="1"/>
              <a:t>Tubacex</a:t>
            </a:r>
            <a:endParaRPr lang="es-ES" sz="1100" dirty="0"/>
          </a:p>
          <a:p>
            <a:r>
              <a:rPr lang="es-ES" sz="1100" dirty="0"/>
              <a:t>UN </a:t>
            </a:r>
            <a:r>
              <a:rPr lang="es-ES" sz="1100" dirty="0" err="1"/>
              <a:t>Etxea</a:t>
            </a:r>
            <a:endParaRPr lang="es-ES" sz="1100" dirty="0"/>
          </a:p>
          <a:p>
            <a:r>
              <a:rPr lang="es-ES" sz="1100" dirty="0"/>
              <a:t>Unesco </a:t>
            </a:r>
            <a:r>
              <a:rPr lang="es-ES" sz="1100" dirty="0" err="1"/>
              <a:t>Katedra</a:t>
            </a:r>
            <a:endParaRPr lang="es-ES" sz="1100" dirty="0"/>
          </a:p>
          <a:p>
            <a:r>
              <a:rPr lang="es-ES" sz="1100" dirty="0"/>
              <a:t>UNRWA Euskadi</a:t>
            </a:r>
          </a:p>
          <a:p>
            <a:r>
              <a:rPr lang="es-ES" sz="1100" dirty="0"/>
              <a:t>Unicef Comité </a:t>
            </a:r>
            <a:r>
              <a:rPr lang="es-ES" sz="1100" dirty="0" err="1"/>
              <a:t>Pais</a:t>
            </a:r>
            <a:r>
              <a:rPr lang="es-ES" sz="1100" dirty="0"/>
              <a:t> Vasco</a:t>
            </a:r>
          </a:p>
          <a:p>
            <a:r>
              <a:rPr lang="es-ES" sz="1100" dirty="0" err="1"/>
              <a:t>Vicinay</a:t>
            </a:r>
            <a:r>
              <a:rPr lang="es-ES" sz="1100" dirty="0"/>
              <a:t> Sestao</a:t>
            </a:r>
          </a:p>
          <a:p>
            <a:r>
              <a:rPr lang="es-ES" sz="1100" dirty="0" err="1"/>
              <a:t>Visesa</a:t>
            </a:r>
            <a:r>
              <a:rPr lang="es-ES" sz="1100" dirty="0"/>
              <a:t> (Vivienda y Suelo de Euskadi, S.A. / </a:t>
            </a:r>
            <a:r>
              <a:rPr lang="es-ES" sz="1100" dirty="0" err="1"/>
              <a:t>Euskadiko</a:t>
            </a:r>
            <a:r>
              <a:rPr lang="es-ES" sz="1100" dirty="0"/>
              <a:t> </a:t>
            </a:r>
            <a:r>
              <a:rPr lang="es-ES" sz="1100" dirty="0" err="1"/>
              <a:t>Etxebizitza</a:t>
            </a:r>
            <a:r>
              <a:rPr lang="es-ES" sz="1100" dirty="0"/>
              <a:t> eta </a:t>
            </a:r>
            <a:r>
              <a:rPr lang="es-ES" sz="1100" dirty="0" err="1"/>
              <a:t>Lurra</a:t>
            </a:r>
            <a:r>
              <a:rPr lang="es-ES" sz="1100" dirty="0"/>
              <a:t>, SA)</a:t>
            </a:r>
          </a:p>
          <a:p>
            <a:endParaRPr lang="es-ES" sz="1100" dirty="0"/>
          </a:p>
        </p:txBody>
      </p:sp>
      <p:pic>
        <p:nvPicPr>
          <p:cNvPr id="2" name="Picture 2" descr="El Gobierno Vasco reconoce a 60 organizaciones su compromiso con los ...">
            <a:extLst>
              <a:ext uri="{FF2B5EF4-FFF2-40B4-BE49-F238E27FC236}">
                <a16:creationId xmlns:a16="http://schemas.microsoft.com/office/drawing/2014/main" id="{ED1CBFC0-C70E-2569-F449-7F478022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73"/>
            <a:ext cx="855133" cy="5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E2C8AC-1D86-B543-62F7-E92D78EE96C2}"/>
              </a:ext>
            </a:extLst>
          </p:cNvPr>
          <p:cNvSpPr txBox="1"/>
          <p:nvPr/>
        </p:nvSpPr>
        <p:spPr>
          <a:xfrm>
            <a:off x="944802" y="66542"/>
            <a:ext cx="258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Alianza Vasca por los ODS</a:t>
            </a:r>
          </a:p>
        </p:txBody>
      </p:sp>
    </p:spTree>
    <p:extLst>
      <p:ext uri="{BB962C8B-B14F-4D97-AF65-F5344CB8AC3E}">
        <p14:creationId xmlns:p14="http://schemas.microsoft.com/office/powerpoint/2010/main" val="312103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60000"/>
                <a:lumOff val="40000"/>
              </a:schemeClr>
            </a:gs>
            <a:gs pos="19000">
              <a:schemeClr val="bg1"/>
            </a:gs>
            <a:gs pos="96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E27CA-AD54-74C1-1485-3498598EF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D097FB-2433-10A5-8CE0-4260CBDEF063}"/>
              </a:ext>
            </a:extLst>
          </p:cNvPr>
          <p:cNvSpPr/>
          <p:nvPr/>
        </p:nvSpPr>
        <p:spPr>
          <a:xfrm>
            <a:off x="419828" y="1396516"/>
            <a:ext cx="2913732" cy="1398700"/>
          </a:xfrm>
          <a:prstGeom prst="rect">
            <a:avLst/>
          </a:prstGeom>
          <a:solidFill>
            <a:srgbClr val="54823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2.A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GESTIÓN PÚBLICA</a:t>
            </a:r>
            <a:endParaRPr kumimoji="0" lang="en-AU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11A1D0-CB6D-3CD4-35E5-8FB1EA4918B1}"/>
              </a:ext>
            </a:extLst>
          </p:cNvPr>
          <p:cNvSpPr txBox="1"/>
          <p:nvPr/>
        </p:nvSpPr>
        <p:spPr>
          <a:xfrm>
            <a:off x="-272415" y="59340"/>
            <a:ext cx="10114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EdP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Habana 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Poner en valor y potenciar la Innovación en Gestión Pública para enraizar el proceso de transformación del  territorio en el marco de la localización de la Agenda 2030</a:t>
            </a:r>
            <a:endParaRPr lang="en-AU" sz="20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E6998C-276F-0601-AC53-7A367F37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641573" y="916269"/>
            <a:ext cx="3395421" cy="2085347"/>
          </a:xfrm>
          <a:prstGeom prst="rect">
            <a:avLst/>
          </a:prstGeom>
        </p:spPr>
      </p:pic>
      <p:cxnSp>
        <p:nvCxnSpPr>
          <p:cNvPr id="9" name="Conector: curvado 8">
            <a:extLst>
              <a:ext uri="{FF2B5EF4-FFF2-40B4-BE49-F238E27FC236}">
                <a16:creationId xmlns:a16="http://schemas.microsoft.com/office/drawing/2014/main" id="{ED5B06D3-AD7B-BA7C-5505-3C703B100D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80102" y="2500608"/>
            <a:ext cx="1540570" cy="1411356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ado 14">
            <a:extLst>
              <a:ext uri="{FF2B5EF4-FFF2-40B4-BE49-F238E27FC236}">
                <a16:creationId xmlns:a16="http://schemas.microsoft.com/office/drawing/2014/main" id="{A8ABBCAB-E855-DD4B-8E98-CF51EE37B19B}"/>
              </a:ext>
            </a:extLst>
          </p:cNvPr>
          <p:cNvCxnSpPr>
            <a:cxnSpLocks/>
          </p:cNvCxnSpPr>
          <p:nvPr/>
        </p:nvCxnSpPr>
        <p:spPr>
          <a:xfrm rot="5400000">
            <a:off x="4212523" y="3165042"/>
            <a:ext cx="1411844" cy="651022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520C40A5-E5DF-0553-0C18-73DD4CA8303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01772" y="2808341"/>
            <a:ext cx="1247043" cy="1111303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2285ED1-BEFE-9EC6-106C-2B10FF10F230}"/>
              </a:ext>
            </a:extLst>
          </p:cNvPr>
          <p:cNvSpPr txBox="1"/>
          <p:nvPr/>
        </p:nvSpPr>
        <p:spPr>
          <a:xfrm>
            <a:off x="111814" y="4021670"/>
            <a:ext cx="313091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1. Línea Estratégica “Gobernanza Urbana Metropolitana”.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1.1. Política de Coordinación Interinstitucional Metropolitana.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1.2. Política de Modernización de la gestión Institucional, transparente y competente.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1.3. Política de Empoderamiento Ciudadano y Participación Activa.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1.4. Política de Innovación en Gobernanza y Corresponsabilidad.</a:t>
            </a:r>
            <a:endParaRPr lang="es-ES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AEE637-19CB-3B57-2473-5BEDB7F4F931}"/>
              </a:ext>
            </a:extLst>
          </p:cNvPr>
          <p:cNvSpPr txBox="1"/>
          <p:nvPr/>
        </p:nvSpPr>
        <p:spPr>
          <a:xfrm>
            <a:off x="3089126" y="3987515"/>
            <a:ext cx="22254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4. Línea Estratégica “Plataforma Metropolitana para el Desarrollo Endógeno Sostenible”.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4.1. Política de Fortalecimiento de Alianzas, Cooperación para el Desarrollo y Financiamiento Mixto.</a:t>
            </a:r>
          </a:p>
          <a:p>
            <a:r>
              <a:rPr lang="es-ES" sz="1400" dirty="0"/>
              <a:t>4.4. Política Sistema Integral de Gestión y Articulación de Fondos Metropolitanos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416236-DACD-8ACC-1B37-8CD8BB0C4E00}"/>
              </a:ext>
            </a:extLst>
          </p:cNvPr>
          <p:cNvSpPr txBox="1"/>
          <p:nvPr/>
        </p:nvSpPr>
        <p:spPr>
          <a:xfrm>
            <a:off x="5409172" y="4021670"/>
            <a:ext cx="28827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6. Línea Estratégica “Transición Energética Justa y Participativa”.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6.2. Política de Participación Ciudadana y Capacitación para la Transición Energética.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6.3 Política de Gobernanza Local y Marco Regulatorio para la Sostenibilidad Energética.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B06E37-CD63-8C02-B8EC-4447DD999E29}"/>
              </a:ext>
            </a:extLst>
          </p:cNvPr>
          <p:cNvSpPr txBox="1"/>
          <p:nvPr/>
        </p:nvSpPr>
        <p:spPr>
          <a:xfrm>
            <a:off x="8170006" y="3987515"/>
            <a:ext cx="30806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9. Línea Estratégica “Gestión Integral y Participativa de Residuos Sólidos Urbanos”.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9.2. Política de Alianzas y Uso de Tecnologías Contextualizadas</a:t>
            </a:r>
          </a:p>
          <a:p>
            <a:pPr algn="l"/>
            <a:r>
              <a:rPr lang="es-ES" sz="1400" b="0" i="0" u="none" strike="noStrike" baseline="0" dirty="0">
                <a:latin typeface="Oswald-Regular"/>
              </a:rPr>
              <a:t> </a:t>
            </a:r>
            <a:r>
              <a:rPr lang="es-ES" sz="1400" b="0" i="0" u="none" strike="noStrike" baseline="0" dirty="0">
                <a:latin typeface="CaeciliaLTStd-Light"/>
              </a:rPr>
              <a:t>9.3. Política de Marco Regulatorio Integral y Gobernanza Metropolitana Fortalecida.</a:t>
            </a:r>
          </a:p>
        </p:txBody>
      </p: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012A3CE9-6380-FFC7-EA5C-23CE23FAB704}"/>
              </a:ext>
            </a:extLst>
          </p:cNvPr>
          <p:cNvCxnSpPr>
            <a:cxnSpLocks/>
          </p:cNvCxnSpPr>
          <p:nvPr/>
        </p:nvCxnSpPr>
        <p:spPr>
          <a:xfrm rot="5400000">
            <a:off x="2362704" y="4144017"/>
            <a:ext cx="1061172" cy="335368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1F93AD4A-352C-4CA1-72DB-E3C84C55D1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70931" y="5277820"/>
            <a:ext cx="2045234" cy="194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E10219E6-C698-97EE-FA6C-473C7A33DB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94120" y="5252776"/>
            <a:ext cx="398457" cy="335180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D592DEC4-5E4A-AB06-DE75-3E8DE0DC7FD7}"/>
              </a:ext>
            </a:extLst>
          </p:cNvPr>
          <p:cNvCxnSpPr>
            <a:cxnSpLocks/>
          </p:cNvCxnSpPr>
          <p:nvPr/>
        </p:nvCxnSpPr>
        <p:spPr>
          <a:xfrm rot="5400000">
            <a:off x="2673211" y="5640352"/>
            <a:ext cx="371762" cy="266969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1DB8504B-5AD3-1F7D-87A3-9BA9BBDDEE0D}"/>
              </a:ext>
            </a:extLst>
          </p:cNvPr>
          <p:cNvCxnSpPr>
            <a:cxnSpLocks/>
          </p:cNvCxnSpPr>
          <p:nvPr/>
        </p:nvCxnSpPr>
        <p:spPr>
          <a:xfrm rot="5400000">
            <a:off x="4344627" y="3964719"/>
            <a:ext cx="1471998" cy="17403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curvado 44">
            <a:extLst>
              <a:ext uri="{FF2B5EF4-FFF2-40B4-BE49-F238E27FC236}">
                <a16:creationId xmlns:a16="http://schemas.microsoft.com/office/drawing/2014/main" id="{6BF62867-945F-9A29-242F-3D0C35889D2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76222" y="4890044"/>
            <a:ext cx="2045233" cy="328544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id="{0EB5D1AA-8C16-3F43-3529-CD0525ABCCB0}"/>
              </a:ext>
            </a:extLst>
          </p:cNvPr>
          <p:cNvCxnSpPr>
            <a:cxnSpLocks/>
          </p:cNvCxnSpPr>
          <p:nvPr/>
        </p:nvCxnSpPr>
        <p:spPr>
          <a:xfrm rot="5400000">
            <a:off x="5062551" y="5597719"/>
            <a:ext cx="410324" cy="39079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curvado 50">
            <a:extLst>
              <a:ext uri="{FF2B5EF4-FFF2-40B4-BE49-F238E27FC236}">
                <a16:creationId xmlns:a16="http://schemas.microsoft.com/office/drawing/2014/main" id="{28869CC1-F35E-6915-49DB-8FF53CEFCBA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26428" y="5530448"/>
            <a:ext cx="473254" cy="140957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curvado 53">
            <a:extLst>
              <a:ext uri="{FF2B5EF4-FFF2-40B4-BE49-F238E27FC236}">
                <a16:creationId xmlns:a16="http://schemas.microsoft.com/office/drawing/2014/main" id="{0D8D4D13-7893-9422-7EC2-9663F23AD5FD}"/>
              </a:ext>
            </a:extLst>
          </p:cNvPr>
          <p:cNvCxnSpPr>
            <a:cxnSpLocks/>
          </p:cNvCxnSpPr>
          <p:nvPr/>
        </p:nvCxnSpPr>
        <p:spPr>
          <a:xfrm rot="5400000">
            <a:off x="3270818" y="5974836"/>
            <a:ext cx="30234" cy="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curvado 57">
            <a:extLst>
              <a:ext uri="{FF2B5EF4-FFF2-40B4-BE49-F238E27FC236}">
                <a16:creationId xmlns:a16="http://schemas.microsoft.com/office/drawing/2014/main" id="{DE3D8EC4-7F6B-80CB-47FF-4971335D076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16120" y="4847359"/>
            <a:ext cx="473254" cy="140957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curvado 58">
            <a:extLst>
              <a:ext uri="{FF2B5EF4-FFF2-40B4-BE49-F238E27FC236}">
                <a16:creationId xmlns:a16="http://schemas.microsoft.com/office/drawing/2014/main" id="{17696863-140A-F3CF-0076-4225E18038C4}"/>
              </a:ext>
            </a:extLst>
          </p:cNvPr>
          <p:cNvCxnSpPr>
            <a:cxnSpLocks/>
          </p:cNvCxnSpPr>
          <p:nvPr/>
        </p:nvCxnSpPr>
        <p:spPr>
          <a:xfrm rot="10800000">
            <a:off x="5177523" y="4529922"/>
            <a:ext cx="278001" cy="25781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curvado 61">
            <a:extLst>
              <a:ext uri="{FF2B5EF4-FFF2-40B4-BE49-F238E27FC236}">
                <a16:creationId xmlns:a16="http://schemas.microsoft.com/office/drawing/2014/main" id="{9458CE2B-2DE6-EEAE-F9B3-2AC197083330}"/>
              </a:ext>
            </a:extLst>
          </p:cNvPr>
          <p:cNvCxnSpPr>
            <a:cxnSpLocks/>
          </p:cNvCxnSpPr>
          <p:nvPr/>
        </p:nvCxnSpPr>
        <p:spPr>
          <a:xfrm>
            <a:off x="6073609" y="2778245"/>
            <a:ext cx="2096397" cy="1209269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curvado 66">
            <a:extLst>
              <a:ext uri="{FF2B5EF4-FFF2-40B4-BE49-F238E27FC236}">
                <a16:creationId xmlns:a16="http://schemas.microsoft.com/office/drawing/2014/main" id="{24A407A6-7A77-FA7C-EF0F-572C8897D9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19587" y="4457696"/>
            <a:ext cx="1181974" cy="211568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o 69">
            <a:extLst>
              <a:ext uri="{FF2B5EF4-FFF2-40B4-BE49-F238E27FC236}">
                <a16:creationId xmlns:a16="http://schemas.microsoft.com/office/drawing/2014/main" id="{DC3255C1-244E-8104-92F9-70F8EAF59BE1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5FCBBE0-EEAB-A024-B8AB-CCA70AC7D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FEFFEB1C-130C-55EB-94FB-B2CB57879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54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19000">
              <a:schemeClr val="bg1"/>
            </a:gs>
            <a:gs pos="9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47F52-7D26-4F66-899D-91FC13FAE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1FB936-3D45-71F4-E0C1-1B174FE9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802421" y="896004"/>
            <a:ext cx="3340455" cy="20515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E57EB2E-B2E6-6768-0D11-EFE086F706E2}"/>
              </a:ext>
            </a:extLst>
          </p:cNvPr>
          <p:cNvSpPr txBox="1"/>
          <p:nvPr/>
        </p:nvSpPr>
        <p:spPr>
          <a:xfrm>
            <a:off x="2616845" y="102488"/>
            <a:ext cx="565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INNOVACIÓN EN GESTIÓN EMPRESARIAL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BE8FBD-3474-6825-2374-8EC9EFFBA162}"/>
              </a:ext>
            </a:extLst>
          </p:cNvPr>
          <p:cNvSpPr txBox="1"/>
          <p:nvPr/>
        </p:nvSpPr>
        <p:spPr>
          <a:xfrm>
            <a:off x="444216" y="3429000"/>
            <a:ext cx="4157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INTRAMURO A LA EMPRESA: Integración sostenibilidad en toda la cadena de valor del modelo de negocio : ODS y ESG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Propósito , Cultura organizacional, Liderazgo con propósito, entornos motivadores, Ecodiseño, Ciclo de vida del producto, circularidad, Innovación Sostenible, Entornos </a:t>
            </a:r>
            <a:r>
              <a:rPr lang="es-ES" sz="1600" b="1" dirty="0" err="1">
                <a:solidFill>
                  <a:srgbClr val="70AD47">
                    <a:lumMod val="50000"/>
                  </a:srgbClr>
                </a:solidFill>
              </a:rPr>
              <a:t>motivadores,Huella</a:t>
            </a: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 ambiental, Gestión sostenible de toda la cadena de valor ( desde proveedores, producto , logística), etc.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s-ES" sz="1600" b="1" dirty="0">
              <a:solidFill>
                <a:srgbClr val="70AD47">
                  <a:lumMod val="50000"/>
                </a:srgbClr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472D29-FDE6-E50F-4697-5E77CA4541B7}"/>
              </a:ext>
            </a:extLst>
          </p:cNvPr>
          <p:cNvSpPr/>
          <p:nvPr/>
        </p:nvSpPr>
        <p:spPr>
          <a:xfrm>
            <a:off x="633234" y="916269"/>
            <a:ext cx="2913732" cy="1398700"/>
          </a:xfrm>
          <a:prstGeom prst="rect">
            <a:avLst/>
          </a:prstGeom>
          <a:solidFill>
            <a:srgbClr val="54823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ES" b="1" i="1" dirty="0">
                <a:solidFill>
                  <a:srgbClr val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b="1" i="1" dirty="0">
              <a:solidFill>
                <a:srgbClr val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EMPRESA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3D144E-E9A2-0271-0882-3575D0822E52}"/>
              </a:ext>
            </a:extLst>
          </p:cNvPr>
          <p:cNvSpPr txBox="1"/>
          <p:nvPr/>
        </p:nvSpPr>
        <p:spPr>
          <a:xfrm>
            <a:off x="8368200" y="3472312"/>
            <a:ext cx="3054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EXTRAMURO A la EMPRESA: Alianzas </a:t>
            </a:r>
            <a:r>
              <a:rPr lang="es-ES" sz="1600" b="1" dirty="0" err="1">
                <a:solidFill>
                  <a:srgbClr val="70AD47">
                    <a:lumMod val="50000"/>
                  </a:srgbClr>
                </a:solidFill>
              </a:rPr>
              <a:t>mulitactor</a:t>
            </a: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, impacto, competitividad sostenible, contribución al territorio : Impacto en ciudadanía, en procesos de </a:t>
            </a:r>
            <a:r>
              <a:rPr lang="es-ES" sz="1600" b="1" dirty="0" err="1">
                <a:solidFill>
                  <a:srgbClr val="70AD47">
                    <a:lumMod val="50000"/>
                  </a:srgbClr>
                </a:solidFill>
              </a:rPr>
              <a:t>cocreación</a:t>
            </a: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 de Misiones Compartidas y proyectos conjuntos de impacto.</a:t>
            </a:r>
          </a:p>
          <a:p>
            <a:endParaRPr lang="es-ES" sz="1600" dirty="0"/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896BE618-47ED-9601-E704-B171B001691C}"/>
              </a:ext>
            </a:extLst>
          </p:cNvPr>
          <p:cNvCxnSpPr>
            <a:cxnSpLocks/>
          </p:cNvCxnSpPr>
          <p:nvPr/>
        </p:nvCxnSpPr>
        <p:spPr>
          <a:xfrm rot="5400000">
            <a:off x="3568457" y="2612956"/>
            <a:ext cx="1052699" cy="803464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3018126C-A635-06D5-8106-94F17A32E6ED}"/>
              </a:ext>
            </a:extLst>
          </p:cNvPr>
          <p:cNvCxnSpPr>
            <a:cxnSpLocks/>
          </p:cNvCxnSpPr>
          <p:nvPr/>
        </p:nvCxnSpPr>
        <p:spPr>
          <a:xfrm>
            <a:off x="5994121" y="2534478"/>
            <a:ext cx="2281972" cy="114300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72B13B4-B639-7A89-A381-7563D7CCE61A}"/>
              </a:ext>
            </a:extLst>
          </p:cNvPr>
          <p:cNvSpPr txBox="1"/>
          <p:nvPr/>
        </p:nvSpPr>
        <p:spPr>
          <a:xfrm>
            <a:off x="4496538" y="3420372"/>
            <a:ext cx="376638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Reporte:</a:t>
            </a:r>
          </a:p>
          <a:p>
            <a:pPr lvl="0" algn="just">
              <a:defRPr/>
            </a:pPr>
            <a:endParaRPr lang="es-ES" sz="1600" b="1" dirty="0">
              <a:solidFill>
                <a:srgbClr val="70AD47">
                  <a:lumMod val="50000"/>
                </a:srgbClr>
              </a:solidFill>
            </a:endParaRPr>
          </a:p>
          <a:p>
            <a:pPr lvl="0" algn="just"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ODS y </a:t>
            </a:r>
          </a:p>
          <a:p>
            <a:pPr lvl="0" algn="just"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Métricas Triple Impacto</a:t>
            </a:r>
          </a:p>
          <a:p>
            <a:pPr lvl="0" algn="just">
              <a:defRPr/>
            </a:pPr>
            <a:endParaRPr lang="es-ES" sz="1600" b="1" dirty="0">
              <a:solidFill>
                <a:srgbClr val="70AD47">
                  <a:lumMod val="50000"/>
                </a:srgbClr>
              </a:solidFill>
            </a:endParaRPr>
          </a:p>
          <a:p>
            <a:pPr lvl="0" algn="just"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DIRECTIVAS EUROPEAS: </a:t>
            </a:r>
          </a:p>
          <a:p>
            <a:pPr lvl="0" algn="just"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Diligencia Debida en Derechos Humanos y Desarrollo Sostenible en la empresa (CS3D)  Y Reporte en Sostenibilidad de las Empresas ( CSRD), con Taxonomías ESG. </a:t>
            </a:r>
          </a:p>
          <a:p>
            <a:pPr lvl="0" algn="just">
              <a:defRPr/>
            </a:pPr>
            <a:endParaRPr lang="es-ES" sz="1600" b="1" dirty="0">
              <a:solidFill>
                <a:srgbClr val="70AD47">
                  <a:lumMod val="50000"/>
                </a:srgbClr>
              </a:solidFill>
            </a:endParaRPr>
          </a:p>
          <a:p>
            <a:pPr lvl="0" algn="just">
              <a:defRPr/>
            </a:pP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ESTÁNDARES International </a:t>
            </a:r>
            <a:r>
              <a:rPr lang="es-ES" sz="1600" b="1" dirty="0" err="1">
                <a:solidFill>
                  <a:srgbClr val="70AD47">
                    <a:lumMod val="50000"/>
                  </a:srgbClr>
                </a:solidFill>
              </a:rPr>
              <a:t>Finance</a:t>
            </a: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s-ES" sz="1600" b="1" dirty="0" err="1">
                <a:solidFill>
                  <a:srgbClr val="70AD47">
                    <a:lumMod val="50000"/>
                  </a:srgbClr>
                </a:solidFill>
              </a:rPr>
              <a:t>Reporting</a:t>
            </a:r>
            <a:r>
              <a:rPr lang="es-ES" sz="1600" b="1" dirty="0">
                <a:solidFill>
                  <a:srgbClr val="70AD47">
                    <a:lumMod val="50000"/>
                  </a:srgbClr>
                </a:solidFill>
              </a:rPr>
              <a:t> Standard (IFRS)</a:t>
            </a:r>
          </a:p>
        </p:txBody>
      </p: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755E50D5-8804-5467-A2C9-E9B84229D1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8054" y="2622783"/>
            <a:ext cx="1540565" cy="1363954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5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19000">
              <a:schemeClr val="bg1"/>
            </a:gs>
            <a:gs pos="9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6E170-11CE-F48C-63D1-EBA0B600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B56D64-DB0C-C1AA-90E8-59F0D0EC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802421" y="896004"/>
            <a:ext cx="3340455" cy="20515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F44482-3867-EAD1-1563-5F294551027C}"/>
              </a:ext>
            </a:extLst>
          </p:cNvPr>
          <p:cNvSpPr/>
          <p:nvPr/>
        </p:nvSpPr>
        <p:spPr>
          <a:xfrm>
            <a:off x="760962" y="1094920"/>
            <a:ext cx="2913732" cy="13987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ES" b="1" i="1" dirty="0">
                <a:solidFill>
                  <a:srgbClr val="3C6C3C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b="1" i="1" dirty="0">
              <a:solidFill>
                <a:srgbClr val="3C6C3C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EMPRESA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srgbClr val="3C6C3C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2A5D5FE-0878-DE13-EAFF-9CB91AD01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31" y="1726644"/>
            <a:ext cx="2358877" cy="621084"/>
          </a:xfrm>
          <a:prstGeom prst="rect">
            <a:avLst/>
          </a:prstGeom>
        </p:spPr>
      </p:pic>
      <p:pic>
        <p:nvPicPr>
          <p:cNvPr id="20" name="Picture 2" descr="El Gobierno Vasco reconoce a 60 organizaciones su compromiso con los ...">
            <a:extLst>
              <a:ext uri="{FF2B5EF4-FFF2-40B4-BE49-F238E27FC236}">
                <a16:creationId xmlns:a16="http://schemas.microsoft.com/office/drawing/2014/main" id="{2002089B-FB31-7B7E-7D66-516845C1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23" y="3232174"/>
            <a:ext cx="1943644" cy="12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1D92254-9CD8-A74A-3757-71E75D94B367}"/>
              </a:ext>
            </a:extLst>
          </p:cNvPr>
          <p:cNvSpPr txBox="1"/>
          <p:nvPr/>
        </p:nvSpPr>
        <p:spPr>
          <a:xfrm>
            <a:off x="7345972" y="4249142"/>
            <a:ext cx="330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&gt; 120 organizaciones de 4 hélices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57A9D3F-A1C2-FFD2-F171-FF9E3BFC8C43}"/>
              </a:ext>
            </a:extLst>
          </p:cNvPr>
          <p:cNvSpPr txBox="1"/>
          <p:nvPr/>
        </p:nvSpPr>
        <p:spPr>
          <a:xfrm>
            <a:off x="7844849" y="2438884"/>
            <a:ext cx="1215059" cy="267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hlinkClick r:id="rId5"/>
              </a:rPr>
              <a:t>Gui-a-ODS.pdf</a:t>
            </a:r>
            <a:endParaRPr lang="es-ES" sz="1100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69D3F30-30B8-355E-1B9E-09444D559F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909" t="58129" r="37168" b="32210"/>
          <a:stretch>
            <a:fillRect/>
          </a:stretch>
        </p:blipFill>
        <p:spPr>
          <a:xfrm>
            <a:off x="8951532" y="4691037"/>
            <a:ext cx="2295939" cy="66257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976E62B-3C5E-AA21-D9AF-DDE4E26FC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2240" y="5367701"/>
            <a:ext cx="1943644" cy="98401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23612DA-8426-0A7D-1054-4EC8D08EE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5884" y="5614023"/>
            <a:ext cx="2800350" cy="8572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8A9C80-44A9-8DF6-1014-4308E43353C6}"/>
              </a:ext>
            </a:extLst>
          </p:cNvPr>
          <p:cNvSpPr txBox="1"/>
          <p:nvPr/>
        </p:nvSpPr>
        <p:spPr>
          <a:xfrm>
            <a:off x="1609126" y="61608"/>
            <a:ext cx="10361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EN EUSKADI: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CÓMO SE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 IDO ENRAIZANDO LA INNOVACIÓN EN GESTIÓN EMPRESARIAL  EN EL MARCO AGENDA 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08F02-7C68-555A-E3CC-3E12A51F4D34}"/>
              </a:ext>
            </a:extLst>
          </p:cNvPr>
          <p:cNvSpPr txBox="1"/>
          <p:nvPr/>
        </p:nvSpPr>
        <p:spPr>
          <a:xfrm>
            <a:off x="224854" y="3056164"/>
            <a:ext cx="65648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En el marco del Hub Local 2030: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Grupos de trabajo y Laboratorios de Experimentación </a:t>
            </a:r>
            <a:r>
              <a:rPr lang="es-ES" b="0" i="0" u="none" strike="noStrike" baseline="0" dirty="0" err="1">
                <a:solidFill>
                  <a:srgbClr val="888887"/>
                </a:solidFill>
                <a:latin typeface="FrutigerLTStd-Roman"/>
              </a:rPr>
              <a:t>Multiactor</a:t>
            </a:r>
            <a:endParaRPr lang="es-ES" b="0" i="0" u="none" strike="noStrike" baseline="0" dirty="0">
              <a:solidFill>
                <a:srgbClr val="888887"/>
              </a:solidFill>
              <a:latin typeface="FrutigerLTStd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Alianza Vasca por los 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888887"/>
              </a:solidFill>
              <a:latin typeface="FrutigerLTStd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888887"/>
                </a:solidFill>
                <a:latin typeface="FrutigerLTStd-Roman"/>
              </a:rPr>
              <a:t>Guía para la integración de los ODS en la gestión empresarial.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888887"/>
                </a:solidFill>
                <a:latin typeface="FrutigerLTStd-Roman"/>
              </a:rPr>
              <a:t>Incorporación de los ODS en la gestión de las empresas y las organizaciones con objetivo principal es sensibilizar sobre la importancia de los ODS y la Agenda 2030 en la competitividad sostenible de las organizaciones. (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Euskalit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rgbClr val="888887"/>
              </a:solidFill>
              <a:latin typeface="FrutigerLTStd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888887"/>
                </a:solidFill>
                <a:latin typeface="FrutigerLTStd-Roman"/>
              </a:rPr>
              <a:t>Agencias de Desarrollo Local y Comarcal agrupadas en 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Garapen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 motores del desarrollo territorial en Euskadi.</a:t>
            </a:r>
          </a:p>
        </p:txBody>
      </p: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5F775A62-1A21-0728-6035-DB980FFBFA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44334" y="2445029"/>
            <a:ext cx="820167" cy="719814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curvado 5">
            <a:extLst>
              <a:ext uri="{FF2B5EF4-FFF2-40B4-BE49-F238E27FC236}">
                <a16:creationId xmlns:a16="http://schemas.microsoft.com/office/drawing/2014/main" id="{7D30A6CB-5D78-AA72-8A4D-7626804624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55846" y="2695935"/>
            <a:ext cx="1789322" cy="838464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578705DF-8CBF-A9B8-E56D-072DDF827F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5485" y="2695932"/>
            <a:ext cx="1310790" cy="1122375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DD553340-5E1E-2AF7-536C-1CC8F83561C3}"/>
              </a:ext>
            </a:extLst>
          </p:cNvPr>
          <p:cNvCxnSpPr>
            <a:cxnSpLocks/>
          </p:cNvCxnSpPr>
          <p:nvPr/>
        </p:nvCxnSpPr>
        <p:spPr>
          <a:xfrm rot="5400000">
            <a:off x="4436593" y="3103983"/>
            <a:ext cx="1147732" cy="636432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ado 14">
            <a:extLst>
              <a:ext uri="{FF2B5EF4-FFF2-40B4-BE49-F238E27FC236}">
                <a16:creationId xmlns:a16="http://schemas.microsoft.com/office/drawing/2014/main" id="{719BBFA0-AACF-5403-31C9-96A230FA427E}"/>
              </a:ext>
            </a:extLst>
          </p:cNvPr>
          <p:cNvCxnSpPr>
            <a:cxnSpLocks/>
          </p:cNvCxnSpPr>
          <p:nvPr/>
        </p:nvCxnSpPr>
        <p:spPr>
          <a:xfrm rot="5400000">
            <a:off x="5915387" y="3444233"/>
            <a:ext cx="1505389" cy="546816"/>
          </a:xfrm>
          <a:prstGeom prst="curvedConnector3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1B73CA74-2A9D-0241-7BEF-E1610554FEB9}"/>
              </a:ext>
            </a:extLst>
          </p:cNvPr>
          <p:cNvCxnSpPr>
            <a:cxnSpLocks/>
          </p:cNvCxnSpPr>
          <p:nvPr/>
        </p:nvCxnSpPr>
        <p:spPr>
          <a:xfrm rot="5400000">
            <a:off x="3521331" y="3611728"/>
            <a:ext cx="943691" cy="602902"/>
          </a:xfrm>
          <a:prstGeom prst="curvedConnector3">
            <a:avLst>
              <a:gd name="adj1" fmla="val 85809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FEFAD3C3-9A09-D4F2-E939-187B414513B8}"/>
              </a:ext>
            </a:extLst>
          </p:cNvPr>
          <p:cNvCxnSpPr>
            <a:cxnSpLocks/>
          </p:cNvCxnSpPr>
          <p:nvPr/>
        </p:nvCxnSpPr>
        <p:spPr>
          <a:xfrm rot="5400000">
            <a:off x="5899553" y="4228444"/>
            <a:ext cx="1429839" cy="281892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375110E7-82C7-B876-0D6E-25B289E1DA07}"/>
              </a:ext>
            </a:extLst>
          </p:cNvPr>
          <p:cNvCxnSpPr>
            <a:cxnSpLocks/>
          </p:cNvCxnSpPr>
          <p:nvPr/>
        </p:nvCxnSpPr>
        <p:spPr>
          <a:xfrm rot="5400000">
            <a:off x="5063447" y="3854567"/>
            <a:ext cx="2626014" cy="1294265"/>
          </a:xfrm>
          <a:prstGeom prst="curvedConnector3">
            <a:avLst>
              <a:gd name="adj1" fmla="val 9546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992D6504-E378-4D8C-2914-C659176C661A}"/>
              </a:ext>
            </a:extLst>
          </p:cNvPr>
          <p:cNvCxnSpPr>
            <a:cxnSpLocks/>
          </p:cNvCxnSpPr>
          <p:nvPr/>
        </p:nvCxnSpPr>
        <p:spPr>
          <a:xfrm rot="5400000">
            <a:off x="6048103" y="5580074"/>
            <a:ext cx="1448887" cy="160967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E0D9A552-3556-A230-2405-15CD55EC74D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2255" t="36175" r="27097" b="57282"/>
          <a:stretch>
            <a:fillRect/>
          </a:stretch>
        </p:blipFill>
        <p:spPr>
          <a:xfrm>
            <a:off x="10361096" y="2723226"/>
            <a:ext cx="1168400" cy="4487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D01DB0-6546-F2DD-67C4-E0C2E4F831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9336" y="1232150"/>
            <a:ext cx="1732888" cy="10596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B260D4-AC84-C56C-E331-FE72C38E1BB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0695" b="12765"/>
          <a:stretch>
            <a:fillRect/>
          </a:stretch>
        </p:blipFill>
        <p:spPr>
          <a:xfrm>
            <a:off x="1" y="18250"/>
            <a:ext cx="1609126" cy="9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19000">
              <a:schemeClr val="bg1"/>
            </a:gs>
            <a:gs pos="9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01AE4-B1D3-C622-F22E-2137118D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7228C3-760C-F348-3010-A70877F68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802421" y="896004"/>
            <a:ext cx="3340455" cy="20515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BE3C4D-835D-E23E-8E5A-473B4F576A2B}"/>
              </a:ext>
            </a:extLst>
          </p:cNvPr>
          <p:cNvSpPr txBox="1"/>
          <p:nvPr/>
        </p:nvSpPr>
        <p:spPr>
          <a:xfrm>
            <a:off x="84666" y="102488"/>
            <a:ext cx="9937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EdP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HABANA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</a:rPr>
              <a:t>Poner en valor y potenciar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INNOVACIÓN EN GESTIÓN EMPRESARIAL para la transformación del territorio en el marco de la localización de la  Agenda 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DB2379-F2A6-7070-C7A2-EEBDFB352F2C}"/>
              </a:ext>
            </a:extLst>
          </p:cNvPr>
          <p:cNvSpPr/>
          <p:nvPr/>
        </p:nvSpPr>
        <p:spPr>
          <a:xfrm>
            <a:off x="633234" y="916269"/>
            <a:ext cx="2913732" cy="1398700"/>
          </a:xfrm>
          <a:prstGeom prst="rect">
            <a:avLst/>
          </a:prstGeom>
          <a:solidFill>
            <a:srgbClr val="54823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2.B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EMPRESA</a:t>
            </a:r>
            <a:endParaRPr kumimoji="0" lang="en-AU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9B1C3810-0219-56F7-ADC7-8DD2406CBFEA}"/>
              </a:ext>
            </a:extLst>
          </p:cNvPr>
          <p:cNvCxnSpPr>
            <a:cxnSpLocks/>
          </p:cNvCxnSpPr>
          <p:nvPr/>
        </p:nvCxnSpPr>
        <p:spPr>
          <a:xfrm rot="5400000">
            <a:off x="3568457" y="2612956"/>
            <a:ext cx="1052699" cy="803464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70B7E774-E698-F685-972A-35329578C37B}"/>
              </a:ext>
            </a:extLst>
          </p:cNvPr>
          <p:cNvCxnSpPr>
            <a:cxnSpLocks/>
          </p:cNvCxnSpPr>
          <p:nvPr/>
        </p:nvCxnSpPr>
        <p:spPr>
          <a:xfrm>
            <a:off x="5994121" y="2534478"/>
            <a:ext cx="2281972" cy="114300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90D7B614-6EA7-495E-2546-52D45D3B10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11216" y="3139618"/>
            <a:ext cx="3129727" cy="1919441"/>
          </a:xfrm>
          <a:prstGeom prst="curvedConnector3">
            <a:avLst>
              <a:gd name="adj1" fmla="val 30793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EF9B22F6-F55E-31BD-39E8-E8835A209C63}"/>
              </a:ext>
            </a:extLst>
          </p:cNvPr>
          <p:cNvSpPr txBox="1"/>
          <p:nvPr/>
        </p:nvSpPr>
        <p:spPr>
          <a:xfrm>
            <a:off x="134180" y="3518247"/>
            <a:ext cx="3558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2. Línea Estratégica “Cultura Activa, Identidad Viva”.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2.2. Política de desarrollo de economías creativas circulares, para el fortalecimiento de la identidad cultural barrial, generar equidad territorial y sostenibilidad ambiental.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1E3C77-A066-7547-4544-8FCDBAE69ABD}"/>
              </a:ext>
            </a:extLst>
          </p:cNvPr>
          <p:cNvSpPr txBox="1"/>
          <p:nvPr/>
        </p:nvSpPr>
        <p:spPr>
          <a:xfrm>
            <a:off x="3546966" y="3541038"/>
            <a:ext cx="32202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4. Línea Estratégica “Plataforma Metropolitana para el Desarrollo Endógeno Sostenible”.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4.1. Política de Fortalecimiento de Alianzas, Cooperación para el Desarrollo y Financiamiento Mixto.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4.3</a:t>
            </a:r>
            <a:r>
              <a:rPr lang="es-ES" sz="1400" b="0" i="0" u="none" strike="noStrike" baseline="0" dirty="0">
                <a:latin typeface="Oswald-Regular"/>
              </a:rPr>
              <a:t>. </a:t>
            </a:r>
            <a:r>
              <a:rPr lang="es-ES" sz="1400" b="0" i="0" u="none" strike="noStrike" baseline="0" dirty="0">
                <a:latin typeface="CaeciliaLTStd-Light"/>
              </a:rPr>
              <a:t>Política de Optimización y Diversificación Productiva Local.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A0E3A2-9D9F-4ED4-8FC3-526BF9535325}"/>
              </a:ext>
            </a:extLst>
          </p:cNvPr>
          <p:cNvSpPr txBox="1"/>
          <p:nvPr/>
        </p:nvSpPr>
        <p:spPr>
          <a:xfrm>
            <a:off x="7387064" y="3783417"/>
            <a:ext cx="33262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8. Línea Estratégica “Agricultura Urbana y Cinturón Agroecológico”.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8.2 Política de Fomento y Diversificación de la Agricultura Urbana y Comunitaria.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8.3. Política de Innovación, Tecnificación y Resiliencia Climática en la Agricultura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Urbana.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186D34-BAF2-0FB5-6AA9-903F494DF2F8}"/>
              </a:ext>
            </a:extLst>
          </p:cNvPr>
          <p:cNvSpPr txBox="1"/>
          <p:nvPr/>
        </p:nvSpPr>
        <p:spPr>
          <a:xfrm>
            <a:off x="2616278" y="5748753"/>
            <a:ext cx="6590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9. Línea Estratégica “Gestión Integral y Participativa de Residuos Sólidos Urbanos”.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9.2. Política de Alianzas y Uso de Tecnologías Contextualizadas</a:t>
            </a:r>
          </a:p>
        </p:txBody>
      </p: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41D23EBE-1EBB-58C3-31B7-76335746EFD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33591" y="2640737"/>
            <a:ext cx="2215348" cy="811785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06372D0-34A3-7D78-56A0-A9F5C1A14C92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5AB87A2-FCD0-1388-4F80-CE559F47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C616267-6E9A-21C4-04DC-9CF53BAFB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113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19000">
              <a:schemeClr val="bg1"/>
            </a:gs>
            <a:gs pos="9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55D9E1-9A12-3097-16B2-28F46EC4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303883-974C-1738-AD07-CA4BD80E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802421" y="896004"/>
            <a:ext cx="3340455" cy="20515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79A5507-EFEC-210A-55D6-F4A322A92C49}"/>
              </a:ext>
            </a:extLst>
          </p:cNvPr>
          <p:cNvSpPr/>
          <p:nvPr/>
        </p:nvSpPr>
        <p:spPr>
          <a:xfrm>
            <a:off x="598406" y="1351912"/>
            <a:ext cx="2913732" cy="13987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ES" b="1" i="1" dirty="0">
                <a:solidFill>
                  <a:srgbClr val="3C6C3C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b="1" i="1" dirty="0">
              <a:solidFill>
                <a:srgbClr val="3C6C3C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b="1" i="1" dirty="0">
                <a:solidFill>
                  <a:srgbClr val="3C6C3C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SOCIEDAD CIVIL / COMUNIDAD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srgbClr val="3C6C3C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019698-6810-10AD-C74D-38703EB5D164}"/>
              </a:ext>
            </a:extLst>
          </p:cNvPr>
          <p:cNvSpPr txBox="1"/>
          <p:nvPr/>
        </p:nvSpPr>
        <p:spPr>
          <a:xfrm>
            <a:off x="3743297" y="3709356"/>
            <a:ext cx="3054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s-ES" b="1" dirty="0">
              <a:solidFill>
                <a:srgbClr val="70AD47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70AD47">
                    <a:lumMod val="50000"/>
                  </a:srgbClr>
                </a:solidFill>
              </a:rPr>
              <a:t>Alianzas </a:t>
            </a:r>
            <a:r>
              <a:rPr lang="es-ES" b="1" dirty="0" err="1">
                <a:solidFill>
                  <a:srgbClr val="70AD47">
                    <a:lumMod val="50000"/>
                  </a:srgbClr>
                </a:solidFill>
              </a:rPr>
              <a:t>multiactor</a:t>
            </a:r>
            <a:r>
              <a:rPr lang="es-ES" b="1" dirty="0">
                <a:solidFill>
                  <a:srgbClr val="70AD47">
                    <a:lumMod val="50000"/>
                  </a:srgbClr>
                </a:solidFill>
              </a:rPr>
              <a:t> para la transformación de organizaciones</a:t>
            </a:r>
            <a:endParaRPr lang="en-AU" b="1" dirty="0">
              <a:solidFill>
                <a:srgbClr val="70AD47">
                  <a:lumMod val="5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s-ES" b="1" dirty="0">
              <a:solidFill>
                <a:srgbClr val="70AD47">
                  <a:lumMod val="50000"/>
                </a:srgbClr>
              </a:solidFill>
            </a:endParaRPr>
          </a:p>
          <a:p>
            <a:endParaRPr lang="es-ES" dirty="0"/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2A9B6275-FAF3-451A-A67F-8FD1CCE0BF32}"/>
              </a:ext>
            </a:extLst>
          </p:cNvPr>
          <p:cNvCxnSpPr>
            <a:cxnSpLocks/>
          </p:cNvCxnSpPr>
          <p:nvPr/>
        </p:nvCxnSpPr>
        <p:spPr>
          <a:xfrm rot="5400000">
            <a:off x="2927827" y="2467644"/>
            <a:ext cx="1259288" cy="1214058"/>
          </a:xfrm>
          <a:prstGeom prst="curvedConnector3">
            <a:avLst>
              <a:gd name="adj1" fmla="val 76046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38923BA4-D2D7-FFF9-AE2A-58824B9B9F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83656" y="2600433"/>
            <a:ext cx="1371621" cy="1242197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68DE7C-DA11-C416-3BC1-F506C56C697E}"/>
              </a:ext>
            </a:extLst>
          </p:cNvPr>
          <p:cNvSpPr txBox="1"/>
          <p:nvPr/>
        </p:nvSpPr>
        <p:spPr>
          <a:xfrm>
            <a:off x="252357" y="3705999"/>
            <a:ext cx="3912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Integración de los ODS en las organizaciones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9FF53C-7F00-5CF1-0DBB-8E81DA5BC1B0}"/>
              </a:ext>
            </a:extLst>
          </p:cNvPr>
          <p:cNvSpPr txBox="1"/>
          <p:nvPr/>
        </p:nvSpPr>
        <p:spPr>
          <a:xfrm>
            <a:off x="7497658" y="4861210"/>
            <a:ext cx="4416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FrutigerLTStd-Bold"/>
              </a:rPr>
              <a:t>Foro de Innovación Social y Agenda 2030-Hub Euskadi 2030 </a:t>
            </a:r>
            <a:r>
              <a:rPr lang="es-ES" sz="1800" b="1" i="0" u="none" strike="noStrike" baseline="0" dirty="0">
                <a:latin typeface="FrutigerLTStd-Roman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i="0" u="none" strike="noStrike" baseline="0" dirty="0">
                <a:latin typeface="FrutigerLTStd-Roman"/>
              </a:rPr>
              <a:t>Grupos de trabajo y Laboratorios de Experimentación </a:t>
            </a:r>
            <a:r>
              <a:rPr lang="es-ES" b="1" i="0" u="none" strike="noStrike" baseline="0" dirty="0" err="1">
                <a:latin typeface="FrutigerLTStd-Roman"/>
              </a:rPr>
              <a:t>Multiactor</a:t>
            </a:r>
            <a:endParaRPr lang="es-ES" b="1" i="0" u="none" strike="noStrike" baseline="0" dirty="0">
              <a:latin typeface="FrutigerLTStd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i="0" u="none" strike="noStrike" baseline="0" dirty="0">
                <a:latin typeface="FrutigerLTStd-Roman"/>
              </a:rPr>
              <a:t>Alianza Vasca por los 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b="1" dirty="0">
              <a:latin typeface="FrutigerLTStd-Roman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99160E-2467-4FEA-A52D-A618846D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09" t="58129" r="37168" b="32210"/>
          <a:stretch>
            <a:fillRect/>
          </a:stretch>
        </p:blipFill>
        <p:spPr>
          <a:xfrm>
            <a:off x="7762461" y="4117480"/>
            <a:ext cx="2295939" cy="6625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920F5A-0513-844D-E6CA-54D59439C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159" y="1494458"/>
            <a:ext cx="1808399" cy="1142379"/>
          </a:xfrm>
          <a:prstGeom prst="rect">
            <a:avLst/>
          </a:prstGeom>
        </p:spPr>
      </p:pic>
      <p:pic>
        <p:nvPicPr>
          <p:cNvPr id="10" name="Picture 2" descr="El Gobierno Vasco reconoce a 60 organizaciones su compromiso con los ...">
            <a:extLst>
              <a:ext uri="{FF2B5EF4-FFF2-40B4-BE49-F238E27FC236}">
                <a16:creationId xmlns:a16="http://schemas.microsoft.com/office/drawing/2014/main" id="{26182761-0410-00E1-E512-D40B41C3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12" y="1588468"/>
            <a:ext cx="1572554" cy="10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D6E406-8D83-5A1A-AB2F-AF9A47EC5D28}"/>
              </a:ext>
            </a:extLst>
          </p:cNvPr>
          <p:cNvSpPr txBox="1"/>
          <p:nvPr/>
        </p:nvSpPr>
        <p:spPr>
          <a:xfrm>
            <a:off x="9568071" y="2474951"/>
            <a:ext cx="20133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120 organizaciones de 4 hélices</a:t>
            </a:r>
          </a:p>
          <a:p>
            <a:r>
              <a:rPr lang="es-ES" sz="800" dirty="0">
                <a:hlinkClick r:id="rId6"/>
              </a:rPr>
              <a:t>Alianza Vasca por los ODS - Transición social y Agenda 2030 - Gobierno Vasco - </a:t>
            </a:r>
            <a:r>
              <a:rPr lang="es-ES" sz="800" dirty="0" err="1">
                <a:hlinkClick r:id="rId6"/>
              </a:rPr>
              <a:t>Euskadi.eus</a:t>
            </a:r>
            <a:endParaRPr lang="es-ES" sz="800" dirty="0"/>
          </a:p>
          <a:p>
            <a:endParaRPr lang="es-ES" sz="11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AC1416-D56D-C0E5-92A6-D595A5235EC6}"/>
              </a:ext>
            </a:extLst>
          </p:cNvPr>
          <p:cNvSpPr txBox="1"/>
          <p:nvPr/>
        </p:nvSpPr>
        <p:spPr>
          <a:xfrm>
            <a:off x="3394214" y="4887684"/>
            <a:ext cx="5199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En el marco del Hub Local 2030: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Grupos de trabajo y Laboratorios de Experimentación </a:t>
            </a:r>
            <a:r>
              <a:rPr lang="es-ES" b="0" i="0" u="none" strike="noStrike" baseline="0" dirty="0" err="1">
                <a:solidFill>
                  <a:srgbClr val="888887"/>
                </a:solidFill>
                <a:latin typeface="FrutigerLTStd-Roman"/>
              </a:rPr>
              <a:t>Multiactor</a:t>
            </a:r>
            <a:endParaRPr lang="es-ES" b="0" i="0" u="none" strike="noStrike" baseline="0" dirty="0">
              <a:solidFill>
                <a:srgbClr val="888887"/>
              </a:solidFill>
              <a:latin typeface="FrutigerLTStd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Alianza Vasca por los 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888887"/>
              </a:solidFill>
              <a:latin typeface="FrutigerLTStd-Roma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6920BB-D884-EB7F-107B-24AAC27EB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7358" y="809691"/>
            <a:ext cx="2358877" cy="62108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652382F-3B62-96DC-4A9D-0717E8878B54}"/>
              </a:ext>
            </a:extLst>
          </p:cNvPr>
          <p:cNvSpPr txBox="1"/>
          <p:nvPr/>
        </p:nvSpPr>
        <p:spPr>
          <a:xfrm>
            <a:off x="277701" y="4711548"/>
            <a:ext cx="3116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888887"/>
                </a:solidFill>
                <a:latin typeface="FrutigerLTStd-Roman"/>
              </a:rPr>
              <a:t>Guía para la integración de los ODS en la gestión de organizaciones de la sociedad civil</a:t>
            </a:r>
          </a:p>
        </p:txBody>
      </p: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801B6789-0D88-528D-A562-DF09146A66C1}"/>
              </a:ext>
            </a:extLst>
          </p:cNvPr>
          <p:cNvCxnSpPr>
            <a:cxnSpLocks/>
          </p:cNvCxnSpPr>
          <p:nvPr/>
        </p:nvCxnSpPr>
        <p:spPr>
          <a:xfrm rot="5400000">
            <a:off x="2239951" y="3576665"/>
            <a:ext cx="2767649" cy="1006389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008B0235-AD27-7ECF-6B9C-8FF9F0383B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21532" y="3970851"/>
            <a:ext cx="1786488" cy="963143"/>
          </a:xfrm>
          <a:prstGeom prst="curvedConnector3">
            <a:avLst>
              <a:gd name="adj1" fmla="val 18288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990AE13F-CF53-D9E1-9FBB-FD0FB69793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23907" y="3805700"/>
            <a:ext cx="2864640" cy="1629825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98468F6-8930-1EDD-38D6-169077AD716C}"/>
              </a:ext>
            </a:extLst>
          </p:cNvPr>
          <p:cNvSpPr txBox="1"/>
          <p:nvPr/>
        </p:nvSpPr>
        <p:spPr>
          <a:xfrm>
            <a:off x="7866529" y="2663311"/>
            <a:ext cx="1115672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https://unetxea.org/</a:t>
            </a:r>
            <a:r>
              <a:rPr lang="es-E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92C0846-2027-46A8-1FA7-B87D77601608}"/>
              </a:ext>
            </a:extLst>
          </p:cNvPr>
          <p:cNvSpPr txBox="1"/>
          <p:nvPr/>
        </p:nvSpPr>
        <p:spPr>
          <a:xfrm>
            <a:off x="2090100" y="10019"/>
            <a:ext cx="8966588" cy="84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EN EUSKADI: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CÓMO SE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 IDO ENRAIZANDO LA INNOVACIÓN EN EL PAPEL DE LA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SOCIEDAD CIVIL/COMUNIDAD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MARCO AGENDA 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DB8BA1D-1F8F-97DA-D0DF-C466836C2192}"/>
              </a:ext>
            </a:extLst>
          </p:cNvPr>
          <p:cNvSpPr txBox="1"/>
          <p:nvPr/>
        </p:nvSpPr>
        <p:spPr>
          <a:xfrm>
            <a:off x="7762461" y="3279913"/>
            <a:ext cx="142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</a:rPr>
              <a:t>Sareen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Sarea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61306CD-23CC-39CA-12FA-3057D82B6887}"/>
              </a:ext>
            </a:extLst>
          </p:cNvPr>
          <p:cNvSpPr txBox="1"/>
          <p:nvPr/>
        </p:nvSpPr>
        <p:spPr>
          <a:xfrm>
            <a:off x="10539189" y="374225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</a:rPr>
              <a:t>Alboan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6245C4-C46A-3AC3-319E-5CED11F31B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695" b="12765"/>
          <a:stretch>
            <a:fillRect/>
          </a:stretch>
        </p:blipFill>
        <p:spPr>
          <a:xfrm>
            <a:off x="0" y="20458"/>
            <a:ext cx="1652811" cy="9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82289E-9BCD-EF73-19D7-C2333A91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25" y="2254699"/>
            <a:ext cx="2919993" cy="36499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15EB7F-3319-FEA8-E3E4-2EE9ABC057E1}"/>
              </a:ext>
            </a:extLst>
          </p:cNvPr>
          <p:cNvSpPr txBox="1"/>
          <p:nvPr/>
        </p:nvSpPr>
        <p:spPr>
          <a:xfrm>
            <a:off x="4083683" y="2523768"/>
            <a:ext cx="661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Una transformación Sistémica (social, económica, medioambiental y cultural) de Euskadi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A3523B3-B617-A66B-3BDD-584E1E407EC7}"/>
              </a:ext>
            </a:extLst>
          </p:cNvPr>
          <p:cNvSpPr/>
          <p:nvPr/>
        </p:nvSpPr>
        <p:spPr>
          <a:xfrm rot="5400000">
            <a:off x="10487604" y="2778393"/>
            <a:ext cx="1662941" cy="615553"/>
          </a:xfrm>
          <a:prstGeom prst="rightArrow">
            <a:avLst>
              <a:gd name="adj1" fmla="val 50000"/>
              <a:gd name="adj2" fmla="val 154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682F34-D28E-B336-5DBB-4FF9EF1F4F1A}"/>
              </a:ext>
            </a:extLst>
          </p:cNvPr>
          <p:cNvSpPr txBox="1"/>
          <p:nvPr/>
        </p:nvSpPr>
        <p:spPr>
          <a:xfrm>
            <a:off x="4008232" y="3429000"/>
            <a:ext cx="669337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3C6C3C"/>
                </a:solidFill>
              </a:rPr>
              <a:t>Contribución de Euskadi a Europa y al mundo</a:t>
            </a:r>
            <a:r>
              <a:rPr lang="es-ES" dirty="0">
                <a:solidFill>
                  <a:srgbClr val="3C6C3C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6C3C"/>
                </a:solidFill>
              </a:rPr>
              <a:t>POSICIONARSE COMO UN PAÍS QUE CONTRIBUYE Y LIDERA UN MUNDO BASADO EN EL DESARROLLO HUMANO SOSTENIBLE en y desde los territorios.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6C3C"/>
                </a:solidFill>
              </a:rPr>
              <a:t>Defiende el marco multilateral y europeo, SUS VALORES y contribuye a un proceso de transformación LOCAL GLOBAL de LOCALIZACIÓN DE LOS 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3C6C3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3C6C3C"/>
                </a:solidFill>
              </a:rPr>
              <a:t>Lo hace a través de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6C3C"/>
                </a:solidFill>
              </a:rPr>
              <a:t>COOPERACIÓN Y SOLIDARIDAD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6C3C"/>
                </a:solidFill>
              </a:rPr>
              <a:t>DIPLOMACIA Empresarial, Científica y Cultural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6C3C"/>
                </a:solidFill>
              </a:rPr>
              <a:t>COHERENCIA DE POLÍTICAS y perspectiva de género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09E76F-14A1-C811-3250-AA7CF01F3708}"/>
              </a:ext>
            </a:extLst>
          </p:cNvPr>
          <p:cNvSpPr txBox="1"/>
          <p:nvPr/>
        </p:nvSpPr>
        <p:spPr>
          <a:xfrm>
            <a:off x="0" y="311782"/>
            <a:ext cx="117351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2800" b="1" dirty="0">
                <a:solidFill>
                  <a:srgbClr val="C00000"/>
                </a:solidFill>
              </a:rPr>
              <a:t>EUSKADI</a:t>
            </a:r>
            <a:r>
              <a:rPr lang="es-ES" sz="2800" b="1" dirty="0">
                <a:solidFill>
                  <a:srgbClr val="3C6C3C"/>
                </a:solidFill>
              </a:rPr>
              <a:t> 2030: EL PAPEL DE EUSKADI EN EL MUNDO</a:t>
            </a:r>
          </a:p>
          <a:p>
            <a:pPr lvl="1" algn="ctr"/>
            <a:endParaRPr lang="es-ES" sz="2800" b="1" dirty="0"/>
          </a:p>
          <a:p>
            <a:pPr lvl="1" algn="ctr"/>
            <a:r>
              <a:rPr lang="es-ES" b="1" dirty="0"/>
              <a:t>AGENDA 2030: Marco Global Local para una Transición social, económica , medioambiental y cultural hacia el desarrollo humano sostenible, basada en las alianzas </a:t>
            </a:r>
            <a:r>
              <a:rPr lang="es-ES" b="1" dirty="0" err="1"/>
              <a:t>multiactor</a:t>
            </a:r>
            <a:r>
              <a:rPr lang="es-ES" b="1" dirty="0"/>
              <a:t>,  la gobernanza colaborativa y coherencia multinivel :</a:t>
            </a:r>
            <a:endParaRPr lang="es-ES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F201AF4-8805-75AA-E4D3-6E6843187A15}"/>
              </a:ext>
            </a:extLst>
          </p:cNvPr>
          <p:cNvSpPr/>
          <p:nvPr/>
        </p:nvSpPr>
        <p:spPr>
          <a:xfrm rot="16200000">
            <a:off x="10487603" y="4858724"/>
            <a:ext cx="1662941" cy="615553"/>
          </a:xfrm>
          <a:prstGeom prst="rightArrow">
            <a:avLst>
              <a:gd name="adj1" fmla="val 50000"/>
              <a:gd name="adj2" fmla="val 154985"/>
            </a:avLst>
          </a:prstGeom>
          <a:solidFill>
            <a:srgbClr val="3C6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C10B7AA-3E96-9912-6F7D-DC210630C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54" y="5913783"/>
            <a:ext cx="1851883" cy="6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026783-A8FC-0801-6157-E4F1AFD2E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0" y="5740078"/>
            <a:ext cx="1507434" cy="9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6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19000">
              <a:schemeClr val="bg1"/>
            </a:gs>
            <a:gs pos="9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86E09-8273-C35C-331F-B8CCF1ADA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340714F3-8D73-BFF7-60E8-F769164093A9}"/>
              </a:ext>
            </a:extLst>
          </p:cNvPr>
          <p:cNvCxnSpPr>
            <a:cxnSpLocks/>
          </p:cNvCxnSpPr>
          <p:nvPr/>
        </p:nvCxnSpPr>
        <p:spPr>
          <a:xfrm>
            <a:off x="6616892" y="2356459"/>
            <a:ext cx="2363233" cy="2168540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5FFC9584-A93B-A3C0-8EF8-C8AC2805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860530" y="1164939"/>
            <a:ext cx="3340455" cy="20515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A8712B4-C40F-6DAC-6A7E-A2982A2E6F28}"/>
              </a:ext>
            </a:extLst>
          </p:cNvPr>
          <p:cNvSpPr/>
          <p:nvPr/>
        </p:nvSpPr>
        <p:spPr>
          <a:xfrm>
            <a:off x="614433" y="1221321"/>
            <a:ext cx="2913732" cy="13987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2.C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3C6C3C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b="1" i="1" dirty="0">
                <a:solidFill>
                  <a:srgbClr val="3C6C3C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TEJIDO ASOCIATIVO</a:t>
            </a: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/ COMUNIDAD</a:t>
            </a:r>
            <a:endParaRPr kumimoji="0" lang="en-AU" sz="1800" b="0" i="1" u="none" strike="noStrike" kern="1200" cap="none" spc="0" normalizeH="0" baseline="0" noProof="0" dirty="0">
              <a:ln>
                <a:noFill/>
              </a:ln>
              <a:solidFill>
                <a:srgbClr val="3C6C3C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13BF12C2-C029-7D70-AF57-B1D53B58B9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51652" y="2314968"/>
            <a:ext cx="2190561" cy="999503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2BEDE943-FB80-2AD7-14DA-C1571C040489}"/>
              </a:ext>
            </a:extLst>
          </p:cNvPr>
          <p:cNvCxnSpPr>
            <a:cxnSpLocks/>
          </p:cNvCxnSpPr>
          <p:nvPr/>
        </p:nvCxnSpPr>
        <p:spPr>
          <a:xfrm>
            <a:off x="4488901" y="2620021"/>
            <a:ext cx="2083025" cy="830996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D9F1059D-0C40-A1AE-2881-BA3232F0EAE0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4950514" y="3796772"/>
            <a:ext cx="2227440" cy="1066952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4EFCC826-6123-6FCF-BE03-A1402825F39F}"/>
              </a:ext>
            </a:extLst>
          </p:cNvPr>
          <p:cNvCxnSpPr>
            <a:cxnSpLocks/>
          </p:cNvCxnSpPr>
          <p:nvPr/>
        </p:nvCxnSpPr>
        <p:spPr>
          <a:xfrm>
            <a:off x="7283266" y="3704318"/>
            <a:ext cx="1759116" cy="1089284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4202E74-E8D1-1E8D-2D5C-0E205A7BF3B5}"/>
              </a:ext>
            </a:extLst>
          </p:cNvPr>
          <p:cNvSpPr txBox="1"/>
          <p:nvPr/>
        </p:nvSpPr>
        <p:spPr>
          <a:xfrm>
            <a:off x="-211237" y="120819"/>
            <a:ext cx="1032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EdP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La Habana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</a:rPr>
              <a:t>Poner en valor y potenciar la INNOVACIÓN EN TEJIDO ASOCIATIVO y COMUNIDAD para la transformación del territorio en el marco de la localización de A2030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418483-D364-BEF7-8C94-F49F732842EB}"/>
              </a:ext>
            </a:extLst>
          </p:cNvPr>
          <p:cNvSpPr txBox="1"/>
          <p:nvPr/>
        </p:nvSpPr>
        <p:spPr>
          <a:xfrm>
            <a:off x="756078" y="4793600"/>
            <a:ext cx="6092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2. Línea Estratégica “Cultura Activa, Identidad Viva”.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2.1 Política de activación cultural, deportiva y recreativa en espacios públicos y lugares tradicionales, con apego a la identidad habanera.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2.2. Política de desarrollo de economías creativas circulares, para el fortalecimiento de la identidad cultural barrial, generar equidad territorial y sostenibilidad ambiental.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2.3. Política de Turismo Cultural Comunitario y Protección del Tejido Social.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2.4. Política Distrito Creativo Metropolitano.</a:t>
            </a:r>
            <a:endParaRPr lang="es-ES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CE0A8EE-AB14-B14B-B1B8-161C3F2F1AC6}"/>
              </a:ext>
            </a:extLst>
          </p:cNvPr>
          <p:cNvSpPr txBox="1"/>
          <p:nvPr/>
        </p:nvSpPr>
        <p:spPr>
          <a:xfrm>
            <a:off x="6831392" y="4524999"/>
            <a:ext cx="22254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4. Línea Estratégica “Plataforma Metropolitana para el Desarrollo Endógeno Sostenible”.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4.1. Política de Fortalecimiento de Alianzas, Cooperación para el Desarrollo y Financiamiento Mixto.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CDC8C-3E0F-7D33-F171-4CF23A4D0F9E}"/>
              </a:ext>
            </a:extLst>
          </p:cNvPr>
          <p:cNvSpPr txBox="1"/>
          <p:nvPr/>
        </p:nvSpPr>
        <p:spPr>
          <a:xfrm>
            <a:off x="8983476" y="4371110"/>
            <a:ext cx="308065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9. Línea Estratégica “Gestión Integral y Participativa de Residuos Sólidos Urbanos”.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9.2. Política de Alianzas y Uso de Tecnologías Contextualizadas</a:t>
            </a:r>
          </a:p>
          <a:p>
            <a:pPr algn="l"/>
            <a:r>
              <a:rPr lang="es-ES" sz="1400" b="0" i="0" u="none" strike="noStrike" baseline="0" dirty="0">
                <a:latin typeface="Oswald-Regular"/>
              </a:rPr>
              <a:t> </a:t>
            </a:r>
            <a:endParaRPr lang="es-ES" sz="1400" b="0" i="0" u="none" strike="noStrike" baseline="0" dirty="0">
              <a:latin typeface="CaeciliaLTStd-Ligh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B7F65D-71E8-26A8-2778-05CE62049F53}"/>
              </a:ext>
            </a:extLst>
          </p:cNvPr>
          <p:cNvSpPr txBox="1"/>
          <p:nvPr/>
        </p:nvSpPr>
        <p:spPr>
          <a:xfrm>
            <a:off x="139536" y="3247119"/>
            <a:ext cx="50242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1. Línea Estratégica “Gobernanza Urbana Metropolitana”.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1.1. Política de Coordinación Interinstitucional Metropolitana.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1.2. Política de Modernización de la gestión Institucional, transparente y competente.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1.3. Política de Empoderamiento Ciudadano y Participación Activa.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1.4. Política de Innovación en Gobernanza y Corresponsabilidad.</a:t>
            </a:r>
            <a:endParaRPr lang="es-ES" sz="1400" dirty="0"/>
          </a:p>
        </p:txBody>
      </p: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607B4226-F616-14A6-D0BF-36E98D44D94E}"/>
              </a:ext>
            </a:extLst>
          </p:cNvPr>
          <p:cNvCxnSpPr>
            <a:cxnSpLocks/>
          </p:cNvCxnSpPr>
          <p:nvPr/>
        </p:nvCxnSpPr>
        <p:spPr>
          <a:xfrm rot="5400000">
            <a:off x="4039754" y="3487832"/>
            <a:ext cx="2479693" cy="432969"/>
          </a:xfrm>
          <a:prstGeom prst="curvedConnector3">
            <a:avLst>
              <a:gd name="adj1" fmla="val 56828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3F3F79D7-3DF2-55B7-B65F-A8980834BE7D}"/>
              </a:ext>
            </a:extLst>
          </p:cNvPr>
          <p:cNvCxnSpPr>
            <a:cxnSpLocks/>
          </p:cNvCxnSpPr>
          <p:nvPr/>
        </p:nvCxnSpPr>
        <p:spPr>
          <a:xfrm>
            <a:off x="4641301" y="2772421"/>
            <a:ext cx="2359714" cy="1679971"/>
          </a:xfrm>
          <a:prstGeom prst="curvedConnector3">
            <a:avLst>
              <a:gd name="adj1" fmla="val 69016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D3F4404-2539-5D0D-D7C2-911189120239}"/>
              </a:ext>
            </a:extLst>
          </p:cNvPr>
          <p:cNvSpPr txBox="1"/>
          <p:nvPr/>
        </p:nvSpPr>
        <p:spPr>
          <a:xfrm>
            <a:off x="6515976" y="2837419"/>
            <a:ext cx="355180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ES" sz="1400" b="0" i="0" u="none" strike="noStrike" baseline="0" dirty="0">
                <a:latin typeface="Oswald-Regular"/>
              </a:rPr>
              <a:t>6. Línea Estratégica “Transición Energética Justa y Participativa”.</a:t>
            </a:r>
          </a:p>
          <a:p>
            <a:pPr algn="l"/>
            <a:r>
              <a:rPr lang="es-ES" sz="1400" b="0" i="0" u="none" strike="noStrike" baseline="0" dirty="0">
                <a:latin typeface="CaeciliaLTStd-Light"/>
              </a:rPr>
              <a:t>6.2. Política de Participación Ciudadana y Capacitación para la Transición Energética.</a:t>
            </a:r>
          </a:p>
        </p:txBody>
      </p:sp>
      <p:cxnSp>
        <p:nvCxnSpPr>
          <p:cNvPr id="29" name="Conector: curvado 28">
            <a:extLst>
              <a:ext uri="{FF2B5EF4-FFF2-40B4-BE49-F238E27FC236}">
                <a16:creationId xmlns:a16="http://schemas.microsoft.com/office/drawing/2014/main" id="{B027324E-ED12-88C0-83DF-201576777E7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84720" y="4140322"/>
            <a:ext cx="2440668" cy="360010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1818E1A4-A4C2-EBAE-C399-7048B297D732}"/>
              </a:ext>
            </a:extLst>
          </p:cNvPr>
          <p:cNvCxnSpPr>
            <a:cxnSpLocks/>
          </p:cNvCxnSpPr>
          <p:nvPr/>
        </p:nvCxnSpPr>
        <p:spPr>
          <a:xfrm rot="5400000">
            <a:off x="5619605" y="4970247"/>
            <a:ext cx="1240669" cy="204959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189EBAD1-E9A5-D715-EBF5-F62EE393149F}"/>
              </a:ext>
            </a:extLst>
          </p:cNvPr>
          <p:cNvCxnSpPr>
            <a:cxnSpLocks/>
          </p:cNvCxnSpPr>
          <p:nvPr/>
        </p:nvCxnSpPr>
        <p:spPr>
          <a:xfrm rot="5400000">
            <a:off x="5820676" y="5709039"/>
            <a:ext cx="1240669" cy="204959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curvado 33">
            <a:extLst>
              <a:ext uri="{FF2B5EF4-FFF2-40B4-BE49-F238E27FC236}">
                <a16:creationId xmlns:a16="http://schemas.microsoft.com/office/drawing/2014/main" id="{C4328A41-CA82-46F5-7761-8CCA851A5A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56546" y="4068277"/>
            <a:ext cx="2285666" cy="1978962"/>
          </a:xfrm>
          <a:prstGeom prst="curvedConnector3">
            <a:avLst>
              <a:gd name="adj1" fmla="val 32171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ado 36">
            <a:extLst>
              <a:ext uri="{FF2B5EF4-FFF2-40B4-BE49-F238E27FC236}">
                <a16:creationId xmlns:a16="http://schemas.microsoft.com/office/drawing/2014/main" id="{E56E4486-632C-C4A3-CE33-E7749BDE4815}"/>
              </a:ext>
            </a:extLst>
          </p:cNvPr>
          <p:cNvCxnSpPr>
            <a:cxnSpLocks/>
          </p:cNvCxnSpPr>
          <p:nvPr/>
        </p:nvCxnSpPr>
        <p:spPr>
          <a:xfrm rot="5400000">
            <a:off x="8526428" y="5177268"/>
            <a:ext cx="455930" cy="451464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curvado 43">
            <a:extLst>
              <a:ext uri="{FF2B5EF4-FFF2-40B4-BE49-F238E27FC236}">
                <a16:creationId xmlns:a16="http://schemas.microsoft.com/office/drawing/2014/main" id="{4B79A657-4ADC-0FDD-20F1-C1BBCB718AC2}"/>
              </a:ext>
            </a:extLst>
          </p:cNvPr>
          <p:cNvCxnSpPr>
            <a:cxnSpLocks/>
          </p:cNvCxnSpPr>
          <p:nvPr/>
        </p:nvCxnSpPr>
        <p:spPr>
          <a:xfrm rot="5400000">
            <a:off x="8780163" y="5696796"/>
            <a:ext cx="455930" cy="451464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curvado 45">
            <a:extLst>
              <a:ext uri="{FF2B5EF4-FFF2-40B4-BE49-F238E27FC236}">
                <a16:creationId xmlns:a16="http://schemas.microsoft.com/office/drawing/2014/main" id="{B8ABE7AA-F2F0-9A47-A3B3-C65B762D37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77671" y="2729510"/>
            <a:ext cx="767849" cy="725050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curvado 50">
            <a:extLst>
              <a:ext uri="{FF2B5EF4-FFF2-40B4-BE49-F238E27FC236}">
                <a16:creationId xmlns:a16="http://schemas.microsoft.com/office/drawing/2014/main" id="{27B3E158-965B-A0C8-9E0C-2F14A3BCDC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91073" y="3474151"/>
            <a:ext cx="675552" cy="35619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curvado 60">
            <a:extLst>
              <a:ext uri="{FF2B5EF4-FFF2-40B4-BE49-F238E27FC236}">
                <a16:creationId xmlns:a16="http://schemas.microsoft.com/office/drawing/2014/main" id="{BAD729FF-F8A9-F46A-58A7-BBD6ACFCA74F}"/>
              </a:ext>
            </a:extLst>
          </p:cNvPr>
          <p:cNvCxnSpPr>
            <a:cxnSpLocks/>
          </p:cNvCxnSpPr>
          <p:nvPr/>
        </p:nvCxnSpPr>
        <p:spPr>
          <a:xfrm rot="5400000">
            <a:off x="4353775" y="3143187"/>
            <a:ext cx="1198369" cy="65328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o 64">
            <a:extLst>
              <a:ext uri="{FF2B5EF4-FFF2-40B4-BE49-F238E27FC236}">
                <a16:creationId xmlns:a16="http://schemas.microsoft.com/office/drawing/2014/main" id="{DC6B5CC3-C6F5-B6C6-D5FF-3BF55CB3216E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477FE8AD-FF40-7055-4531-5497C509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52C615AF-3938-EEA1-375E-6D9C8C432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33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9000">
              <a:schemeClr val="bg1"/>
            </a:gs>
            <a:gs pos="9500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F6C81-86D1-9682-FD28-81BA4406B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CD3045-DC5D-3CB4-6C9C-FC773881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4208766" y="1003207"/>
            <a:ext cx="3043486" cy="18692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6FA657-BD8B-9E55-5FD9-AE3ACE47EC4A}"/>
              </a:ext>
            </a:extLst>
          </p:cNvPr>
          <p:cNvSpPr txBox="1"/>
          <p:nvPr/>
        </p:nvSpPr>
        <p:spPr>
          <a:xfrm>
            <a:off x="618322" y="0"/>
            <a:ext cx="1148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INNOVACIÓN EN EL PAPEL DE LAS UNIVERSIDADES PARA LA TRANSFORMACION SISTÉMICA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3C6C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876D3E-43C1-C74A-66A7-A6EAC3F17F6C}"/>
              </a:ext>
            </a:extLst>
          </p:cNvPr>
          <p:cNvSpPr txBox="1"/>
          <p:nvPr/>
        </p:nvSpPr>
        <p:spPr>
          <a:xfrm>
            <a:off x="116682" y="3558933"/>
            <a:ext cx="2577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Generación de conocimiento sistémico ; metodologías transdisciplinares, nuevas taxonomías para nuevas áreas de conocimiento y una nueva epistemología del desarrollo humano sostenible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F5E1A-73E5-7FA2-41CC-99CF390F3EB2}"/>
              </a:ext>
            </a:extLst>
          </p:cNvPr>
          <p:cNvSpPr/>
          <p:nvPr/>
        </p:nvSpPr>
        <p:spPr>
          <a:xfrm>
            <a:off x="1221757" y="1032804"/>
            <a:ext cx="2913732" cy="1398700"/>
          </a:xfrm>
          <a:prstGeom prst="rect">
            <a:avLst/>
          </a:prstGeom>
          <a:solidFill>
            <a:srgbClr val="54823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2.D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ACADEMIA</a:t>
            </a:r>
            <a:endParaRPr kumimoji="0" lang="en-AU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20CCE5-B89D-6811-EF85-11D4B3159F18}"/>
              </a:ext>
            </a:extLst>
          </p:cNvPr>
          <p:cNvSpPr txBox="1"/>
          <p:nvPr/>
        </p:nvSpPr>
        <p:spPr>
          <a:xfrm>
            <a:off x="2610676" y="3775879"/>
            <a:ext cx="1769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Integración ODS y el desarrollo sostenible en las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currícula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todas las áreas de conocimiento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28BAF0-0DE0-E207-9AFC-0FE96EF35475}"/>
              </a:ext>
            </a:extLst>
          </p:cNvPr>
          <p:cNvSpPr txBox="1"/>
          <p:nvPr/>
        </p:nvSpPr>
        <p:spPr>
          <a:xfrm>
            <a:off x="8499431" y="2706569"/>
            <a:ext cx="2566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ECOSISTEMAS TRANSDISCIPLINARES DE INNOVACIÓN SISTÉMICA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DA6F868-42D4-1ACD-350C-6E3191124307}"/>
              </a:ext>
            </a:extLst>
          </p:cNvPr>
          <p:cNvSpPr txBox="1"/>
          <p:nvPr/>
        </p:nvSpPr>
        <p:spPr>
          <a:xfrm>
            <a:off x="4668078" y="3855932"/>
            <a:ext cx="1540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Programas posgrado y  másteres  en 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C2C91D78-AAB0-7A31-7FAA-0E6A621635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48071" y="2285999"/>
            <a:ext cx="3180521" cy="1489879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EF43A8BE-97D3-8A5C-B151-04008CEB1A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91518" y="2296390"/>
            <a:ext cx="1540570" cy="1411356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C7220E59-8BEB-7D71-BB97-4EB731516079}"/>
              </a:ext>
            </a:extLst>
          </p:cNvPr>
          <p:cNvCxnSpPr>
            <a:cxnSpLocks/>
          </p:cNvCxnSpPr>
          <p:nvPr/>
        </p:nvCxnSpPr>
        <p:spPr>
          <a:xfrm rot="5400000">
            <a:off x="4681870" y="2731926"/>
            <a:ext cx="1473457" cy="872616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9C5CBE28-79C6-F447-7CFF-BAF65391D5C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6686" y="2889685"/>
            <a:ext cx="1245541" cy="467666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475F171F-5F5D-0A0A-8129-47D2C7C694E9}"/>
              </a:ext>
            </a:extLst>
          </p:cNvPr>
          <p:cNvCxnSpPr>
            <a:cxnSpLocks/>
          </p:cNvCxnSpPr>
          <p:nvPr/>
        </p:nvCxnSpPr>
        <p:spPr>
          <a:xfrm>
            <a:off x="6348023" y="2653147"/>
            <a:ext cx="2388476" cy="219261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3F6BB-300C-E5BE-D9EE-3FA8D2C5226C}"/>
              </a:ext>
            </a:extLst>
          </p:cNvPr>
          <p:cNvSpPr txBox="1"/>
          <p:nvPr/>
        </p:nvSpPr>
        <p:spPr>
          <a:xfrm>
            <a:off x="6274904" y="3817395"/>
            <a:ext cx="195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Incentivos para la Investigación aplicada y la colaboración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multiactor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2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9000">
              <a:schemeClr val="bg1"/>
            </a:gs>
            <a:gs pos="9500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5C2A56-D95C-DAAD-6437-EEFC03E01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43F56D-3767-62FA-A600-8E12FEC98B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4208766" y="1003207"/>
            <a:ext cx="3043486" cy="186920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BF6DCAE-0328-5146-A82B-0A3E71E4506B}"/>
              </a:ext>
            </a:extLst>
          </p:cNvPr>
          <p:cNvSpPr/>
          <p:nvPr/>
        </p:nvSpPr>
        <p:spPr>
          <a:xfrm>
            <a:off x="1221757" y="1032804"/>
            <a:ext cx="2913732" cy="13987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2.D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ES" b="1" i="1" dirty="0">
              <a:solidFill>
                <a:srgbClr val="3C6C3C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b="1" i="1" dirty="0">
                <a:solidFill>
                  <a:srgbClr val="3C6C3C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ACADEMIA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srgbClr val="3C6C3C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2C0B9D8-E47C-0EFB-AC56-2023A12B6D77}"/>
              </a:ext>
            </a:extLst>
          </p:cNvPr>
          <p:cNvSpPr txBox="1"/>
          <p:nvPr/>
        </p:nvSpPr>
        <p:spPr>
          <a:xfrm>
            <a:off x="7990735" y="2062236"/>
            <a:ext cx="3396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FrutigerLTStd-Bold"/>
              </a:rPr>
              <a:t>Foro de Innovación Social y Agenda 2030-Hub Euskadi 2030 </a:t>
            </a:r>
            <a:r>
              <a:rPr lang="es-ES" sz="1400" b="1" i="0" u="none" strike="noStrike" baseline="0" dirty="0">
                <a:latin typeface="FrutigerLTStd-Roman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i="0" u="none" strike="noStrike" baseline="0" dirty="0">
                <a:latin typeface="FrutigerLTStd-Roman"/>
              </a:rPr>
              <a:t>Grupos de trabajo y Laboratorios de Experimentación </a:t>
            </a:r>
            <a:r>
              <a:rPr lang="es-ES" sz="1400" b="1" i="0" u="none" strike="noStrike" baseline="0" dirty="0" err="1">
                <a:latin typeface="FrutigerLTStd-Roman"/>
              </a:rPr>
              <a:t>Multiactor</a:t>
            </a:r>
            <a:endParaRPr lang="es-ES" sz="1400" b="1" i="0" u="none" strike="noStrike" baseline="0" dirty="0">
              <a:latin typeface="FrutigerLTStd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i="0" u="none" strike="noStrike" baseline="0" dirty="0">
                <a:latin typeface="FrutigerLTStd-Roman"/>
              </a:rPr>
              <a:t>Alianza Vasca por los 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b="1" dirty="0">
              <a:latin typeface="FrutigerLTStd-Roman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9782C37-188D-CDB7-6A70-E5AD41A9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09" t="58129" r="37168" b="32210"/>
          <a:stretch>
            <a:fillRect/>
          </a:stretch>
        </p:blipFill>
        <p:spPr>
          <a:xfrm>
            <a:off x="8540964" y="1327795"/>
            <a:ext cx="2295939" cy="66257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A50519D-798C-3119-B53C-B2BFF6E74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558" y="3707747"/>
            <a:ext cx="2252243" cy="103227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5FC1C49-F360-E945-E175-EDB8A6DD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648" y="3508786"/>
            <a:ext cx="2051281" cy="83097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9153434-64F6-6199-9FFB-1CFE94727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272" y="4284058"/>
            <a:ext cx="1795370" cy="911934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99623C55-CCF2-5246-BA06-5DEAB6E23EC5}"/>
              </a:ext>
            </a:extLst>
          </p:cNvPr>
          <p:cNvSpPr txBox="1"/>
          <p:nvPr/>
        </p:nvSpPr>
        <p:spPr>
          <a:xfrm>
            <a:off x="8778661" y="5258761"/>
            <a:ext cx="22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Máster ODS conjunto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F934531-C632-FB1E-16D6-5FD0B63324BB}"/>
              </a:ext>
            </a:extLst>
          </p:cNvPr>
          <p:cNvSpPr/>
          <p:nvPr/>
        </p:nvSpPr>
        <p:spPr>
          <a:xfrm>
            <a:off x="8090452" y="3429000"/>
            <a:ext cx="4035162" cy="18297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6262CA-7680-0790-7436-A64D4AB24EAA}"/>
              </a:ext>
            </a:extLst>
          </p:cNvPr>
          <p:cNvSpPr txBox="1"/>
          <p:nvPr/>
        </p:nvSpPr>
        <p:spPr>
          <a:xfrm>
            <a:off x="2065869" y="187441"/>
            <a:ext cx="865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EN EUSKADI: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CÓMO SE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 IDO ENRAIZANDO LA INNOVACIÓN E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N EL PAPEL DE LA ACADEMIA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MARCO AGENDA 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E8FAC1-3944-85C2-6A5A-577946FE9CC1}"/>
              </a:ext>
            </a:extLst>
          </p:cNvPr>
          <p:cNvSpPr txBox="1"/>
          <p:nvPr/>
        </p:nvSpPr>
        <p:spPr>
          <a:xfrm>
            <a:off x="644450" y="2995336"/>
            <a:ext cx="5039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888887"/>
                </a:solidFill>
                <a:latin typeface="FrutigerLTStd-Roman"/>
              </a:rPr>
              <a:t>Máster conjunto sobre ODS de las 3 Universidades</a:t>
            </a:r>
            <a:endParaRPr lang="es-ES" sz="1800" b="0" i="0" u="none" strike="noStrike" baseline="0" dirty="0">
              <a:solidFill>
                <a:srgbClr val="888887"/>
              </a:solidFill>
              <a:latin typeface="FrutigerLTStd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888887"/>
                </a:solidFill>
                <a:latin typeface="FrutigerLTStd-Roman"/>
              </a:rPr>
              <a:t>En el marco del Hub Local 2030: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Grupos de trabajo y Laboratorios de Experimentación </a:t>
            </a:r>
            <a:r>
              <a:rPr lang="es-ES" b="0" i="0" u="none" strike="noStrike" baseline="0" dirty="0" err="1">
                <a:solidFill>
                  <a:srgbClr val="888887"/>
                </a:solidFill>
                <a:latin typeface="FrutigerLTStd-Roman"/>
              </a:rPr>
              <a:t>Multiactor</a:t>
            </a:r>
            <a:endParaRPr lang="es-ES" b="0" i="0" u="none" strike="noStrike" baseline="0" dirty="0">
              <a:solidFill>
                <a:srgbClr val="888887"/>
              </a:solidFill>
              <a:latin typeface="FrutigerLTStd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Alianza Vasca por los 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Relación relevante con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 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Thinks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 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Tanks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 como 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Arantzatzu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 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Lab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, Hibrida 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Lab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, REDS, </a:t>
            </a:r>
            <a:r>
              <a:rPr lang="es-ES" dirty="0" err="1">
                <a:solidFill>
                  <a:srgbClr val="888887"/>
                </a:solidFill>
                <a:latin typeface="FrutigerLTStd-Roman"/>
              </a:rPr>
              <a:t>Globernance</a:t>
            </a:r>
            <a:r>
              <a:rPr lang="es-ES" dirty="0">
                <a:solidFill>
                  <a:srgbClr val="888887"/>
                </a:solidFill>
                <a:latin typeface="FrutigerLTStd-Roman"/>
              </a:rPr>
              <a:t>, entre otros…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888887"/>
                </a:solidFill>
                <a:latin typeface="FrutigerLTStd-Roman"/>
              </a:rPr>
              <a:t>ECOSISTEMAS DE INNOVACIÓN TRANSDISCIPLINAR Y SISTÉMICA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888887"/>
              </a:solidFill>
              <a:latin typeface="FrutigerLTStd-Roman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4FB1BA-D3F7-C6B2-E0F1-74C830B891C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5242" t="63358" r="8273" b="26787"/>
          <a:stretch>
            <a:fillRect/>
          </a:stretch>
        </p:blipFill>
        <p:spPr>
          <a:xfrm>
            <a:off x="9027981" y="5696102"/>
            <a:ext cx="1808922" cy="6758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69D553-6B72-DAA5-2579-BB119FDEA1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695" b="12765"/>
          <a:stretch>
            <a:fillRect/>
          </a:stretch>
        </p:blipFill>
        <p:spPr>
          <a:xfrm>
            <a:off x="0" y="20458"/>
            <a:ext cx="1652811" cy="925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3AE1E2-0AE7-C971-5FE1-BE5B04B6B7DF}"/>
              </a:ext>
            </a:extLst>
          </p:cNvPr>
          <p:cNvSpPr txBox="1"/>
          <p:nvPr/>
        </p:nvSpPr>
        <p:spPr>
          <a:xfrm>
            <a:off x="6010274" y="3059668"/>
            <a:ext cx="1980461" cy="175432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PROYECTO </a:t>
            </a:r>
            <a:r>
              <a:rPr lang="es-ES" b="1" dirty="0" err="1"/>
              <a:t>CEiCE</a:t>
            </a:r>
            <a:endParaRPr lang="es-ES" b="1" dirty="0"/>
          </a:p>
          <a:p>
            <a:pPr algn="ctr"/>
            <a:r>
              <a:rPr lang="es-ES" dirty="0"/>
              <a:t>Ecosistemas de Innovación Euskadi Cuba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Transdisciplinar</a:t>
            </a:r>
          </a:p>
        </p:txBody>
      </p:sp>
    </p:spTree>
    <p:extLst>
      <p:ext uri="{BB962C8B-B14F-4D97-AF65-F5344CB8AC3E}">
        <p14:creationId xmlns:p14="http://schemas.microsoft.com/office/powerpoint/2010/main" val="342087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19000">
              <a:schemeClr val="bg1"/>
            </a:gs>
            <a:gs pos="9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0C4A27-B36A-930C-3D8D-81999B65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1DD6E3-930E-BFE0-A4EC-A136CD03D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837159" y="1030608"/>
            <a:ext cx="3340455" cy="20515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E9A9F1-3B66-1781-4DD1-BA02A9F1EFAC}"/>
              </a:ext>
            </a:extLst>
          </p:cNvPr>
          <p:cNvSpPr/>
          <p:nvPr/>
        </p:nvSpPr>
        <p:spPr>
          <a:xfrm>
            <a:off x="524036" y="1143748"/>
            <a:ext cx="2913732" cy="16389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2.C INNOVACIÓN.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3C6C3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ACADEMIA /Conocimiento</a:t>
            </a:r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2ADA6B5B-DEEA-801D-7B56-445E20A564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6967" y="2578827"/>
            <a:ext cx="1572171" cy="644633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19FC73C0-9146-3405-4EA2-41E973D29A7B}"/>
              </a:ext>
            </a:extLst>
          </p:cNvPr>
          <p:cNvCxnSpPr>
            <a:cxnSpLocks/>
          </p:cNvCxnSpPr>
          <p:nvPr/>
        </p:nvCxnSpPr>
        <p:spPr>
          <a:xfrm>
            <a:off x="4748367" y="2535721"/>
            <a:ext cx="2083025" cy="830996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4AE8B20D-B147-F53E-AB79-8A26A736C4ED}"/>
              </a:ext>
            </a:extLst>
          </p:cNvPr>
          <p:cNvCxnSpPr>
            <a:cxnSpLocks/>
          </p:cNvCxnSpPr>
          <p:nvPr/>
        </p:nvCxnSpPr>
        <p:spPr>
          <a:xfrm rot="5400000">
            <a:off x="6585224" y="4815799"/>
            <a:ext cx="1878745" cy="266917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AE3D1943-4A8C-3F1C-6157-E155AB3406A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71594" y="4115990"/>
            <a:ext cx="1786488" cy="963143"/>
          </a:xfrm>
          <a:prstGeom prst="curvedConnector3">
            <a:avLst>
              <a:gd name="adj1" fmla="val 18288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93911EA-8A4B-6A27-C88A-40081D80A29C}"/>
              </a:ext>
            </a:extLst>
          </p:cNvPr>
          <p:cNvSpPr txBox="1"/>
          <p:nvPr/>
        </p:nvSpPr>
        <p:spPr>
          <a:xfrm>
            <a:off x="756078" y="4796144"/>
            <a:ext cx="6092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t>2. Línea Estratégica “Cultura Activa, Identidad Viva”.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2.1 Política de activación cultural, deportiva y recreativa en espacios públicos y lugares tradicionales, con apego a la identidad habanera.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2.2. Política de desarrollo de economías creativas circulares, para el fortalecimiento de la identidad cultural barrial, generar equidad territorial y sostenibilidad ambiental.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2.3. Política de Turismo Cultural Comunitario y Protección del Tejido Social.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2.4. Política Distrito Creativo Metropolitano.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F8ACD2-908F-9B51-7F4A-9575A76C30BC}"/>
              </a:ext>
            </a:extLst>
          </p:cNvPr>
          <p:cNvSpPr txBox="1"/>
          <p:nvPr/>
        </p:nvSpPr>
        <p:spPr>
          <a:xfrm>
            <a:off x="7344176" y="5529610"/>
            <a:ext cx="4481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t>4. Línea Estratégica “Plataforma Metropolitana para el Desarrollo Endógeno Sostenible”.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4.1. Política de Fortalecimiento de Alianzas, Cooperación para el Desarrollo y Financiamiento Mixto.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87CEAC9-79E6-86BD-707A-8B4C4205F27D}"/>
              </a:ext>
            </a:extLst>
          </p:cNvPr>
          <p:cNvSpPr txBox="1"/>
          <p:nvPr/>
        </p:nvSpPr>
        <p:spPr>
          <a:xfrm>
            <a:off x="6848764" y="3208492"/>
            <a:ext cx="5032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t>6. Línea Estratégica “Transición Energética Justa y Participativa”.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6.2. Política de Participación Ciudadana y Capacitación para la Transición Energética.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3F298D3-5022-81B2-8217-15A193385C89}"/>
              </a:ext>
            </a:extLst>
          </p:cNvPr>
          <p:cNvSpPr txBox="1"/>
          <p:nvPr/>
        </p:nvSpPr>
        <p:spPr>
          <a:xfrm>
            <a:off x="8932662" y="3867617"/>
            <a:ext cx="308065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t>9. Línea Estratégica “Gestión Integral y Participativa de Residuos Sólidos Urbanos”.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9.2. Política de Alianzas y Uso de Tecnologías Contextualizadas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t>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eciliaLTStd-Light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95370AE-18B0-5417-7609-3D3B666569E9}"/>
              </a:ext>
            </a:extLst>
          </p:cNvPr>
          <p:cNvSpPr txBox="1"/>
          <p:nvPr/>
        </p:nvSpPr>
        <p:spPr>
          <a:xfrm>
            <a:off x="139536" y="3247119"/>
            <a:ext cx="50242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t>1. Línea Estratégica “Gobernanza Urbana Metropolitana”.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1.1. Política de Coordinación Interinstitucional Metropolitana.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1.2. Política de Modernización de la gestión Institucional, transparente y competente.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1.3. Política de Empoderamiento Ciudadano y Participación Activa.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eciliaLTStd-Light"/>
                <a:ea typeface="+mn-ea"/>
                <a:cs typeface="+mn-cs"/>
              </a:rPr>
              <a:t>1.4. Política de Innovación en Gobernanza y Corresponsabilidad.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9F5D55-15AE-4A41-DB23-013DC91D604A}"/>
              </a:ext>
            </a:extLst>
          </p:cNvPr>
          <p:cNvSpPr txBox="1"/>
          <p:nvPr/>
        </p:nvSpPr>
        <p:spPr>
          <a:xfrm>
            <a:off x="-141108" y="43375"/>
            <a:ext cx="1002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EdP</a:t>
            </a:r>
            <a:r>
              <a:rPr lang="es-E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 LA HABANA: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Oportunidad para </a:t>
            </a:r>
            <a:r>
              <a:rPr lang="es-ES" sz="2000" b="1" dirty="0">
                <a:solidFill>
                  <a:srgbClr val="70AD47">
                    <a:lumMod val="75000"/>
                  </a:srgbClr>
                </a:solidFill>
              </a:rPr>
              <a:t>Poner en valor y potenciar la INNOVACIÓN ACADÉMICA  para la transformación del territorio en el marco de la localización de A2030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A9EFC55-006B-B77D-661F-F218ECA0C5A5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204001-021B-DE06-10FE-C597F5AD4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1250C04-6AEE-4660-4CF9-B5DC0BAA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509DBAE1-8DD6-4319-7659-A30397549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72673" y="3442863"/>
            <a:ext cx="2240889" cy="77190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2292A0A2-8893-1AF3-66A0-EB0C1B6C13E9}"/>
              </a:ext>
            </a:extLst>
          </p:cNvPr>
          <p:cNvCxnSpPr>
            <a:cxnSpLocks/>
          </p:cNvCxnSpPr>
          <p:nvPr/>
        </p:nvCxnSpPr>
        <p:spPr>
          <a:xfrm>
            <a:off x="7868850" y="4063612"/>
            <a:ext cx="909138" cy="388782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A200FE06-EF87-880C-4B5D-918804C2861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45521" y="4158714"/>
            <a:ext cx="1427195" cy="1236991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3D5418BF-47B1-1219-B46F-4AB2F29CB42F}"/>
              </a:ext>
            </a:extLst>
          </p:cNvPr>
          <p:cNvCxnSpPr>
            <a:cxnSpLocks/>
          </p:cNvCxnSpPr>
          <p:nvPr/>
        </p:nvCxnSpPr>
        <p:spPr>
          <a:xfrm rot="5400000">
            <a:off x="5993967" y="5272768"/>
            <a:ext cx="1205968" cy="276763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EAA4FD40-01A8-1459-BF46-23EBA12B57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34878" y="2971900"/>
            <a:ext cx="1406642" cy="1028139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ado 36">
            <a:extLst>
              <a:ext uri="{FF2B5EF4-FFF2-40B4-BE49-F238E27FC236}">
                <a16:creationId xmlns:a16="http://schemas.microsoft.com/office/drawing/2014/main" id="{0D1EF3EE-DA8C-11A7-E582-BBBE3F4589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20916" y="3613645"/>
            <a:ext cx="498221" cy="253974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curvado 38">
            <a:extLst>
              <a:ext uri="{FF2B5EF4-FFF2-40B4-BE49-F238E27FC236}">
                <a16:creationId xmlns:a16="http://schemas.microsoft.com/office/drawing/2014/main" id="{66C596CF-2CFD-3D23-8AA6-8BE47DDB39B0}"/>
              </a:ext>
            </a:extLst>
          </p:cNvPr>
          <p:cNvCxnSpPr>
            <a:cxnSpLocks/>
          </p:cNvCxnSpPr>
          <p:nvPr/>
        </p:nvCxnSpPr>
        <p:spPr>
          <a:xfrm rot="5400000">
            <a:off x="4974005" y="4003453"/>
            <a:ext cx="407591" cy="18323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2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bg1"/>
            </a:gs>
            <a:gs pos="99000">
              <a:srgbClr val="7030A0"/>
            </a:gs>
            <a:gs pos="0">
              <a:srgbClr val="FFC000"/>
            </a:gs>
            <a:gs pos="22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73216-49C3-7143-819B-2D0AFF97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58F9A6A-4486-AB0F-758B-A10228888136}"/>
              </a:ext>
            </a:extLst>
          </p:cNvPr>
          <p:cNvSpPr/>
          <p:nvPr/>
        </p:nvSpPr>
        <p:spPr>
          <a:xfrm>
            <a:off x="826405" y="1115508"/>
            <a:ext cx="2970759" cy="149740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b="1" i="1" kern="1200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Cocreación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proyectos, hojas de ruta y Misiones Compartidas </a:t>
            </a:r>
            <a:endParaRPr lang="en-AU" b="1" i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EDF5BA-FA0C-9DAA-E0C8-E59EB9C22D69}"/>
              </a:ext>
            </a:extLst>
          </p:cNvPr>
          <p:cNvSpPr txBox="1"/>
          <p:nvPr/>
        </p:nvSpPr>
        <p:spPr>
          <a:xfrm>
            <a:off x="169279" y="2955486"/>
            <a:ext cx="5921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1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FrutigerLTStd-Bold"/>
              </a:rPr>
              <a:t>Co-creación</a:t>
            </a:r>
            <a:r>
              <a:rPr lang="es-ES" sz="18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FrutigerLTStd-Bold"/>
              </a:rPr>
              <a:t> del Plan de innovación social y Agenda 2030 con el resto de las instituciones y agentes económicos, sociales y culturales; 4 EJES y Proyectos compartidos: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b="0" i="0" u="none" strike="noStrike" baseline="0" dirty="0">
              <a:solidFill>
                <a:schemeClr val="bg1">
                  <a:lumMod val="50000"/>
                </a:schemeClr>
              </a:solidFill>
              <a:latin typeface="FrutigerLTStd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FrutigerLTStd-Roman"/>
              </a:rPr>
              <a:t>Proyectos Compartidos en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FrutigerLTStd-Roman"/>
              </a:rPr>
              <a:t>cambio climático, alimentación sostenible y desarrollo rural/territorial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FrutigerLTStd-Roman"/>
              </a:rPr>
              <a:t>Proyectos Compartidos en Innovación Social, política y promoción de la calidad y cultura democrática y políticas de inclusión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FrutigerLTStd-Roman"/>
              </a:rPr>
              <a:t>Proyectos Compartidos en competitividad fiscal, retención y atracción de talento, contratación/compra pública responsable y sostenibilidad</a:t>
            </a:r>
            <a:endParaRPr lang="es-ES" sz="1800" b="1" i="0" u="none" strike="noStrike" baseline="0" dirty="0">
              <a:solidFill>
                <a:schemeClr val="bg1">
                  <a:lumMod val="50000"/>
                </a:schemeClr>
              </a:solidFill>
              <a:latin typeface="FrutigerLTStd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FrutigerLTStd-Roman"/>
              </a:rPr>
              <a:t>Proyectos Compartidos de Cooperación al Desarrollo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E3597A-5231-C4E3-A358-D006C5B5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35" t="13907" r="32016" b="9856"/>
          <a:stretch/>
        </p:blipFill>
        <p:spPr>
          <a:xfrm>
            <a:off x="8554827" y="940622"/>
            <a:ext cx="1984361" cy="263019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16B1532-A6C1-0D3E-5C36-7DCDC0D5C6C4}"/>
              </a:ext>
            </a:extLst>
          </p:cNvPr>
          <p:cNvSpPr txBox="1"/>
          <p:nvPr/>
        </p:nvSpPr>
        <p:spPr>
          <a:xfrm>
            <a:off x="8009215" y="3572221"/>
            <a:ext cx="3491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" dirty="0" err="1">
                <a:hlinkClick r:id="rId3"/>
              </a:rPr>
              <a:t>euskadi.eus</a:t>
            </a:r>
            <a:r>
              <a:rPr lang="es-ES" sz="700" dirty="0">
                <a:hlinkClick r:id="rId3"/>
              </a:rPr>
              <a:t>/contenidos/</a:t>
            </a:r>
            <a:r>
              <a:rPr lang="es-ES" sz="700" dirty="0" err="1">
                <a:hlinkClick r:id="rId3"/>
              </a:rPr>
              <a:t>informacion</a:t>
            </a:r>
            <a:r>
              <a:rPr lang="es-ES" sz="700" dirty="0">
                <a:hlinkClick r:id="rId3"/>
              </a:rPr>
              <a:t>/</a:t>
            </a:r>
            <a:r>
              <a:rPr lang="es-ES" sz="700" dirty="0" err="1">
                <a:hlinkClick r:id="rId3"/>
              </a:rPr>
              <a:t>docs_interes_transicionsocial</a:t>
            </a:r>
            <a:r>
              <a:rPr lang="es-ES" sz="700" dirty="0">
                <a:hlinkClick r:id="rId3"/>
              </a:rPr>
              <a:t>/</a:t>
            </a:r>
            <a:r>
              <a:rPr lang="es-ES" sz="700" dirty="0" err="1">
                <a:hlinkClick r:id="rId3"/>
              </a:rPr>
              <a:t>es_def</a:t>
            </a:r>
            <a:r>
              <a:rPr lang="es-ES" sz="700" dirty="0">
                <a:hlinkClick r:id="rId3"/>
              </a:rPr>
              <a:t>/adjuntos/Plan-2025-2028-de-Innovacion-Social-y-Agenda-2030.pdf</a:t>
            </a:r>
            <a:endParaRPr lang="es-ES" sz="7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FE70EC-F2C3-1C37-D0EC-1F332D9B96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255" t="36175" r="27097" b="57282"/>
          <a:stretch>
            <a:fillRect/>
          </a:stretch>
        </p:blipFill>
        <p:spPr>
          <a:xfrm>
            <a:off x="10402725" y="5493492"/>
            <a:ext cx="1682894" cy="646330"/>
          </a:xfrm>
          <a:prstGeom prst="rect">
            <a:avLst/>
          </a:prstGeom>
        </p:spPr>
      </p:pic>
      <p:pic>
        <p:nvPicPr>
          <p:cNvPr id="3076" name="Picture 4" descr="Alimentación sostenible guia de buenas practicas BCC">
            <a:extLst>
              <a:ext uri="{FF2B5EF4-FFF2-40B4-BE49-F238E27FC236}">
                <a16:creationId xmlns:a16="http://schemas.microsoft.com/office/drawing/2014/main" id="{C102B4CA-EA20-BB81-89FE-B48D0831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41" y="4092514"/>
            <a:ext cx="1539251" cy="10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6EF13FF-5F4E-F6F6-1AFA-410A55216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772" y="4252074"/>
            <a:ext cx="1371095" cy="77007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9AF23F10-AC0B-E7DD-5051-93B669CD6862}"/>
              </a:ext>
            </a:extLst>
          </p:cNvPr>
          <p:cNvSpPr txBox="1"/>
          <p:nvPr/>
        </p:nvSpPr>
        <p:spPr>
          <a:xfrm>
            <a:off x="7521021" y="5097821"/>
            <a:ext cx="3134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hlinkClick r:id="rId7"/>
              </a:rPr>
              <a:t>BCC </a:t>
            </a:r>
            <a:r>
              <a:rPr lang="es-ES" sz="800" dirty="0" err="1">
                <a:hlinkClick r:id="rId7"/>
              </a:rPr>
              <a:t>Innovation</a:t>
            </a:r>
            <a:r>
              <a:rPr lang="es-ES" sz="800" dirty="0">
                <a:hlinkClick r:id="rId7"/>
              </a:rPr>
              <a:t> y Gobierno Vasco elaboran la “Guía de Buenas Prácticas en Alimentación”, un compromiso con la sostenibilidad y los ODS - </a:t>
            </a:r>
            <a:r>
              <a:rPr lang="es-ES" sz="800" dirty="0" err="1">
                <a:hlinkClick r:id="rId7"/>
              </a:rPr>
              <a:t>Basque</a:t>
            </a:r>
            <a:r>
              <a:rPr lang="es-ES" sz="800" dirty="0">
                <a:hlinkClick r:id="rId7"/>
              </a:rPr>
              <a:t> </a:t>
            </a:r>
            <a:r>
              <a:rPr lang="es-ES" sz="800" dirty="0" err="1">
                <a:hlinkClick r:id="rId7"/>
              </a:rPr>
              <a:t>Culinary</a:t>
            </a:r>
            <a:r>
              <a:rPr lang="es-ES" sz="800" dirty="0">
                <a:hlinkClick r:id="rId7"/>
              </a:rPr>
              <a:t> Center</a:t>
            </a:r>
            <a:endParaRPr lang="es-ES" sz="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DCBA0D-C799-BDDC-16BE-8E01822738BA}"/>
              </a:ext>
            </a:extLst>
          </p:cNvPr>
          <p:cNvSpPr txBox="1"/>
          <p:nvPr/>
        </p:nvSpPr>
        <p:spPr>
          <a:xfrm>
            <a:off x="10740515" y="6021703"/>
            <a:ext cx="983056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https://aclima.eus/</a:t>
            </a:r>
            <a:r>
              <a:rPr lang="es-E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05E1F2F-1713-5454-80AC-179260FF3374}"/>
              </a:ext>
            </a:extLst>
          </p:cNvPr>
          <p:cNvSpPr txBox="1"/>
          <p:nvPr/>
        </p:nvSpPr>
        <p:spPr>
          <a:xfrm>
            <a:off x="1652811" y="-68038"/>
            <a:ext cx="10059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EN EUSKADI: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CÓMO SE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 IDO ENRAIZANDO UN MARCO DE GOBERNANZA COLABORATIVA PARA LA CO-CREACIÓN DE MISIONES COMPARTIDAS PARA LA TRANSFORMACIÓN DEL TERRITORIO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D81B1E-58DB-E708-A936-55D71809F8B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695" b="12765"/>
          <a:stretch>
            <a:fillRect/>
          </a:stretch>
        </p:blipFill>
        <p:spPr>
          <a:xfrm>
            <a:off x="0" y="20458"/>
            <a:ext cx="1652811" cy="9256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B5A402-4B7E-AB18-D4AF-0B3088819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7460" t="35390" r="28240" b="39669"/>
          <a:stretch>
            <a:fillRect/>
          </a:stretch>
        </p:blipFill>
        <p:spPr>
          <a:xfrm>
            <a:off x="4808311" y="1140996"/>
            <a:ext cx="2498422" cy="18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34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bg1"/>
            </a:gs>
            <a:gs pos="99000">
              <a:srgbClr val="7030A0"/>
            </a:gs>
            <a:gs pos="0">
              <a:srgbClr val="FFC000"/>
            </a:gs>
            <a:gs pos="22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D12C1-0945-95CC-6DD5-82E9BAFE1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22E2836-6AB7-68DE-650D-70E2A01A41CE}"/>
              </a:ext>
            </a:extLst>
          </p:cNvPr>
          <p:cNvSpPr/>
          <p:nvPr/>
        </p:nvSpPr>
        <p:spPr>
          <a:xfrm>
            <a:off x="783917" y="1188138"/>
            <a:ext cx="2970759" cy="149740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D58817">
                    <a:lumMod val="75000"/>
                  </a:srgbClr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s-E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D58817">
                    <a:lumMod val="75000"/>
                  </a:srgbClr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Times New Roman" panose="02020603050405020304" pitchFamily="18" charset="0"/>
              </a:rPr>
              <a:t>Cocreación</a:t>
            </a: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D58817">
                    <a:lumMod val="75000"/>
                  </a:srgbClr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Times New Roman" panose="02020603050405020304" pitchFamily="18" charset="0"/>
              </a:rPr>
              <a:t> de proyectos, hojas de ruta y Misiones Compartidas </a:t>
            </a:r>
            <a:endParaRPr kumimoji="0" lang="en-AU" sz="1800" b="1" i="1" u="none" strike="noStrike" kern="1200" cap="none" spc="0" normalizeH="0" baseline="0" noProof="0" dirty="0">
              <a:ln>
                <a:noFill/>
              </a:ln>
              <a:solidFill>
                <a:srgbClr val="D58817">
                  <a:lumMod val="75000"/>
                </a:srgbClr>
              </a:solidFill>
              <a:effectLst/>
              <a:uLnTx/>
              <a:uFillTx/>
              <a:latin typeface="Gill Sans MT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5283AF2-C28B-9EDC-D3DA-A01A18F2DC3E}"/>
              </a:ext>
            </a:extLst>
          </p:cNvPr>
          <p:cNvSpPr txBox="1"/>
          <p:nvPr/>
        </p:nvSpPr>
        <p:spPr>
          <a:xfrm>
            <a:off x="-114769" y="-42357"/>
            <a:ext cx="10137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5881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lang="es-ES" sz="2800" b="1" dirty="0" err="1">
                <a:solidFill>
                  <a:srgbClr val="D58817">
                    <a:lumMod val="75000"/>
                  </a:srgbClr>
                </a:solidFill>
                <a:latin typeface="Calibri" panose="020F0502020204030204"/>
              </a:rPr>
              <a:t>dP</a:t>
            </a:r>
            <a:r>
              <a:rPr lang="es-ES" sz="2800" b="1" dirty="0">
                <a:solidFill>
                  <a:srgbClr val="D58817">
                    <a:lumMod val="75000"/>
                  </a:srgbClr>
                </a:solidFill>
                <a:latin typeface="Calibri" panose="020F0502020204030204"/>
              </a:rPr>
              <a:t> La Habana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5881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s-ES" sz="2000" b="1" dirty="0">
                <a:solidFill>
                  <a:srgbClr val="D58817">
                    <a:lumMod val="75000"/>
                  </a:srgbClr>
                </a:solidFill>
                <a:latin typeface="Calibri" panose="020F0502020204030204"/>
              </a:rPr>
              <a:t>Oportunidad para Poner en valor y potenciar el marco de alianzas </a:t>
            </a:r>
            <a:r>
              <a:rPr lang="es-ES" sz="2000" b="1" dirty="0" err="1">
                <a:solidFill>
                  <a:srgbClr val="D58817">
                    <a:lumMod val="75000"/>
                  </a:srgbClr>
                </a:solidFill>
                <a:latin typeface="Calibri" panose="020F0502020204030204"/>
              </a:rPr>
              <a:t>multiactor</a:t>
            </a:r>
            <a:r>
              <a:rPr lang="es-ES" sz="2000" b="1" dirty="0">
                <a:solidFill>
                  <a:srgbClr val="D58817">
                    <a:lumMod val="75000"/>
                  </a:srgbClr>
                </a:solidFill>
                <a:latin typeface="Calibri" panose="020F0502020204030204"/>
              </a:rPr>
              <a:t> para la </a:t>
            </a:r>
            <a:r>
              <a:rPr lang="es-ES" sz="2000" b="1" dirty="0" err="1">
                <a:solidFill>
                  <a:srgbClr val="D58817">
                    <a:lumMod val="75000"/>
                  </a:srgbClr>
                </a:solidFill>
                <a:latin typeface="Calibri" panose="020F0502020204030204"/>
              </a:rPr>
              <a:t>co-creación</a:t>
            </a:r>
            <a:r>
              <a:rPr lang="es-ES" sz="2000" b="1" dirty="0">
                <a:solidFill>
                  <a:srgbClr val="D58817">
                    <a:lumMod val="75000"/>
                  </a:srgbClr>
                </a:solidFill>
                <a:latin typeface="Calibri" panose="020F0502020204030204"/>
              </a:rPr>
              <a:t> de hojas de ruta compartidas robustas para la transformación del territorio en el marco de la localización de A2030</a:t>
            </a:r>
            <a:endParaRPr lang="en-AU" sz="2000" b="1" dirty="0">
              <a:solidFill>
                <a:srgbClr val="D5881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38BC04-CCBD-01E1-A552-71A4A949442F}"/>
              </a:ext>
            </a:extLst>
          </p:cNvPr>
          <p:cNvSpPr txBox="1"/>
          <p:nvPr/>
        </p:nvSpPr>
        <p:spPr>
          <a:xfrm>
            <a:off x="3247945" y="4490378"/>
            <a:ext cx="60926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b="0" i="0" u="none" strike="noStrike" baseline="0" dirty="0">
                <a:latin typeface="Oswald-Regular"/>
              </a:rPr>
              <a:t>2. Línea Estratégica “Cultura Activa, Identidad Viva”.</a:t>
            </a:r>
          </a:p>
          <a:p>
            <a:r>
              <a:rPr lang="es-ES" sz="1200" dirty="0">
                <a:latin typeface="Oswald-Regular"/>
              </a:rPr>
              <a:t>3. Línea Estratégica “Hábitat Seguro, Resiliente y Equitativo”.</a:t>
            </a:r>
          </a:p>
          <a:p>
            <a:r>
              <a:rPr lang="es-ES" sz="1200" dirty="0">
                <a:latin typeface="Oswald-Regular"/>
              </a:rPr>
              <a:t>4. Línea Estratégica “Plataforma Metropolitana para el Desarrollo Endógeno Sostenible”.</a:t>
            </a:r>
          </a:p>
          <a:p>
            <a:r>
              <a:rPr lang="es-ES" sz="1200" dirty="0">
                <a:latin typeface="Oswald-Regular"/>
              </a:rPr>
              <a:t>5. Línea Estratégica “Movilidad Activa, Transporte y Espacios Públicos Seguros”.</a:t>
            </a:r>
          </a:p>
          <a:p>
            <a:r>
              <a:rPr lang="es-ES" sz="1200" dirty="0">
                <a:latin typeface="Oswald-Regular"/>
              </a:rPr>
              <a:t>6. Línea Estratégica “Transición Energética Justa y Participativa”.</a:t>
            </a:r>
          </a:p>
          <a:p>
            <a:r>
              <a:rPr lang="es-ES" sz="1200" dirty="0">
                <a:latin typeface="Oswald-Regular"/>
              </a:rPr>
              <a:t>7. Línea Estratégica “Conectando Naturaleza, Ciudad y Comunidad”.</a:t>
            </a:r>
          </a:p>
          <a:p>
            <a:r>
              <a:rPr lang="es-ES" sz="1200" dirty="0">
                <a:latin typeface="Oswald-Regular"/>
              </a:rPr>
              <a:t>8. Línea Estratégica “Agricultura Urbana y Cinturón Agroecológico”</a:t>
            </a:r>
          </a:p>
          <a:p>
            <a:r>
              <a:rPr lang="es-ES" sz="1200" dirty="0">
                <a:latin typeface="Oswald-Regular"/>
              </a:rPr>
              <a:t>9. Línea Estratégica “Gestión Integral y Participativa de Residuos Sólidos Urbanos”.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6DF0F3-6386-0B57-4BDC-0A99B0B2E02A}"/>
              </a:ext>
            </a:extLst>
          </p:cNvPr>
          <p:cNvSpPr txBox="1"/>
          <p:nvPr/>
        </p:nvSpPr>
        <p:spPr>
          <a:xfrm>
            <a:off x="27065" y="5701670"/>
            <a:ext cx="6092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200" b="0" i="0" u="none" strike="noStrike" baseline="0" dirty="0">
                <a:latin typeface="Oswald-Regular"/>
              </a:rPr>
              <a:t> </a:t>
            </a:r>
            <a:endParaRPr lang="es-ES" sz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624556-67EC-9264-56D9-C9607D73D9F1}"/>
              </a:ext>
            </a:extLst>
          </p:cNvPr>
          <p:cNvSpPr txBox="1"/>
          <p:nvPr/>
        </p:nvSpPr>
        <p:spPr>
          <a:xfrm>
            <a:off x="2702750" y="3256245"/>
            <a:ext cx="702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Proceso de </a:t>
            </a:r>
            <a:r>
              <a:rPr lang="es-ES" dirty="0" err="1"/>
              <a:t>cocreación</a:t>
            </a:r>
            <a:endParaRPr lang="es-ES" dirty="0"/>
          </a:p>
          <a:p>
            <a:r>
              <a:rPr lang="es-ES" dirty="0"/>
              <a:t>Mecanismos de gobernanza </a:t>
            </a:r>
            <a:r>
              <a:rPr lang="es-ES" dirty="0" err="1"/>
              <a:t>multiactor</a:t>
            </a:r>
            <a:r>
              <a:rPr lang="es-ES" dirty="0"/>
              <a:t> facilitado por la Institución Pública</a:t>
            </a:r>
          </a:p>
          <a:p>
            <a:r>
              <a:rPr lang="es-ES" dirty="0"/>
              <a:t>Ecosistemas de Innovación Transdisciplinar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5FA9FF0-A04C-5D89-B88D-56DFCE87F1B0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AA7F627-3F76-5C73-585F-543BB1522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75B2A73-0B2B-4437-4E2C-C68176CDC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EB9259B1-C661-3674-2DB6-DF6ADB231E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60" t="37827" r="28240" b="44028"/>
          <a:stretch>
            <a:fillRect/>
          </a:stretch>
        </p:blipFill>
        <p:spPr>
          <a:xfrm>
            <a:off x="4138068" y="1465336"/>
            <a:ext cx="3188480" cy="16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3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9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A449B-FFB6-5D13-20F0-043ECF75B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944F6A-381B-1FFA-9A5A-63CD9CC0FB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4154557" y="996795"/>
            <a:ext cx="3304762" cy="20296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8B6C31C-D230-F33B-2571-C27A7940EE72}"/>
              </a:ext>
            </a:extLst>
          </p:cNvPr>
          <p:cNvSpPr/>
          <p:nvPr/>
        </p:nvSpPr>
        <p:spPr>
          <a:xfrm>
            <a:off x="844853" y="1204030"/>
            <a:ext cx="2970759" cy="149740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4. </a:t>
            </a:r>
            <a:r>
              <a:rPr lang="en-AU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Atracción</a:t>
            </a:r>
            <a:r>
              <a:rPr lang="en-AU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 de </a:t>
            </a:r>
            <a:r>
              <a:rPr lang="en-AU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financiación</a:t>
            </a:r>
            <a:r>
              <a:rPr lang="en-AU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AU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sostenible</a:t>
            </a:r>
            <a:r>
              <a:rPr lang="en-AU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 de largo </a:t>
            </a:r>
            <a:r>
              <a:rPr lang="en-AU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plazo</a:t>
            </a:r>
            <a:r>
              <a:rPr lang="en-AU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AU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pública</a:t>
            </a:r>
            <a:r>
              <a:rPr lang="en-AU" b="1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 y </a:t>
            </a:r>
            <a:r>
              <a:rPr lang="en-AU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Symbol" panose="05050102010706020507" pitchFamily="18" charset="2"/>
              </a:rPr>
              <a:t>privada</a:t>
            </a:r>
            <a:endParaRPr lang="en-AU" b="1" i="1" dirty="0">
              <a:solidFill>
                <a:srgbClr val="FF0000"/>
              </a:solidFill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B87029-03D7-0A34-EFE0-78F741C84F6F}"/>
              </a:ext>
            </a:extLst>
          </p:cNvPr>
          <p:cNvSpPr txBox="1"/>
          <p:nvPr/>
        </p:nvSpPr>
        <p:spPr>
          <a:xfrm>
            <a:off x="318052" y="4081860"/>
            <a:ext cx="44667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>
                <a:latin typeface="FrutigerLTStd-Roman"/>
              </a:rPr>
              <a:t>IX Ronda de financiación de bonos sostenibles en Euskadi; Más de 7.100 millones de euros movilizados hacia el desarrollo sostenible.</a:t>
            </a:r>
          </a:p>
          <a:p>
            <a:pPr algn="l"/>
            <a:endParaRPr lang="es-ES" b="1" dirty="0">
              <a:latin typeface="FrutigerLTStd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>
                <a:latin typeface="FrutigerLTStd-Roman"/>
              </a:rPr>
              <a:t>Proyectos Compartidos en competitividad fiscal, retención y atracción de talento</a:t>
            </a:r>
          </a:p>
        </p:txBody>
      </p:sp>
      <p:cxnSp>
        <p:nvCxnSpPr>
          <p:cNvPr id="2" name="Conector: curvado 1">
            <a:extLst>
              <a:ext uri="{FF2B5EF4-FFF2-40B4-BE49-F238E27FC236}">
                <a16:creationId xmlns:a16="http://schemas.microsoft.com/office/drawing/2014/main" id="{E691C536-CB45-4738-897A-FC89B2C2B7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31998" y="2480566"/>
            <a:ext cx="1540570" cy="1411356"/>
          </a:xfrm>
          <a:prstGeom prst="curvedConnector3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curvado 7">
            <a:extLst>
              <a:ext uri="{FF2B5EF4-FFF2-40B4-BE49-F238E27FC236}">
                <a16:creationId xmlns:a16="http://schemas.microsoft.com/office/drawing/2014/main" id="{166239C3-425C-EC4F-CC0B-D39B68C7DFEE}"/>
              </a:ext>
            </a:extLst>
          </p:cNvPr>
          <p:cNvCxnSpPr>
            <a:cxnSpLocks/>
          </p:cNvCxnSpPr>
          <p:nvPr/>
        </p:nvCxnSpPr>
        <p:spPr>
          <a:xfrm rot="5400000">
            <a:off x="4066193" y="3008912"/>
            <a:ext cx="1865238" cy="1250280"/>
          </a:xfrm>
          <a:prstGeom prst="curvedConnector3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218B2B9E-E966-7BF8-A4BB-1FDC38E5673D}"/>
              </a:ext>
            </a:extLst>
          </p:cNvPr>
          <p:cNvCxnSpPr>
            <a:cxnSpLocks/>
          </p:cNvCxnSpPr>
          <p:nvPr/>
        </p:nvCxnSpPr>
        <p:spPr>
          <a:xfrm rot="5400000">
            <a:off x="4016914" y="3339576"/>
            <a:ext cx="3214075" cy="1751133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64F8485A-7C87-6E32-45BC-E7EEB21E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59" y="2392557"/>
            <a:ext cx="3321025" cy="149936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FA1D796-7F92-0082-9A89-D15A517841D4}"/>
              </a:ext>
            </a:extLst>
          </p:cNvPr>
          <p:cNvSpPr txBox="1"/>
          <p:nvPr/>
        </p:nvSpPr>
        <p:spPr>
          <a:xfrm>
            <a:off x="1735669" y="131335"/>
            <a:ext cx="986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atin typeface="Calibri" panose="020F0502020204030204"/>
              </a:rPr>
              <a:t>EN EUSKADI: </a:t>
            </a:r>
            <a:r>
              <a:rPr lang="es-ES" sz="2000" b="1" dirty="0">
                <a:latin typeface="Calibri" panose="020F0502020204030204"/>
              </a:rPr>
              <a:t>CÓMO SE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 IDO ENRAIZANDO LA INNOVACIÓN EN GESTIÓN EMPRESARIAL  EN EL MARCO AGENDA 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218D6B-9CC8-CF45-7A31-3E6CAA70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695" b="12765"/>
          <a:stretch>
            <a:fillRect/>
          </a:stretch>
        </p:blipFill>
        <p:spPr>
          <a:xfrm>
            <a:off x="0" y="20458"/>
            <a:ext cx="1652811" cy="9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9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5894F-B13A-183D-5F6F-8783D6BB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D6CE42-64D6-A8C2-F57A-F4AC0511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4154557" y="996795"/>
            <a:ext cx="3304762" cy="20296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5733BFA-F6CA-1C39-B9B8-118ECF4FBB35}"/>
              </a:ext>
            </a:extLst>
          </p:cNvPr>
          <p:cNvSpPr/>
          <p:nvPr/>
        </p:nvSpPr>
        <p:spPr>
          <a:xfrm>
            <a:off x="844853" y="1204030"/>
            <a:ext cx="2970759" cy="149740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4. </a:t>
            </a:r>
            <a:r>
              <a:rPr kumimoji="0" lang="en-A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Atracción</a:t>
            </a: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 de </a:t>
            </a:r>
            <a:r>
              <a:rPr kumimoji="0" lang="en-A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financiación</a:t>
            </a: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kumimoji="0" lang="en-A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sostenible</a:t>
            </a: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 de largo </a:t>
            </a:r>
            <a:r>
              <a:rPr kumimoji="0" lang="en-A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plazo</a:t>
            </a: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kumimoji="0" lang="en-A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pública</a:t>
            </a:r>
            <a:r>
              <a:rPr kumimoji="0" lang="en-A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 y </a:t>
            </a:r>
            <a:r>
              <a:rPr kumimoji="0" lang="en-A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Symbol" panose="05050102010706020507" pitchFamily="18" charset="2"/>
              </a:rPr>
              <a:t>privada</a:t>
            </a:r>
            <a:endParaRPr kumimoji="0" lang="en-A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cxnSp>
        <p:nvCxnSpPr>
          <p:cNvPr id="2" name="Conector: curvado 1">
            <a:extLst>
              <a:ext uri="{FF2B5EF4-FFF2-40B4-BE49-F238E27FC236}">
                <a16:creationId xmlns:a16="http://schemas.microsoft.com/office/drawing/2014/main" id="{817A41F1-42DD-3E90-F8BC-4CF3A666DD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66754" y="2760384"/>
            <a:ext cx="1385283" cy="842649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curvado 7">
            <a:extLst>
              <a:ext uri="{FF2B5EF4-FFF2-40B4-BE49-F238E27FC236}">
                <a16:creationId xmlns:a16="http://schemas.microsoft.com/office/drawing/2014/main" id="{0FBA956D-94E6-5D33-727A-C9B2DC39C2E9}"/>
              </a:ext>
            </a:extLst>
          </p:cNvPr>
          <p:cNvCxnSpPr>
            <a:cxnSpLocks/>
          </p:cNvCxnSpPr>
          <p:nvPr/>
        </p:nvCxnSpPr>
        <p:spPr>
          <a:xfrm rot="5400000">
            <a:off x="4465881" y="2912990"/>
            <a:ext cx="1247785" cy="1192541"/>
          </a:xfrm>
          <a:prstGeom prst="curvedConnector3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BD431D15-4111-B51C-E0DD-2A22B70A56E2}"/>
              </a:ext>
            </a:extLst>
          </p:cNvPr>
          <p:cNvCxnSpPr>
            <a:cxnSpLocks/>
          </p:cNvCxnSpPr>
          <p:nvPr/>
        </p:nvCxnSpPr>
        <p:spPr>
          <a:xfrm>
            <a:off x="6499519" y="2608105"/>
            <a:ext cx="2001475" cy="820895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B3C43161-7491-7F68-B4AA-F58C68CACBEE}"/>
              </a:ext>
            </a:extLst>
          </p:cNvPr>
          <p:cNvSpPr txBox="1"/>
          <p:nvPr/>
        </p:nvSpPr>
        <p:spPr>
          <a:xfrm>
            <a:off x="2" y="96407"/>
            <a:ext cx="1057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LA HABANA: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CÓMO SE  HA IDO ENRAIZANDO LA INNOVACIÓN EN GESTIÓN EMPRESARIAL  EN EL MARCO AGENDA 2030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011487-E0FA-C9F3-4510-1ADA6C20A5F7}"/>
              </a:ext>
            </a:extLst>
          </p:cNvPr>
          <p:cNvSpPr txBox="1"/>
          <p:nvPr/>
        </p:nvSpPr>
        <p:spPr>
          <a:xfrm>
            <a:off x="2442931" y="6448423"/>
            <a:ext cx="791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FINANCIACIÓN GLOBAL EVIRONMENT FUND: GEF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D0FD9F-DE0C-60B4-D22E-175BD9991F2D}"/>
              </a:ext>
            </a:extLst>
          </p:cNvPr>
          <p:cNvSpPr txBox="1"/>
          <p:nvPr/>
        </p:nvSpPr>
        <p:spPr>
          <a:xfrm>
            <a:off x="126726" y="3249251"/>
            <a:ext cx="40278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3. Línea Estratégica “Hábitat Seguro, Resiliente y Equitativo”.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3.4. Política Fondo Integral de Regeneración y Resiliencia Urbana (FIRRU).</a:t>
            </a:r>
            <a:endParaRPr lang="es-ES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75DEC3-6D3B-51DB-A8AA-B30A97E874AE}"/>
              </a:ext>
            </a:extLst>
          </p:cNvPr>
          <p:cNvSpPr txBox="1"/>
          <p:nvPr/>
        </p:nvSpPr>
        <p:spPr>
          <a:xfrm>
            <a:off x="72465" y="5279979"/>
            <a:ext cx="4721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6. Línea Estratégica “Transición Energética Justa y Participativa”.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6.4. Política: Fondo Metropolitano para la Transición Energética Justa y Participativa.</a:t>
            </a:r>
            <a:endParaRPr lang="es-ES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7BADF3-A348-42CF-DC94-C3C0F0EFEF5D}"/>
              </a:ext>
            </a:extLst>
          </p:cNvPr>
          <p:cNvSpPr txBox="1"/>
          <p:nvPr/>
        </p:nvSpPr>
        <p:spPr>
          <a:xfrm>
            <a:off x="6217780" y="3583884"/>
            <a:ext cx="60926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7. Línea Estratégica “Conectando Naturaleza, Ciudad y Comunidad”.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7.4. Política: Fondo Metropolitano para la Infraestructura Verde y la Renaturalización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Urbana.</a:t>
            </a:r>
            <a:endParaRPr lang="es-ES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F22268-1E51-4CB8-EDB9-320227E4BA41}"/>
              </a:ext>
            </a:extLst>
          </p:cNvPr>
          <p:cNvSpPr txBox="1"/>
          <p:nvPr/>
        </p:nvSpPr>
        <p:spPr>
          <a:xfrm>
            <a:off x="6217780" y="4637747"/>
            <a:ext cx="6092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8. Línea Estratégica “Agricultura Urbana y Cinturón Agroecológico”.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8.4. Política: Fondo Metropolitano para la Agroecología Urbana y Periurbana.</a:t>
            </a:r>
            <a:endParaRPr lang="es-ES" sz="1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29BA54-E84E-818E-256B-3E8D9BB31730}"/>
              </a:ext>
            </a:extLst>
          </p:cNvPr>
          <p:cNvSpPr txBox="1"/>
          <p:nvPr/>
        </p:nvSpPr>
        <p:spPr>
          <a:xfrm>
            <a:off x="5287619" y="5454324"/>
            <a:ext cx="66931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9. Línea Estratégica “Gestión Integral y Participativa de Residuos Sólidos Urbanos”.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9.4. Política: Fondo Metropolitano para la Economía Circular y la Gestión Participativa de Residuos.</a:t>
            </a:r>
            <a:endParaRPr lang="es-ES" sz="1600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C7B9321-BF8B-CD96-CA51-19E62967ED47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133E28E-A7AB-0F55-AAE8-3ED746379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304EF3F-EF92-DEA9-5957-6A1396FB8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D87FEF14-F7EB-52FA-7055-9781302A705A}"/>
              </a:ext>
            </a:extLst>
          </p:cNvPr>
          <p:cNvCxnSpPr>
            <a:cxnSpLocks/>
          </p:cNvCxnSpPr>
          <p:nvPr/>
        </p:nvCxnSpPr>
        <p:spPr>
          <a:xfrm rot="5400000">
            <a:off x="3528451" y="3777107"/>
            <a:ext cx="2345427" cy="1501747"/>
          </a:xfrm>
          <a:prstGeom prst="curvedConnector3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curvado 27">
            <a:extLst>
              <a:ext uri="{FF2B5EF4-FFF2-40B4-BE49-F238E27FC236}">
                <a16:creationId xmlns:a16="http://schemas.microsoft.com/office/drawing/2014/main" id="{B10A09D6-861C-D280-8A2D-C2EC87E091ED}"/>
              </a:ext>
            </a:extLst>
          </p:cNvPr>
          <p:cNvCxnSpPr>
            <a:cxnSpLocks/>
          </p:cNvCxnSpPr>
          <p:nvPr/>
        </p:nvCxnSpPr>
        <p:spPr>
          <a:xfrm rot="5400000">
            <a:off x="3653066" y="3804879"/>
            <a:ext cx="3572045" cy="1715046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87FEF9-E19E-CC0B-867D-0569725FFE43}"/>
              </a:ext>
            </a:extLst>
          </p:cNvPr>
          <p:cNvSpPr txBox="1"/>
          <p:nvPr/>
        </p:nvSpPr>
        <p:spPr>
          <a:xfrm>
            <a:off x="72465" y="4258138"/>
            <a:ext cx="609268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Oswald-Regular"/>
              </a:rPr>
              <a:t>5. Línea Estratégica “Movilidad Activa, Transporte y Espacios Públicos Seguros”.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5.4 Política: Fondo Metropolitano para la Movilidad Sostenible y Espacios Seguros</a:t>
            </a:r>
          </a:p>
          <a:p>
            <a:pPr algn="l"/>
            <a:r>
              <a:rPr lang="es-ES" sz="1600" b="0" i="0" u="none" strike="noStrike" baseline="0" dirty="0">
                <a:latin typeface="CaeciliaLTStd-Light"/>
              </a:rPr>
              <a:t>(FOMES).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3437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9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BB9B1-9547-197A-5C1D-932C86E02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7C710C-37AD-9400-8287-48F45AEEDF62}"/>
              </a:ext>
            </a:extLst>
          </p:cNvPr>
          <p:cNvSpPr txBox="1"/>
          <p:nvPr/>
        </p:nvSpPr>
        <p:spPr>
          <a:xfrm>
            <a:off x="3180522" y="147516"/>
            <a:ext cx="820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EN EUSKADI : CONSTRUCCIÓN DE NARRATIVA EUSKADI GLOBAL  E INTERCAMBIO (COMERCIO) CON OTROS TERRITORIOS.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1AFD3-3406-8D26-8414-2D498DF0D3CA}"/>
              </a:ext>
            </a:extLst>
          </p:cNvPr>
          <p:cNvSpPr txBox="1"/>
          <p:nvPr/>
        </p:nvSpPr>
        <p:spPr>
          <a:xfrm>
            <a:off x="7774259" y="1341813"/>
            <a:ext cx="42241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latin typeface="FrutigerLTStd-Roman"/>
              </a:rPr>
              <a:t>Proyección Local Global Euskadi:</a:t>
            </a:r>
          </a:p>
          <a:p>
            <a:pPr algn="l"/>
            <a:endParaRPr lang="es-ES" dirty="0">
              <a:latin typeface="FrutigerLTStd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latin typeface="FrutigerLTStd-Roman"/>
              </a:rPr>
              <a:t>8 Informes Voluntarios Regionales de Euskadi presentados ante NN.UU sobre implementación regional de ODS.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latin typeface="FrutigerLTStd-Roman"/>
              </a:rPr>
              <a:t>Local 2030 ONU ubicado en Euskadi: Apoyo al proceso universal de localización  de ODS.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latin typeface="FrutigerLTStd-Roman"/>
              </a:rPr>
              <a:t>Hub Euskadi Local 2030.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latin typeface="FrutigerLTStd-Roman"/>
              </a:rPr>
              <a:t>Presencia en redes Internacionales de Gobiernos Territoriales: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FrutigerLTStd-Roman"/>
              </a:rPr>
              <a:t>Global </a:t>
            </a:r>
            <a:r>
              <a:rPr lang="es-ES" b="1" dirty="0" err="1">
                <a:latin typeface="FrutigerLTStd-Roman"/>
              </a:rPr>
              <a:t>Task</a:t>
            </a:r>
            <a:r>
              <a:rPr lang="es-ES" b="1" dirty="0">
                <a:latin typeface="FrutigerLTStd-Roman"/>
              </a:rPr>
              <a:t> </a:t>
            </a:r>
            <a:r>
              <a:rPr lang="es-ES" b="1" dirty="0" err="1">
                <a:latin typeface="FrutigerLTStd-Roman"/>
              </a:rPr>
              <a:t>Force</a:t>
            </a:r>
            <a:r>
              <a:rPr lang="es-ES" b="1" dirty="0">
                <a:latin typeface="FrutigerLTStd-Roman"/>
              </a:rPr>
              <a:t>, CGLU, ORU </a:t>
            </a:r>
            <a:r>
              <a:rPr lang="es-ES" b="1" dirty="0" err="1">
                <a:latin typeface="FrutigerLTStd-Roman"/>
              </a:rPr>
              <a:t>Fogar</a:t>
            </a:r>
            <a:r>
              <a:rPr lang="es-ES" b="1" dirty="0">
                <a:latin typeface="FrutigerLTStd-Roman"/>
              </a:rPr>
              <a:t>, Regions4Dev, OCDE, Comité de las Regiones UE, </a:t>
            </a:r>
            <a:r>
              <a:rPr lang="es-ES" b="1" dirty="0" err="1">
                <a:latin typeface="FrutigerLTStd-Roman"/>
              </a:rPr>
              <a:t>Platforma</a:t>
            </a:r>
            <a:r>
              <a:rPr lang="es-ES" b="1" dirty="0">
                <a:latin typeface="FrutigerLTStd-Roman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latin typeface="FrutigerLTStd-Roman"/>
              </a:rPr>
              <a:t>RED Regional </a:t>
            </a:r>
            <a:r>
              <a:rPr lang="es-ES" dirty="0" err="1">
                <a:latin typeface="FrutigerLTStd-Roman"/>
              </a:rPr>
              <a:t>Impact</a:t>
            </a:r>
            <a:r>
              <a:rPr lang="es-ES" dirty="0">
                <a:latin typeface="FrutigerLTStd-Roman"/>
              </a:rPr>
              <a:t> </a:t>
            </a:r>
            <a:r>
              <a:rPr lang="es-ES" dirty="0" err="1">
                <a:latin typeface="FrutigerLTStd-Roman"/>
              </a:rPr>
              <a:t>Trade</a:t>
            </a:r>
            <a:r>
              <a:rPr lang="es-ES" dirty="0">
                <a:latin typeface="FrutigerLTStd-Roman"/>
              </a:rPr>
              <a:t> Alliance</a:t>
            </a:r>
          </a:p>
        </p:txBody>
      </p:sp>
      <p:sp>
        <p:nvSpPr>
          <p:cNvPr id="2" name="CuadroTexto 10">
            <a:extLst>
              <a:ext uri="{FF2B5EF4-FFF2-40B4-BE49-F238E27FC236}">
                <a16:creationId xmlns:a16="http://schemas.microsoft.com/office/drawing/2014/main" id="{E2E659F5-C5D8-7673-481C-6B44B92A0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39" y="1341813"/>
            <a:ext cx="3803660" cy="300659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400" b="1" i="1" kern="1200" dirty="0">
                <a:solidFill>
                  <a:srgbClr val="004AA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4+1. Construcción de </a:t>
            </a:r>
            <a:r>
              <a:rPr lang="es-ES" sz="1400" b="1" i="1" dirty="0">
                <a:solidFill>
                  <a:srgbClr val="004AAD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s-ES" sz="1400" b="1" i="1" kern="1200" dirty="0">
                <a:solidFill>
                  <a:srgbClr val="004AA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 narrativa Euskadi 2030</a:t>
            </a:r>
            <a:endParaRPr lang="en-AU" sz="1400" i="1" kern="1200" dirty="0"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100" b="1" dirty="0">
                <a:solidFill>
                  <a:srgbClr val="0070C0"/>
                </a:solidFill>
              </a:rPr>
              <a:t>POSICIONARSE COMO UN PAÍS QUE CONTRIBUYE a UN MUNDO BASADO EN EL DESARROLLO SOSTENIBLE Y LOS DERECHOS HUMANOS en y desde los territorios.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rgbClr val="0070C0"/>
                </a:solidFill>
              </a:rPr>
              <a:t>Defiende el marco multilateral, SUS VALORES y contribuye a un proceso de transformación LOCAL GLOBAL de LOCALIZACIÓN DE LOS ODS PARA LA TRANSFORMACIÓN DEL MODELO DE CRECIMIENTO HACIA EL DESARROLLO HUMANO SOSTENIBLE. (PROSPERIDAD, PAZ, PERSONAS, PLANETA Y ALIANZAS)</a:t>
            </a:r>
          </a:p>
          <a:p>
            <a:endParaRPr lang="es-ES" sz="1100" b="1" i="1" kern="120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A57459-D89C-AFFC-B9EA-560C0B31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99" t="16028" r="19088" b="47745"/>
          <a:stretch>
            <a:fillRect/>
          </a:stretch>
        </p:blipFill>
        <p:spPr>
          <a:xfrm>
            <a:off x="4214838" y="3826679"/>
            <a:ext cx="3113617" cy="2216427"/>
          </a:xfrm>
          <a:prstGeom prst="rect">
            <a:avLst/>
          </a:prstGeom>
        </p:spPr>
      </p:pic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6748A3EF-4982-FF39-0F73-C955127F07D0}"/>
              </a:ext>
            </a:extLst>
          </p:cNvPr>
          <p:cNvCxnSpPr>
            <a:cxnSpLocks/>
          </p:cNvCxnSpPr>
          <p:nvPr/>
        </p:nvCxnSpPr>
        <p:spPr>
          <a:xfrm rot="5400000">
            <a:off x="4989846" y="2270621"/>
            <a:ext cx="3173010" cy="2627240"/>
          </a:xfrm>
          <a:prstGeom prst="curvedConnector3">
            <a:avLst>
              <a:gd name="adj1" fmla="val 13351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5DEF6497-F3F8-0F79-7321-4E24C0E4C3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0543" y="1809677"/>
            <a:ext cx="2653744" cy="2612158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947FD27B-C20C-D74F-309A-C064B8E11C1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62943" y="2876359"/>
            <a:ext cx="2610674" cy="1697875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76E58FF8-B018-5CF0-7B93-FA31A0FA88C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15344" y="3981639"/>
            <a:ext cx="2474839" cy="744993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75E13630-6CDD-2EA5-EE1D-CFDB657E73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67745" y="4538105"/>
            <a:ext cx="2506514" cy="340926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9497C33C-0F30-F652-DA37-75E5BCD035A3}"/>
              </a:ext>
            </a:extLst>
          </p:cNvPr>
          <p:cNvCxnSpPr>
            <a:cxnSpLocks/>
          </p:cNvCxnSpPr>
          <p:nvPr/>
        </p:nvCxnSpPr>
        <p:spPr>
          <a:xfrm flipV="1">
            <a:off x="2643809" y="5031433"/>
            <a:ext cx="2776336" cy="404065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B1EEEFEC-1953-45C3-BA83-65BD003892A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62502" y="3182365"/>
            <a:ext cx="1246340" cy="77957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491339BA-82E6-26BE-D5A4-295648377F94}"/>
              </a:ext>
            </a:extLst>
          </p:cNvPr>
          <p:cNvCxnSpPr>
            <a:cxnSpLocks/>
          </p:cNvCxnSpPr>
          <p:nvPr/>
        </p:nvCxnSpPr>
        <p:spPr>
          <a:xfrm rot="10800000">
            <a:off x="6917320" y="3288024"/>
            <a:ext cx="891523" cy="124698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A739F372-F16E-25E1-07B7-322C76B19E21}"/>
              </a:ext>
            </a:extLst>
          </p:cNvPr>
          <p:cNvCxnSpPr>
            <a:cxnSpLocks/>
          </p:cNvCxnSpPr>
          <p:nvPr/>
        </p:nvCxnSpPr>
        <p:spPr>
          <a:xfrm rot="10800000">
            <a:off x="6828184" y="3260323"/>
            <a:ext cx="1061787" cy="347273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E444585-2A4A-DD4D-E7DA-D4C7CE895A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95" b="12765"/>
          <a:stretch>
            <a:fillRect/>
          </a:stretch>
        </p:blipFill>
        <p:spPr>
          <a:xfrm>
            <a:off x="0" y="20458"/>
            <a:ext cx="1652811" cy="9256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7473F34-A4F3-7BDA-9C1E-F6C9ED1A8A98}"/>
              </a:ext>
            </a:extLst>
          </p:cNvPr>
          <p:cNvSpPr txBox="1"/>
          <p:nvPr/>
        </p:nvSpPr>
        <p:spPr>
          <a:xfrm>
            <a:off x="315198" y="4421834"/>
            <a:ext cx="77056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Cooperación</a:t>
            </a:r>
            <a:r>
              <a:rPr lang="es-ES" dirty="0"/>
              <a:t> :</a:t>
            </a:r>
          </a:p>
          <a:p>
            <a:endParaRPr lang="es-ES" dirty="0"/>
          </a:p>
          <a:p>
            <a:r>
              <a:rPr lang="es-ES" dirty="0"/>
              <a:t>Proyecto </a:t>
            </a:r>
            <a:r>
              <a:rPr lang="es-ES" dirty="0" err="1"/>
              <a:t>CEiCE</a:t>
            </a:r>
            <a:endParaRPr lang="es-ES" dirty="0"/>
          </a:p>
          <a:p>
            <a:r>
              <a:rPr lang="es-ES" dirty="0"/>
              <a:t>ONGD </a:t>
            </a:r>
            <a:r>
              <a:rPr lang="es-ES" dirty="0" err="1"/>
              <a:t>Mundubat</a:t>
            </a:r>
            <a:endParaRPr lang="es-ES" dirty="0"/>
          </a:p>
          <a:p>
            <a:r>
              <a:rPr lang="es-ES" dirty="0"/>
              <a:t>Euskadi Cuba</a:t>
            </a:r>
          </a:p>
          <a:p>
            <a:endParaRPr lang="es-ES" dirty="0"/>
          </a:p>
          <a:p>
            <a:r>
              <a:rPr lang="es-ES" sz="2000" b="1" dirty="0">
                <a:solidFill>
                  <a:srgbClr val="0070C0"/>
                </a:solidFill>
              </a:rPr>
              <a:t>Marco de Asociación Integral con La Habana en base a la </a:t>
            </a:r>
            <a:r>
              <a:rPr lang="es-ES" sz="2000" b="1" dirty="0" err="1">
                <a:solidFill>
                  <a:srgbClr val="0070C0"/>
                </a:solidFill>
              </a:rPr>
              <a:t>EdP</a:t>
            </a:r>
            <a:r>
              <a:rPr lang="es-ES" sz="2000" b="1" dirty="0">
                <a:solidFill>
                  <a:srgbClr val="0070C0"/>
                </a:solidFill>
              </a:rPr>
              <a:t> La Habana en el marco de la Localización de la Agenda 2030</a:t>
            </a:r>
          </a:p>
        </p:txBody>
      </p:sp>
    </p:spTree>
    <p:extLst>
      <p:ext uri="{BB962C8B-B14F-4D97-AF65-F5344CB8AC3E}">
        <p14:creationId xmlns:p14="http://schemas.microsoft.com/office/powerpoint/2010/main" val="734393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9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37F8D-10F4-A092-D30E-C893BFE5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0664B2B-3F38-6638-A3C7-E5F8679CEF67}"/>
              </a:ext>
            </a:extLst>
          </p:cNvPr>
          <p:cNvSpPr txBox="1"/>
          <p:nvPr/>
        </p:nvSpPr>
        <p:spPr>
          <a:xfrm>
            <a:off x="149087" y="87652"/>
            <a:ext cx="10913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EN </a:t>
            </a:r>
            <a:r>
              <a:rPr lang="es-ES" sz="1600" b="1" dirty="0">
                <a:solidFill>
                  <a:srgbClr val="0070C0"/>
                </a:solidFill>
                <a:latin typeface="Gill Sans MT"/>
              </a:rPr>
              <a:t>LA HABANA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: CONSTRUCCIÓN DE NARRATIVA LA HABANA LOCAL - GLOBAL  E INTERCAMBIO CON OTROS TERRITORIOS.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93652A-809E-11E2-22C7-73B05B0DE24F}"/>
              </a:ext>
            </a:extLst>
          </p:cNvPr>
          <p:cNvSpPr txBox="1"/>
          <p:nvPr/>
        </p:nvSpPr>
        <p:spPr>
          <a:xfrm>
            <a:off x="5808144" y="1361543"/>
            <a:ext cx="422413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LTStd-Roman"/>
                <a:ea typeface="+mn-ea"/>
                <a:cs typeface="+mn-cs"/>
              </a:rPr>
              <a:t>Informes Voluntarios Regionales de La Habana en Foro Político Alto Nivel en ONU.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LTStd-Roman"/>
                <a:ea typeface="+mn-ea"/>
                <a:cs typeface="+mn-cs"/>
              </a:rPr>
              <a:t>Conexión </a:t>
            </a:r>
            <a:r>
              <a:rPr lang="es-ES" dirty="0">
                <a:solidFill>
                  <a:srgbClr val="000000"/>
                </a:solidFill>
                <a:latin typeface="FrutigerLTStd-Roman"/>
              </a:rPr>
              <a:t>con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LTStd-Roman"/>
                <a:ea typeface="+mn-ea"/>
                <a:cs typeface="+mn-cs"/>
              </a:rPr>
              <a:t>Local 2030 ONU ubicado en Euskadi: Apoyo al proceso universal de localización  de ODS.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LTStd-Roman"/>
                <a:ea typeface="+mn-ea"/>
                <a:cs typeface="+mn-cs"/>
              </a:rPr>
              <a:t>Presencia en redes Internacionales de Gobiernos Territoriales: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LTStd-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LTStd-Roman"/>
                <a:ea typeface="+mn-ea"/>
                <a:cs typeface="+mn-cs"/>
              </a:rPr>
              <a:t>HUB LA HABANA LOCAL 2030</a:t>
            </a:r>
          </a:p>
        </p:txBody>
      </p:sp>
      <p:sp>
        <p:nvSpPr>
          <p:cNvPr id="2" name="CuadroTexto 10">
            <a:extLst>
              <a:ext uri="{FF2B5EF4-FFF2-40B4-BE49-F238E27FC236}">
                <a16:creationId xmlns:a16="http://schemas.microsoft.com/office/drawing/2014/main" id="{CD164C3B-5FCB-431B-335E-3900872B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87" y="786579"/>
            <a:ext cx="4050637" cy="113967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4+1. Construcción de la narrativa La Habana2030</a:t>
            </a:r>
            <a:endParaRPr kumimoji="0" lang="en-AU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POSICIONARSE COMO UN </a:t>
            </a:r>
            <a:r>
              <a:rPr lang="es-ES" sz="1100" b="1" dirty="0">
                <a:solidFill>
                  <a:srgbClr val="0070C0"/>
                </a:solidFill>
                <a:latin typeface="Gill Sans MT"/>
              </a:rPr>
              <a:t>TERRITORIO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QUE CONTRIBUYE A LOS DESAFÍOS GLOBALES ATENDIENDO LOS RETOS DEL TERRITORIO, DE ABAJO ARIBA</a:t>
            </a:r>
            <a:endParaRPr kumimoji="0" lang="es-ES" sz="11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F22675-22FE-2A91-1AEB-DFE0140219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99" t="16028" r="19088" b="47745"/>
          <a:stretch>
            <a:fillRect/>
          </a:stretch>
        </p:blipFill>
        <p:spPr>
          <a:xfrm>
            <a:off x="2384555" y="4221908"/>
            <a:ext cx="3113617" cy="2216427"/>
          </a:xfrm>
          <a:prstGeom prst="rect">
            <a:avLst/>
          </a:prstGeom>
        </p:spPr>
      </p:pic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44FE1D21-C0EC-DC5A-402A-C3FA32892AF1}"/>
              </a:ext>
            </a:extLst>
          </p:cNvPr>
          <p:cNvCxnSpPr>
            <a:cxnSpLocks/>
          </p:cNvCxnSpPr>
          <p:nvPr/>
        </p:nvCxnSpPr>
        <p:spPr>
          <a:xfrm rot="5400000">
            <a:off x="2798689" y="2031626"/>
            <a:ext cx="3173010" cy="2627240"/>
          </a:xfrm>
          <a:prstGeom prst="curvedConnector3">
            <a:avLst>
              <a:gd name="adj1" fmla="val 13351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479AE563-EFDB-D488-A015-E844E8EDAA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54400" y="2276328"/>
            <a:ext cx="2653744" cy="2612158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B80C54F5-885B-26A5-C23A-6056DE50F9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06800" y="3116627"/>
            <a:ext cx="2610674" cy="1697875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5EA97F91-F8F5-AD74-E274-94565740B5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59201" y="4221907"/>
            <a:ext cx="2474839" cy="744993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2D673B48-894B-7E68-5473-678AB5B247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11602" y="4778373"/>
            <a:ext cx="2506514" cy="340926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B35CFF1E-23FF-FC36-BB3D-5D2D7132DE36}"/>
              </a:ext>
            </a:extLst>
          </p:cNvPr>
          <p:cNvCxnSpPr>
            <a:cxnSpLocks/>
          </p:cNvCxnSpPr>
          <p:nvPr/>
        </p:nvCxnSpPr>
        <p:spPr>
          <a:xfrm rot="10800000">
            <a:off x="3764002" y="5271700"/>
            <a:ext cx="2480010" cy="99269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809F05C7-69E0-F44A-D926-2697C1B4296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06359" y="3422633"/>
            <a:ext cx="1246340" cy="77957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D08661D9-DAE7-C910-AEE0-043D84D688AF}"/>
              </a:ext>
            </a:extLst>
          </p:cNvPr>
          <p:cNvCxnSpPr>
            <a:cxnSpLocks/>
          </p:cNvCxnSpPr>
          <p:nvPr/>
        </p:nvCxnSpPr>
        <p:spPr>
          <a:xfrm rot="10800000">
            <a:off x="5261177" y="3528292"/>
            <a:ext cx="891523" cy="124698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713B3628-E17D-1BC1-C660-363E53FBDE98}"/>
              </a:ext>
            </a:extLst>
          </p:cNvPr>
          <p:cNvCxnSpPr>
            <a:cxnSpLocks/>
          </p:cNvCxnSpPr>
          <p:nvPr/>
        </p:nvCxnSpPr>
        <p:spPr>
          <a:xfrm rot="10800000">
            <a:off x="5172041" y="3500591"/>
            <a:ext cx="1061787" cy="347273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29DFF8BB-E7E3-D385-0208-1360ADD00A91}"/>
              </a:ext>
            </a:extLst>
          </p:cNvPr>
          <p:cNvGrpSpPr/>
          <p:nvPr/>
        </p:nvGrpSpPr>
        <p:grpSpPr>
          <a:xfrm>
            <a:off x="10032274" y="0"/>
            <a:ext cx="2159726" cy="2503369"/>
            <a:chOff x="10032274" y="0"/>
            <a:chExt cx="2159726" cy="250336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D108C4B-7544-3C00-2C82-87EBD1CE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29" t="17292" r="28704" b="6275"/>
            <a:stretch>
              <a:fillRect/>
            </a:stretch>
          </p:blipFill>
          <p:spPr>
            <a:xfrm>
              <a:off x="10032274" y="0"/>
              <a:ext cx="2149722" cy="250060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E9D3036-CC21-9EE1-CB17-5873D870F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33" t="29180" r="7661" b="29642"/>
            <a:stretch>
              <a:fillRect/>
            </a:stretch>
          </p:blipFill>
          <p:spPr>
            <a:xfrm>
              <a:off x="11113261" y="1936839"/>
              <a:ext cx="1078739" cy="566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46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86000">
              <a:schemeClr val="bg1"/>
            </a:gs>
            <a:gs pos="3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92039C-5D59-E00F-D929-9E498A2F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69" y="0"/>
            <a:ext cx="5505061" cy="68813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4333597-D2E5-445B-C67C-E504B4225789}"/>
              </a:ext>
            </a:extLst>
          </p:cNvPr>
          <p:cNvSpPr/>
          <p:nvPr/>
        </p:nvSpPr>
        <p:spPr>
          <a:xfrm>
            <a:off x="2758092" y="5229971"/>
            <a:ext cx="2970759" cy="1497401"/>
          </a:xfrm>
          <a:prstGeom prst="rect">
            <a:avLst/>
          </a:prstGeom>
          <a:solidFill>
            <a:srgbClr val="54823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b="1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ES" b="1" i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INNOVACIÓN </a:t>
            </a:r>
            <a:endParaRPr lang="es-ES" b="1" i="1" kern="12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400" b="1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es-ES" sz="1400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Empresa, </a:t>
            </a:r>
            <a:r>
              <a:rPr lang="es-ES" sz="1400" i="1" kern="12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Soc.Civil</a:t>
            </a:r>
            <a:r>
              <a:rPr lang="es-ES" sz="1400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Academia</a:t>
            </a:r>
            <a:endParaRPr lang="en-AU" sz="1400" i="1" dirty="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1C76ADC-607B-3B08-85B0-D9682DA1202C}"/>
              </a:ext>
            </a:extLst>
          </p:cNvPr>
          <p:cNvSpPr/>
          <p:nvPr/>
        </p:nvSpPr>
        <p:spPr>
          <a:xfrm rot="16200000">
            <a:off x="9342987" y="3171917"/>
            <a:ext cx="5067202" cy="630824"/>
          </a:xfrm>
          <a:prstGeom prst="rightArrow">
            <a:avLst>
              <a:gd name="adj1" fmla="val 50000"/>
              <a:gd name="adj2" fmla="val 154985"/>
            </a:avLst>
          </a:prstGeom>
          <a:solidFill>
            <a:srgbClr val="3C6C3C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84FD4197-F5D1-22E7-D6A3-F979FF88748A}"/>
              </a:ext>
            </a:extLst>
          </p:cNvPr>
          <p:cNvSpPr/>
          <p:nvPr/>
        </p:nvSpPr>
        <p:spPr>
          <a:xfrm rot="5400000">
            <a:off x="-1963781" y="3126230"/>
            <a:ext cx="5067203" cy="722197"/>
          </a:xfrm>
          <a:prstGeom prst="rightArrow">
            <a:avLst>
              <a:gd name="adj1" fmla="val 50000"/>
              <a:gd name="adj2" fmla="val 154985"/>
            </a:avLst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AE5C17-28EB-8478-8A4C-69C108B8A3FF}"/>
              </a:ext>
            </a:extLst>
          </p:cNvPr>
          <p:cNvSpPr txBox="1"/>
          <p:nvPr/>
        </p:nvSpPr>
        <p:spPr>
          <a:xfrm>
            <a:off x="12291" y="153508"/>
            <a:ext cx="11864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</a:rPr>
              <a:t>UN BLUEPRINT (ALMA 2030)</a:t>
            </a:r>
            <a:r>
              <a:rPr lang="es-ES" b="1" dirty="0">
                <a:solidFill>
                  <a:srgbClr val="C00000"/>
                </a:solidFill>
              </a:rPr>
              <a:t>: Un Marco de teoría del cambio para una transformación sistémica del territorio a través de Alianzas </a:t>
            </a:r>
            <a:r>
              <a:rPr lang="es-ES" b="1" dirty="0" err="1">
                <a:solidFill>
                  <a:srgbClr val="C00000"/>
                </a:solidFill>
              </a:rPr>
              <a:t>Multiactor</a:t>
            </a:r>
            <a:r>
              <a:rPr lang="es-ES" b="1" dirty="0">
                <a:solidFill>
                  <a:srgbClr val="C00000"/>
                </a:solidFill>
              </a:rPr>
              <a:t> y Multinivel .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E8CB1C-79D1-9933-7951-062CB13B5EC2}"/>
              </a:ext>
            </a:extLst>
          </p:cNvPr>
          <p:cNvSpPr/>
          <p:nvPr/>
        </p:nvSpPr>
        <p:spPr>
          <a:xfrm>
            <a:off x="5803311" y="5272230"/>
            <a:ext cx="2970759" cy="1497401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b="1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1400" b="1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b="1" i="1" dirty="0" err="1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Cocreación</a:t>
            </a:r>
            <a:r>
              <a:rPr lang="es-ES" b="1" i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proyectos, hojas de ruta y Misiones Compartidas </a:t>
            </a:r>
            <a:endParaRPr lang="en-AU" b="1" i="1" dirty="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D33023-DE84-EDA4-37D1-40AA51D6C051}"/>
              </a:ext>
            </a:extLst>
          </p:cNvPr>
          <p:cNvSpPr/>
          <p:nvPr/>
        </p:nvSpPr>
        <p:spPr>
          <a:xfrm>
            <a:off x="7655839" y="3774829"/>
            <a:ext cx="2970759" cy="1497401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b="1" i="1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4. </a:t>
            </a:r>
            <a:r>
              <a:rPr lang="en-AU" b="1" i="1" dirty="0" err="1">
                <a:effectLst/>
                <a:ea typeface="Calibri" panose="020F0502020204030204" pitchFamily="34" charset="0"/>
                <a:cs typeface="Symbol" panose="05050102010706020507" pitchFamily="18" charset="2"/>
              </a:rPr>
              <a:t>Atracción</a:t>
            </a:r>
            <a:r>
              <a:rPr lang="en-AU" b="1" i="1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 de </a:t>
            </a:r>
            <a:r>
              <a:rPr lang="en-AU" b="1" i="1" dirty="0" err="1">
                <a:effectLst/>
                <a:ea typeface="Calibri" panose="020F0502020204030204" pitchFamily="34" charset="0"/>
                <a:cs typeface="Symbol" panose="05050102010706020507" pitchFamily="18" charset="2"/>
              </a:rPr>
              <a:t>financiación</a:t>
            </a:r>
            <a:r>
              <a:rPr lang="en-AU" b="1" i="1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AU" b="1" i="1" dirty="0" err="1">
                <a:effectLst/>
                <a:ea typeface="Calibri" panose="020F0502020204030204" pitchFamily="34" charset="0"/>
                <a:cs typeface="Symbol" panose="05050102010706020507" pitchFamily="18" charset="2"/>
              </a:rPr>
              <a:t>sostenible</a:t>
            </a:r>
            <a:r>
              <a:rPr lang="en-AU" b="1" i="1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 de largo </a:t>
            </a:r>
            <a:r>
              <a:rPr lang="en-AU" b="1" i="1" dirty="0" err="1">
                <a:effectLst/>
                <a:ea typeface="Calibri" panose="020F0502020204030204" pitchFamily="34" charset="0"/>
                <a:cs typeface="Symbol" panose="05050102010706020507" pitchFamily="18" charset="2"/>
              </a:rPr>
              <a:t>plazo</a:t>
            </a:r>
            <a:r>
              <a:rPr lang="en-AU" b="1" i="1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AU" b="1" i="1" dirty="0" err="1">
                <a:effectLst/>
                <a:ea typeface="Calibri" panose="020F0502020204030204" pitchFamily="34" charset="0"/>
                <a:cs typeface="Symbol" panose="05050102010706020507" pitchFamily="18" charset="2"/>
              </a:rPr>
              <a:t>pública</a:t>
            </a:r>
            <a:r>
              <a:rPr lang="en-AU" b="1" i="1" dirty="0">
                <a:effectLst/>
                <a:ea typeface="Calibri" panose="020F0502020204030204" pitchFamily="34" charset="0"/>
                <a:cs typeface="Symbol" panose="05050102010706020507" pitchFamily="18" charset="2"/>
              </a:rPr>
              <a:t> y </a:t>
            </a:r>
            <a:r>
              <a:rPr lang="en-AU" b="1" i="1" dirty="0" err="1">
                <a:effectLst/>
                <a:ea typeface="Calibri" panose="020F0502020204030204" pitchFamily="34" charset="0"/>
                <a:cs typeface="Symbol" panose="05050102010706020507" pitchFamily="18" charset="2"/>
              </a:rPr>
              <a:t>privada</a:t>
            </a:r>
            <a:endParaRPr lang="en-AU" b="1" i="1" dirty="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3" name="CuadroTexto 10">
            <a:extLst>
              <a:ext uri="{FF2B5EF4-FFF2-40B4-BE49-F238E27FC236}">
                <a16:creationId xmlns:a16="http://schemas.microsoft.com/office/drawing/2014/main" id="{A87AE781-59BE-DF3A-C153-292B5AF0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60" y="1122179"/>
            <a:ext cx="3982493" cy="208711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400" b="1" i="1" kern="1200" dirty="0">
                <a:solidFill>
                  <a:srgbClr val="004AA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4+1. Construcción de </a:t>
            </a:r>
            <a:r>
              <a:rPr lang="es-ES" sz="1400" b="1" i="1" dirty="0">
                <a:solidFill>
                  <a:srgbClr val="004AAD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s-ES" sz="1400" b="1" i="1" kern="1200" dirty="0">
                <a:solidFill>
                  <a:srgbClr val="004AA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 narrativa Euskadi 2030</a:t>
            </a:r>
            <a:endParaRPr lang="en-AU" sz="1400" i="1" kern="1200" dirty="0"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100" b="1" dirty="0">
                <a:solidFill>
                  <a:srgbClr val="0070C0"/>
                </a:solidFill>
              </a:rPr>
              <a:t>CONTRIBUIR A LA TRANSICIÓN A UN MUNDO BASADO EN EL DESARROLLO SOSTENIBLE Y LOS DERECHOS HUMANOS en y desde los territorios.</a:t>
            </a:r>
          </a:p>
          <a:p>
            <a:r>
              <a:rPr lang="es-ES" sz="1100" b="1" dirty="0">
                <a:solidFill>
                  <a:srgbClr val="0070C0"/>
                </a:solidFill>
              </a:rPr>
              <a:t>Lo hace a través 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rgbClr val="0070C0"/>
                </a:solidFill>
              </a:rPr>
              <a:t>DIPLOMACIA Empresarial, Científica y Cultural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rgbClr val="0070C0"/>
                </a:solidFill>
              </a:rPr>
              <a:t>COOPERACIÓN Y SOLIDARIDAD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rgbClr val="0070C0"/>
                </a:solidFill>
              </a:rPr>
              <a:t>COHERENCIA DE POLÍTICAS y Enfoque de género</a:t>
            </a:r>
            <a:endParaRPr lang="es-ES" sz="1100" b="1" i="1" kern="120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13CC37-4584-A566-49AE-47D69EA52D7A}"/>
              </a:ext>
            </a:extLst>
          </p:cNvPr>
          <p:cNvSpPr/>
          <p:nvPr/>
        </p:nvSpPr>
        <p:spPr>
          <a:xfrm>
            <a:off x="1309464" y="3709487"/>
            <a:ext cx="3093571" cy="1366531"/>
          </a:xfrm>
          <a:prstGeom prst="rect">
            <a:avLst/>
          </a:prstGeom>
          <a:solidFill>
            <a:srgbClr val="D58817">
              <a:lumMod val="75000"/>
            </a:srgbClr>
          </a:solidFill>
          <a:ln w="12700" cap="flat" cmpd="sng" algn="ctr">
            <a:solidFill>
              <a:srgbClr val="14BB3F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s-ES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Calibri" panose="020F0502020204030204" pitchFamily="34" charset="0"/>
                <a:cs typeface="Times New Roman" panose="02020603050405020304" pitchFamily="18" charset="0"/>
              </a:rPr>
              <a:t>Ciudadanía activa, consciente y protagonista</a:t>
            </a:r>
            <a:endParaRPr kumimoji="0" lang="en-AU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862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1DC287-AA25-6107-A053-0F363098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572" y="772483"/>
            <a:ext cx="5375263" cy="5697286"/>
          </a:xfrm>
          <a:prstGeom prst="rect">
            <a:avLst/>
          </a:prstGeom>
        </p:spPr>
      </p:pic>
      <p:pic>
        <p:nvPicPr>
          <p:cNvPr id="12" name="Picture 2" descr="HLPF2019 Special Event: Local 2030 Network, Localising the SDGs- Local  Action for Global Commitments">
            <a:extLst>
              <a:ext uri="{FF2B5EF4-FFF2-40B4-BE49-F238E27FC236}">
                <a16:creationId xmlns:a16="http://schemas.microsoft.com/office/drawing/2014/main" id="{4D7C8348-9BF4-E270-EBA0-FC676E5E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39" y="841256"/>
            <a:ext cx="1881349" cy="6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:\Javier Cortes\Events\hiGH lEVEL poLITICAL fORUM\image18_4680.jpg">
            <a:extLst>
              <a:ext uri="{FF2B5EF4-FFF2-40B4-BE49-F238E27FC236}">
                <a16:creationId xmlns:a16="http://schemas.microsoft.com/office/drawing/2014/main" id="{3650278D-4A51-B1A2-82A3-C9C5F2C5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88" y="1626617"/>
            <a:ext cx="3100121" cy="4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4B218E48-790C-13DF-3118-3100EE9A8BB3}"/>
              </a:ext>
            </a:extLst>
          </p:cNvPr>
          <p:cNvSpPr/>
          <p:nvPr/>
        </p:nvSpPr>
        <p:spPr>
          <a:xfrm rot="17926428" flipV="1">
            <a:off x="526607" y="3608899"/>
            <a:ext cx="3459459" cy="350882"/>
          </a:xfrm>
          <a:prstGeom prst="rightArrow">
            <a:avLst>
              <a:gd name="adj1" fmla="val 50000"/>
              <a:gd name="adj2" fmla="val 15498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47EC5CD6-3BF9-0A23-6729-3A8D4906607D}"/>
              </a:ext>
            </a:extLst>
          </p:cNvPr>
          <p:cNvSpPr/>
          <p:nvPr/>
        </p:nvSpPr>
        <p:spPr>
          <a:xfrm rot="7069844">
            <a:off x="6768968" y="3951759"/>
            <a:ext cx="3822605" cy="341882"/>
          </a:xfrm>
          <a:prstGeom prst="rightArrow">
            <a:avLst>
              <a:gd name="adj1" fmla="val 50000"/>
              <a:gd name="adj2" fmla="val 154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44BF9A-EA2A-BD38-835E-FD5ABF54F170}"/>
              </a:ext>
            </a:extLst>
          </p:cNvPr>
          <p:cNvSpPr txBox="1"/>
          <p:nvPr/>
        </p:nvSpPr>
        <p:spPr>
          <a:xfrm>
            <a:off x="567798" y="75764"/>
            <a:ext cx="113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3C6C3C"/>
                </a:solidFill>
              </a:rPr>
              <a:t>Polinización y proyección internacional: Redes de Regiones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C1BDC1-0E0F-8D24-BEC4-A18B0F3A9434}"/>
              </a:ext>
            </a:extLst>
          </p:cNvPr>
          <p:cNvSpPr txBox="1"/>
          <p:nvPr/>
        </p:nvSpPr>
        <p:spPr>
          <a:xfrm>
            <a:off x="5679443" y="5063594"/>
            <a:ext cx="10935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C6C3C"/>
                </a:solidFill>
              </a:rPr>
              <a:t>Hub Euskadi</a:t>
            </a:r>
          </a:p>
          <a:p>
            <a:pPr algn="ctr"/>
            <a:r>
              <a:rPr lang="es-ES" i="1" dirty="0" err="1">
                <a:solidFill>
                  <a:srgbClr val="C00000"/>
                </a:solidFill>
              </a:rPr>
              <a:t>Multiactor</a:t>
            </a:r>
            <a:r>
              <a:rPr lang="es-ES" i="1" dirty="0">
                <a:solidFill>
                  <a:srgbClr val="C00000"/>
                </a:solidFill>
              </a:rPr>
              <a:t> Multinivel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435174-7FCA-85A1-E987-542CB5395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605" y="1728319"/>
            <a:ext cx="1049191" cy="6243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82980D-A9AD-8381-5FB9-8F259420A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879" y="2636349"/>
            <a:ext cx="1383334" cy="2672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24582C-A178-7594-7196-4EE514A2E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484" y="2576558"/>
            <a:ext cx="877336" cy="83703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5C26AB-9826-02C1-F436-C5828B7D68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8148" b="29570"/>
          <a:stretch/>
        </p:blipFill>
        <p:spPr>
          <a:xfrm>
            <a:off x="7127459" y="1114231"/>
            <a:ext cx="962705" cy="5139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8A9C880-FB86-59BF-FBE4-32B865EC10E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035" t="13907" r="32016" b="9856"/>
          <a:stretch/>
        </p:blipFill>
        <p:spPr>
          <a:xfrm>
            <a:off x="4818439" y="5101049"/>
            <a:ext cx="877336" cy="1162874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9176A41-FA39-25F8-4B04-1DFF29FF3F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54" y="5913783"/>
            <a:ext cx="1851883" cy="6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ED58AE-6512-198B-33AC-83C9FAF5B4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610" y="5740078"/>
            <a:ext cx="1507434" cy="91953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922EC0E-508F-3F0F-5CAC-E3CC62E8062E}"/>
              </a:ext>
            </a:extLst>
          </p:cNvPr>
          <p:cNvSpPr txBox="1"/>
          <p:nvPr/>
        </p:nvSpPr>
        <p:spPr>
          <a:xfrm>
            <a:off x="192722" y="3658301"/>
            <a:ext cx="1671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Plan de Innovación Social y Agenda 2030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6748CDB-CF78-5F70-9E34-94FB4F77ACFF}"/>
              </a:ext>
            </a:extLst>
          </p:cNvPr>
          <p:cNvSpPr/>
          <p:nvPr/>
        </p:nvSpPr>
        <p:spPr>
          <a:xfrm rot="17926428">
            <a:off x="918722" y="2757602"/>
            <a:ext cx="927697" cy="768459"/>
          </a:xfrm>
          <a:prstGeom prst="rightArrow">
            <a:avLst>
              <a:gd name="adj1" fmla="val 50000"/>
              <a:gd name="adj2" fmla="val 15498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6A4123-2BDB-CAB7-CCAF-EEC3B0959A80}"/>
              </a:ext>
            </a:extLst>
          </p:cNvPr>
          <p:cNvSpPr txBox="1"/>
          <p:nvPr/>
        </p:nvSpPr>
        <p:spPr>
          <a:xfrm>
            <a:off x="822509" y="1671354"/>
            <a:ext cx="1671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UN  </a:t>
            </a:r>
            <a:r>
              <a:rPr lang="es-ES" sz="2400" b="1" dirty="0" err="1"/>
              <a:t>Blueprint</a:t>
            </a:r>
            <a:r>
              <a:rPr lang="es-ES" sz="2400" b="1" dirty="0"/>
              <a:t> </a:t>
            </a:r>
            <a:r>
              <a:rPr lang="es-ES" b="1" dirty="0"/>
              <a:t>(ALMA 2030)</a:t>
            </a:r>
          </a:p>
        </p:txBody>
      </p:sp>
    </p:spTree>
    <p:extLst>
      <p:ext uri="{BB962C8B-B14F-4D97-AF65-F5344CB8AC3E}">
        <p14:creationId xmlns:p14="http://schemas.microsoft.com/office/powerpoint/2010/main" val="140055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419FA-C164-A5D0-1CAA-3D517F934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AB9DD3A9-8B77-56F5-A31E-8B40F5098C0B}"/>
              </a:ext>
            </a:extLst>
          </p:cNvPr>
          <p:cNvSpPr/>
          <p:nvPr/>
        </p:nvSpPr>
        <p:spPr>
          <a:xfrm rot="17926428" flipV="1">
            <a:off x="-701132" y="2792654"/>
            <a:ext cx="5477149" cy="561017"/>
          </a:xfrm>
          <a:prstGeom prst="rightArrow">
            <a:avLst>
              <a:gd name="adj1" fmla="val 50000"/>
              <a:gd name="adj2" fmla="val 15498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200538-FDF0-BFC0-CB20-C018ADAB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638" y="3410592"/>
            <a:ext cx="623254" cy="6605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EFC721-2CA3-9953-FA59-CB60FA0CE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40" y="3879827"/>
            <a:ext cx="631018" cy="6688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DBED0A-0613-7D48-01E8-3A07769D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28" y="3916001"/>
            <a:ext cx="788423" cy="83565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4305A8-1AE7-67A1-4861-1B4CB30E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672" y="5776099"/>
            <a:ext cx="762227" cy="8078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E686DF-6180-02EB-AAF6-A67206D8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117" y="5139831"/>
            <a:ext cx="613790" cy="6505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551545-9AF9-384A-200E-2A8E7611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801" y="196724"/>
            <a:ext cx="2636929" cy="2794903"/>
          </a:xfrm>
          <a:prstGeom prst="rect">
            <a:avLst/>
          </a:prstGeom>
        </p:spPr>
      </p:pic>
      <p:pic>
        <p:nvPicPr>
          <p:cNvPr id="12" name="Picture 2" descr="HLPF2019 Special Event: Local 2030 Network, Localising the SDGs- Local  Action for Global Commitments">
            <a:extLst>
              <a:ext uri="{FF2B5EF4-FFF2-40B4-BE49-F238E27FC236}">
                <a16:creationId xmlns:a16="http://schemas.microsoft.com/office/drawing/2014/main" id="{B1E030DA-DBE0-F6BB-398A-0C5BDE40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5" y="2549131"/>
            <a:ext cx="1930144" cy="6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3348EF37-10DD-DE8D-A4F4-CD303CD4AB0E}"/>
              </a:ext>
            </a:extLst>
          </p:cNvPr>
          <p:cNvSpPr/>
          <p:nvPr/>
        </p:nvSpPr>
        <p:spPr>
          <a:xfrm rot="6377557" flipV="1">
            <a:off x="7646713" y="3491563"/>
            <a:ext cx="5337831" cy="510547"/>
          </a:xfrm>
          <a:prstGeom prst="rightArrow">
            <a:avLst>
              <a:gd name="adj1" fmla="val 50000"/>
              <a:gd name="adj2" fmla="val 154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21028DC-F9E6-041F-AAAD-FC75406D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63" y="3252535"/>
            <a:ext cx="663176" cy="70290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0" name="Picture 2" descr="L:\Javier Cortes\Events\hiGH lEVEL poLITICAL fORUM\image18_4680.jpg">
            <a:extLst>
              <a:ext uri="{FF2B5EF4-FFF2-40B4-BE49-F238E27FC236}">
                <a16:creationId xmlns:a16="http://schemas.microsoft.com/office/drawing/2014/main" id="{8117562D-1EA4-D4A1-A2E4-78AC6EBE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31" y="136847"/>
            <a:ext cx="2865032" cy="4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1DE6624C-4480-CEA1-0CB4-40F20866359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17324" y="3335071"/>
            <a:ext cx="1323679" cy="1288390"/>
          </a:xfrm>
          <a:prstGeom prst="curvedConnector3">
            <a:avLst>
              <a:gd name="adj1" fmla="val 2185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EF509F7E-BEF7-86C8-DB23-BA7AC84C9D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09089" y="3592592"/>
            <a:ext cx="1058538" cy="95873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curvado 26">
            <a:extLst>
              <a:ext uri="{FF2B5EF4-FFF2-40B4-BE49-F238E27FC236}">
                <a16:creationId xmlns:a16="http://schemas.microsoft.com/office/drawing/2014/main" id="{D62CFECF-A595-E3CB-742A-4FCE9D2E0CAD}"/>
              </a:ext>
            </a:extLst>
          </p:cNvPr>
          <p:cNvCxnSpPr>
            <a:cxnSpLocks/>
          </p:cNvCxnSpPr>
          <p:nvPr/>
        </p:nvCxnSpPr>
        <p:spPr>
          <a:xfrm>
            <a:off x="4311390" y="3695091"/>
            <a:ext cx="2157863" cy="41139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curvado 28">
            <a:extLst>
              <a:ext uri="{FF2B5EF4-FFF2-40B4-BE49-F238E27FC236}">
                <a16:creationId xmlns:a16="http://schemas.microsoft.com/office/drawing/2014/main" id="{2332B96A-7B24-0413-7419-F5256D98E08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893569" y="3399301"/>
            <a:ext cx="3640294" cy="204687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8EC1694F-08DA-A3C3-BC07-E71A2F300A87}"/>
              </a:ext>
            </a:extLst>
          </p:cNvPr>
          <p:cNvCxnSpPr>
            <a:cxnSpLocks/>
          </p:cNvCxnSpPr>
          <p:nvPr/>
        </p:nvCxnSpPr>
        <p:spPr>
          <a:xfrm rot="5400000">
            <a:off x="3464417" y="4269501"/>
            <a:ext cx="1644490" cy="246006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7D6CD329-FD8E-1869-9455-C9CB40F056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16060" y="4808603"/>
            <a:ext cx="728151" cy="558546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D2E47BE5-7B8C-882B-ADFF-AB3369A0F1C6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4508438" y="5591853"/>
            <a:ext cx="1305234" cy="58819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ado 36">
            <a:extLst>
              <a:ext uri="{FF2B5EF4-FFF2-40B4-BE49-F238E27FC236}">
                <a16:creationId xmlns:a16="http://schemas.microsoft.com/office/drawing/2014/main" id="{93A30FE4-77A8-614D-7D93-DF437DB421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20862" y="4596345"/>
            <a:ext cx="1955037" cy="1075604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curvado 38">
            <a:extLst>
              <a:ext uri="{FF2B5EF4-FFF2-40B4-BE49-F238E27FC236}">
                <a16:creationId xmlns:a16="http://schemas.microsoft.com/office/drawing/2014/main" id="{100D4238-E84E-1B69-3F2D-560B343A720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17867" y="3856065"/>
            <a:ext cx="1994346" cy="1705932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curvado 40">
            <a:extLst>
              <a:ext uri="{FF2B5EF4-FFF2-40B4-BE49-F238E27FC236}">
                <a16:creationId xmlns:a16="http://schemas.microsoft.com/office/drawing/2014/main" id="{51B28FB3-6698-A85F-AE6A-1D5467B7F6A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4277" y="3517144"/>
            <a:ext cx="1148621" cy="55404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curvado 42">
            <a:extLst>
              <a:ext uri="{FF2B5EF4-FFF2-40B4-BE49-F238E27FC236}">
                <a16:creationId xmlns:a16="http://schemas.microsoft.com/office/drawing/2014/main" id="{3EAAA64C-3416-B06C-B785-3E702DB2335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7248" y="4193415"/>
            <a:ext cx="1148621" cy="55404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curvado 43">
            <a:extLst>
              <a:ext uri="{FF2B5EF4-FFF2-40B4-BE49-F238E27FC236}">
                <a16:creationId xmlns:a16="http://schemas.microsoft.com/office/drawing/2014/main" id="{F6D80657-2BA8-885A-DDF2-C35E6ED0CEC4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97951" y="5231554"/>
            <a:ext cx="1065073" cy="40167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curvado 45">
            <a:extLst>
              <a:ext uri="{FF2B5EF4-FFF2-40B4-BE49-F238E27FC236}">
                <a16:creationId xmlns:a16="http://schemas.microsoft.com/office/drawing/2014/main" id="{FD5AF05A-42CD-D76A-C11C-236AE61607CE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90939" y="4352021"/>
            <a:ext cx="1065073" cy="401676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curvado 46">
            <a:extLst>
              <a:ext uri="{FF2B5EF4-FFF2-40B4-BE49-F238E27FC236}">
                <a16:creationId xmlns:a16="http://schemas.microsoft.com/office/drawing/2014/main" id="{C8BFB5B3-4AF2-65ED-AD7F-07BC853800B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90701" y="3112955"/>
            <a:ext cx="2441899" cy="126001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id="{CDCD868E-27C1-5FD7-10E0-E19263A623D0}"/>
              </a:ext>
            </a:extLst>
          </p:cNvPr>
          <p:cNvCxnSpPr>
            <a:cxnSpLocks/>
          </p:cNvCxnSpPr>
          <p:nvPr/>
        </p:nvCxnSpPr>
        <p:spPr>
          <a:xfrm rot="5400000">
            <a:off x="5925515" y="4753498"/>
            <a:ext cx="895122" cy="69708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curvado 50">
            <a:extLst>
              <a:ext uri="{FF2B5EF4-FFF2-40B4-BE49-F238E27FC236}">
                <a16:creationId xmlns:a16="http://schemas.microsoft.com/office/drawing/2014/main" id="{8D34D94F-0D01-14A2-1A78-3B2B758EE6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01327" y="3720111"/>
            <a:ext cx="3240637" cy="772758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curvado 52">
            <a:extLst>
              <a:ext uri="{FF2B5EF4-FFF2-40B4-BE49-F238E27FC236}">
                <a16:creationId xmlns:a16="http://schemas.microsoft.com/office/drawing/2014/main" id="{0EBC2171-61D6-0883-DFD2-B28142D62C0B}"/>
              </a:ext>
            </a:extLst>
          </p:cNvPr>
          <p:cNvCxnSpPr>
            <a:cxnSpLocks/>
          </p:cNvCxnSpPr>
          <p:nvPr/>
        </p:nvCxnSpPr>
        <p:spPr>
          <a:xfrm>
            <a:off x="6732522" y="2339528"/>
            <a:ext cx="1263558" cy="102929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: curvado 55">
            <a:extLst>
              <a:ext uri="{FF2B5EF4-FFF2-40B4-BE49-F238E27FC236}">
                <a16:creationId xmlns:a16="http://schemas.microsoft.com/office/drawing/2014/main" id="{F914D298-A083-23E5-8F98-422C149148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21810" y="2972217"/>
            <a:ext cx="1513374" cy="360212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curvado 57">
            <a:extLst>
              <a:ext uri="{FF2B5EF4-FFF2-40B4-BE49-F238E27FC236}">
                <a16:creationId xmlns:a16="http://schemas.microsoft.com/office/drawing/2014/main" id="{6A9ED7B8-2A00-5E8B-C572-460ACFBFDC00}"/>
              </a:ext>
            </a:extLst>
          </p:cNvPr>
          <p:cNvCxnSpPr>
            <a:cxnSpLocks/>
          </p:cNvCxnSpPr>
          <p:nvPr/>
        </p:nvCxnSpPr>
        <p:spPr>
          <a:xfrm rot="5400000">
            <a:off x="3653810" y="2827373"/>
            <a:ext cx="2879164" cy="165834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curvado 60">
            <a:extLst>
              <a:ext uri="{FF2B5EF4-FFF2-40B4-BE49-F238E27FC236}">
                <a16:creationId xmlns:a16="http://schemas.microsoft.com/office/drawing/2014/main" id="{15CD4F59-9081-6793-0164-624440082B29}"/>
              </a:ext>
            </a:extLst>
          </p:cNvPr>
          <p:cNvCxnSpPr>
            <a:cxnSpLocks/>
          </p:cNvCxnSpPr>
          <p:nvPr/>
        </p:nvCxnSpPr>
        <p:spPr>
          <a:xfrm rot="5400000">
            <a:off x="3087081" y="2863016"/>
            <a:ext cx="2879164" cy="165834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curvado 61">
            <a:extLst>
              <a:ext uri="{FF2B5EF4-FFF2-40B4-BE49-F238E27FC236}">
                <a16:creationId xmlns:a16="http://schemas.microsoft.com/office/drawing/2014/main" id="{F4736994-56B9-3924-70D8-67044C6FCEF7}"/>
              </a:ext>
            </a:extLst>
          </p:cNvPr>
          <p:cNvCxnSpPr>
            <a:cxnSpLocks/>
          </p:cNvCxnSpPr>
          <p:nvPr/>
        </p:nvCxnSpPr>
        <p:spPr>
          <a:xfrm rot="5400000">
            <a:off x="4372579" y="3069154"/>
            <a:ext cx="1799805" cy="471509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803BC76A-93FE-112F-0FEE-E3FF59C5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31" y="4119918"/>
            <a:ext cx="762227" cy="807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D19EF9F-9AFA-65D0-72C0-E0A49E53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44" y="5707975"/>
            <a:ext cx="762227" cy="8078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67C9942-9A0D-77EF-F855-0A1EC9CF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28" y="4200846"/>
            <a:ext cx="446942" cy="4737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A841142-4577-E0C9-647B-621977FE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671" y="4341431"/>
            <a:ext cx="446942" cy="4737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87D7D45-5C1E-F447-D91E-73A6AC7B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97" y="2952217"/>
            <a:ext cx="446942" cy="47371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A1D0942-0B23-E702-1E21-AD3ACAAF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25" y="3202250"/>
            <a:ext cx="446942" cy="473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0C07F5-839D-2D89-DFFE-F33C7A5D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06" y="2478802"/>
            <a:ext cx="623254" cy="6605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1CCE75-BDE9-EF98-935D-19FCE090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74" y="4038842"/>
            <a:ext cx="623254" cy="6605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C1CBB1-2C33-43B3-622D-E7B9BA66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79" y="3160032"/>
            <a:ext cx="623254" cy="6605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C59023-33AF-E8E9-63B0-5AF0501A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18" y="1631182"/>
            <a:ext cx="623254" cy="6605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FFD50BE-4AD1-5B95-BB7E-D4BA47E6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652" y="2452363"/>
            <a:ext cx="623254" cy="6605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48692CC-7DD2-759B-EEB2-61EDDDCB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784" y="3817974"/>
            <a:ext cx="623254" cy="66059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11177EB-359A-735B-6ACC-4360920D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379" y="5007272"/>
            <a:ext cx="623254" cy="66059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E51E661-8A25-7293-683C-3A1634DD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198" y="6062022"/>
            <a:ext cx="623254" cy="66059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C764EAF-F522-ACC6-8A55-2ECA754F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907" y="1946207"/>
            <a:ext cx="623254" cy="660592"/>
          </a:xfrm>
          <a:prstGeom prst="rect">
            <a:avLst/>
          </a:prstGeom>
        </p:spPr>
      </p:pic>
      <p:cxnSp>
        <p:nvCxnSpPr>
          <p:cNvPr id="40" name="Conector: curvado 39">
            <a:extLst>
              <a:ext uri="{FF2B5EF4-FFF2-40B4-BE49-F238E27FC236}">
                <a16:creationId xmlns:a16="http://schemas.microsoft.com/office/drawing/2014/main" id="{0DF03404-BC9A-FAB6-C5B4-5244949EFB8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347" y="2236657"/>
            <a:ext cx="1323679" cy="128839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curvado 44">
            <a:extLst>
              <a:ext uri="{FF2B5EF4-FFF2-40B4-BE49-F238E27FC236}">
                <a16:creationId xmlns:a16="http://schemas.microsoft.com/office/drawing/2014/main" id="{8143DA8A-877D-4740-837F-7DAE6F6426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90236" y="3012683"/>
            <a:ext cx="728151" cy="558546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curvado 47">
            <a:extLst>
              <a:ext uri="{FF2B5EF4-FFF2-40B4-BE49-F238E27FC236}">
                <a16:creationId xmlns:a16="http://schemas.microsoft.com/office/drawing/2014/main" id="{5340EB46-5038-D1AF-CFA2-EE770B47E92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96939" y="4232426"/>
            <a:ext cx="728151" cy="558546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curvado 49">
            <a:extLst>
              <a:ext uri="{FF2B5EF4-FFF2-40B4-BE49-F238E27FC236}">
                <a16:creationId xmlns:a16="http://schemas.microsoft.com/office/drawing/2014/main" id="{95B10EEA-B745-8B67-C182-8E614C85ED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58780" y="3867884"/>
            <a:ext cx="862529" cy="74156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curvado 53">
            <a:extLst>
              <a:ext uri="{FF2B5EF4-FFF2-40B4-BE49-F238E27FC236}">
                <a16:creationId xmlns:a16="http://schemas.microsoft.com/office/drawing/2014/main" id="{0FAEE050-044C-6B40-7C65-1247048DFB1F}"/>
              </a:ext>
            </a:extLst>
          </p:cNvPr>
          <p:cNvCxnSpPr>
            <a:cxnSpLocks/>
            <a:endCxn id="19" idx="3"/>
          </p:cNvCxnSpPr>
          <p:nvPr/>
        </p:nvCxnSpPr>
        <p:spPr>
          <a:xfrm rot="5400000">
            <a:off x="7978011" y="3210656"/>
            <a:ext cx="612361" cy="17430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curvado 58">
            <a:extLst>
              <a:ext uri="{FF2B5EF4-FFF2-40B4-BE49-F238E27FC236}">
                <a16:creationId xmlns:a16="http://schemas.microsoft.com/office/drawing/2014/main" id="{8BDC0388-05E8-460A-EE60-6C6D1B9AB0F4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7377291" y="2764374"/>
            <a:ext cx="797889" cy="178433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curvado 62">
            <a:extLst>
              <a:ext uri="{FF2B5EF4-FFF2-40B4-BE49-F238E27FC236}">
                <a16:creationId xmlns:a16="http://schemas.microsoft.com/office/drawing/2014/main" id="{2415BDB5-4E01-2791-909A-D0466B738431}"/>
              </a:ext>
            </a:extLst>
          </p:cNvPr>
          <p:cNvCxnSpPr>
            <a:cxnSpLocks/>
          </p:cNvCxnSpPr>
          <p:nvPr/>
        </p:nvCxnSpPr>
        <p:spPr>
          <a:xfrm rot="16200000" flipV="1">
            <a:off x="7740093" y="5179072"/>
            <a:ext cx="797889" cy="178433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: curvado 63">
            <a:extLst>
              <a:ext uri="{FF2B5EF4-FFF2-40B4-BE49-F238E27FC236}">
                <a16:creationId xmlns:a16="http://schemas.microsoft.com/office/drawing/2014/main" id="{410006C9-E245-FA73-3F3A-859AC95187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746964" y="5922401"/>
            <a:ext cx="646470" cy="201495"/>
          </a:xfrm>
          <a:prstGeom prst="curved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curvado 66">
            <a:extLst>
              <a:ext uri="{FF2B5EF4-FFF2-40B4-BE49-F238E27FC236}">
                <a16:creationId xmlns:a16="http://schemas.microsoft.com/office/drawing/2014/main" id="{409DE59C-B5BB-AAF3-C279-72E34FF476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20971" y="2503017"/>
            <a:ext cx="820725" cy="267598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: curvado 73">
            <a:extLst>
              <a:ext uri="{FF2B5EF4-FFF2-40B4-BE49-F238E27FC236}">
                <a16:creationId xmlns:a16="http://schemas.microsoft.com/office/drawing/2014/main" id="{CE53AF0D-9331-232D-A42A-00AFE1133AE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1297" y="5136090"/>
            <a:ext cx="820725" cy="267598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curvado 74">
            <a:extLst>
              <a:ext uri="{FF2B5EF4-FFF2-40B4-BE49-F238E27FC236}">
                <a16:creationId xmlns:a16="http://schemas.microsoft.com/office/drawing/2014/main" id="{512670DB-792A-058C-F0B7-07F6B1F276FC}"/>
              </a:ext>
            </a:extLst>
          </p:cNvPr>
          <p:cNvCxnSpPr>
            <a:cxnSpLocks/>
          </p:cNvCxnSpPr>
          <p:nvPr/>
        </p:nvCxnSpPr>
        <p:spPr>
          <a:xfrm rot="5400000">
            <a:off x="3289190" y="2433931"/>
            <a:ext cx="464843" cy="388255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: curvado 76">
            <a:extLst>
              <a:ext uri="{FF2B5EF4-FFF2-40B4-BE49-F238E27FC236}">
                <a16:creationId xmlns:a16="http://schemas.microsoft.com/office/drawing/2014/main" id="{A12D4908-AF5F-9EF2-A209-8102553106B8}"/>
              </a:ext>
            </a:extLst>
          </p:cNvPr>
          <p:cNvCxnSpPr>
            <a:cxnSpLocks/>
          </p:cNvCxnSpPr>
          <p:nvPr/>
        </p:nvCxnSpPr>
        <p:spPr>
          <a:xfrm rot="5400000">
            <a:off x="2360009" y="2765232"/>
            <a:ext cx="464843" cy="388255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: curvado 77">
            <a:extLst>
              <a:ext uri="{FF2B5EF4-FFF2-40B4-BE49-F238E27FC236}">
                <a16:creationId xmlns:a16="http://schemas.microsoft.com/office/drawing/2014/main" id="{55499559-86AC-3D3D-0CA3-BCD9E1BB0BBD}"/>
              </a:ext>
            </a:extLst>
          </p:cNvPr>
          <p:cNvCxnSpPr>
            <a:cxnSpLocks/>
          </p:cNvCxnSpPr>
          <p:nvPr/>
        </p:nvCxnSpPr>
        <p:spPr>
          <a:xfrm rot="5400000">
            <a:off x="2512409" y="2917632"/>
            <a:ext cx="464843" cy="388255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curvado 78">
            <a:extLst>
              <a:ext uri="{FF2B5EF4-FFF2-40B4-BE49-F238E27FC236}">
                <a16:creationId xmlns:a16="http://schemas.microsoft.com/office/drawing/2014/main" id="{7326757C-578E-C063-4960-14041DA4DE5F}"/>
              </a:ext>
            </a:extLst>
          </p:cNvPr>
          <p:cNvCxnSpPr>
            <a:cxnSpLocks/>
          </p:cNvCxnSpPr>
          <p:nvPr/>
        </p:nvCxnSpPr>
        <p:spPr>
          <a:xfrm rot="5400000">
            <a:off x="7108331" y="2662377"/>
            <a:ext cx="464843" cy="388255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curvado 79">
            <a:extLst>
              <a:ext uri="{FF2B5EF4-FFF2-40B4-BE49-F238E27FC236}">
                <a16:creationId xmlns:a16="http://schemas.microsoft.com/office/drawing/2014/main" id="{F9DA0028-97BE-535B-D2C2-D4DD41AC92E9}"/>
              </a:ext>
            </a:extLst>
          </p:cNvPr>
          <p:cNvCxnSpPr>
            <a:cxnSpLocks/>
          </p:cNvCxnSpPr>
          <p:nvPr/>
        </p:nvCxnSpPr>
        <p:spPr>
          <a:xfrm rot="5400000">
            <a:off x="6317094" y="4785997"/>
            <a:ext cx="1412929" cy="1029553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curvado 81">
            <a:extLst>
              <a:ext uri="{FF2B5EF4-FFF2-40B4-BE49-F238E27FC236}">
                <a16:creationId xmlns:a16="http://schemas.microsoft.com/office/drawing/2014/main" id="{4028749A-1596-033A-B15C-119B18F0A9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17866" y="6044111"/>
            <a:ext cx="806254" cy="78536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: curvado 83">
            <a:extLst>
              <a:ext uri="{FF2B5EF4-FFF2-40B4-BE49-F238E27FC236}">
                <a16:creationId xmlns:a16="http://schemas.microsoft.com/office/drawing/2014/main" id="{641AACE5-9122-3354-9E5E-E7B719EC280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42986" y="3080534"/>
            <a:ext cx="1323679" cy="1288390"/>
          </a:xfrm>
          <a:prstGeom prst="curvedConnector3">
            <a:avLst>
              <a:gd name="adj1" fmla="val 2185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curvado 84">
            <a:extLst>
              <a:ext uri="{FF2B5EF4-FFF2-40B4-BE49-F238E27FC236}">
                <a16:creationId xmlns:a16="http://schemas.microsoft.com/office/drawing/2014/main" id="{FEE2C93D-FA34-A13D-F500-12192EE50270}"/>
              </a:ext>
            </a:extLst>
          </p:cNvPr>
          <p:cNvCxnSpPr>
            <a:cxnSpLocks/>
            <a:endCxn id="16" idx="2"/>
          </p:cNvCxnSpPr>
          <p:nvPr/>
        </p:nvCxnSpPr>
        <p:spPr>
          <a:xfrm rot="5400000" flipH="1" flipV="1">
            <a:off x="8322989" y="4682044"/>
            <a:ext cx="526900" cy="11994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: curvado 86">
            <a:extLst>
              <a:ext uri="{FF2B5EF4-FFF2-40B4-BE49-F238E27FC236}">
                <a16:creationId xmlns:a16="http://schemas.microsoft.com/office/drawing/2014/main" id="{D6D63E01-E4D6-9DA2-C4A8-B845EC3D00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11132" y="5884265"/>
            <a:ext cx="526900" cy="11994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: curvado 87">
            <a:extLst>
              <a:ext uri="{FF2B5EF4-FFF2-40B4-BE49-F238E27FC236}">
                <a16:creationId xmlns:a16="http://schemas.microsoft.com/office/drawing/2014/main" id="{92F7D141-4461-F5AC-8A13-42C2D516FD34}"/>
              </a:ext>
            </a:extLst>
          </p:cNvPr>
          <p:cNvCxnSpPr>
            <a:cxnSpLocks/>
          </p:cNvCxnSpPr>
          <p:nvPr/>
        </p:nvCxnSpPr>
        <p:spPr>
          <a:xfrm rot="10800000">
            <a:off x="3183936" y="3059146"/>
            <a:ext cx="963773" cy="18922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: curvado 89">
            <a:extLst>
              <a:ext uri="{FF2B5EF4-FFF2-40B4-BE49-F238E27FC236}">
                <a16:creationId xmlns:a16="http://schemas.microsoft.com/office/drawing/2014/main" id="{39239DD0-BE34-45BF-866A-C3BA44D2AC4B}"/>
              </a:ext>
            </a:extLst>
          </p:cNvPr>
          <p:cNvCxnSpPr>
            <a:cxnSpLocks/>
          </p:cNvCxnSpPr>
          <p:nvPr/>
        </p:nvCxnSpPr>
        <p:spPr>
          <a:xfrm rot="5400000">
            <a:off x="2385374" y="3910345"/>
            <a:ext cx="511355" cy="14012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35DF98A-CD4B-D372-E0B8-F12259076BFC}"/>
              </a:ext>
            </a:extLst>
          </p:cNvPr>
          <p:cNvSpPr txBox="1"/>
          <p:nvPr/>
        </p:nvSpPr>
        <p:spPr>
          <a:xfrm>
            <a:off x="228211" y="29261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90AFD2A-E27D-D5C7-CAC3-A0352BB659D7}"/>
              </a:ext>
            </a:extLst>
          </p:cNvPr>
          <p:cNvSpPr txBox="1"/>
          <p:nvPr/>
        </p:nvSpPr>
        <p:spPr>
          <a:xfrm>
            <a:off x="4716871" y="4718204"/>
            <a:ext cx="167587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3C6C3C"/>
                </a:solidFill>
              </a:rPr>
              <a:t>Hub Euskadi</a:t>
            </a:r>
          </a:p>
          <a:p>
            <a:pPr algn="ctr"/>
            <a:r>
              <a:rPr lang="es-ES" sz="2000" b="1" dirty="0">
                <a:solidFill>
                  <a:srgbClr val="3C6C3C"/>
                </a:solidFill>
              </a:rPr>
              <a:t>Local 2030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FAEC7D-9126-6752-D7E6-70829CDEEBDD}"/>
              </a:ext>
            </a:extLst>
          </p:cNvPr>
          <p:cNvSpPr txBox="1"/>
          <p:nvPr/>
        </p:nvSpPr>
        <p:spPr>
          <a:xfrm>
            <a:off x="2371835" y="3489788"/>
            <a:ext cx="167587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Hub La Habana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Local 2030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F546519-D10A-0F31-4A7D-18B4CF88287F}"/>
              </a:ext>
            </a:extLst>
          </p:cNvPr>
          <p:cNvSpPr txBox="1"/>
          <p:nvPr/>
        </p:nvSpPr>
        <p:spPr>
          <a:xfrm>
            <a:off x="2661943" y="2337000"/>
            <a:ext cx="16758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C6C3C"/>
                </a:solidFill>
              </a:rPr>
              <a:t>Hub </a:t>
            </a:r>
            <a:r>
              <a:rPr lang="es-ES" sz="1400" b="1" dirty="0" err="1">
                <a:solidFill>
                  <a:srgbClr val="3C6C3C"/>
                </a:solidFill>
              </a:rPr>
              <a:t>Hawaii</a:t>
            </a:r>
            <a:r>
              <a:rPr lang="es-ES" sz="1400" b="1" dirty="0">
                <a:solidFill>
                  <a:srgbClr val="3C6C3C"/>
                </a:solidFill>
              </a:rPr>
              <a:t> 2030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13076E9-1FDB-C4FE-488B-303BFA369580}"/>
              </a:ext>
            </a:extLst>
          </p:cNvPr>
          <p:cNvSpPr txBox="1"/>
          <p:nvPr/>
        </p:nvSpPr>
        <p:spPr>
          <a:xfrm>
            <a:off x="2079461" y="5580377"/>
            <a:ext cx="16758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C6C3C"/>
                </a:solidFill>
              </a:rPr>
              <a:t>Hub Paraná 2030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64AE54B-A396-1378-9C4E-0765DB10925C}"/>
              </a:ext>
            </a:extLst>
          </p:cNvPr>
          <p:cNvSpPr txBox="1"/>
          <p:nvPr/>
        </p:nvSpPr>
        <p:spPr>
          <a:xfrm>
            <a:off x="1483368" y="4886638"/>
            <a:ext cx="178066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C6C3C"/>
                </a:solidFill>
              </a:rPr>
              <a:t>Hub Provincia Buenos Aires 2030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7B3D0D14-8F2C-D4DA-8B9D-739F3F7E096E}"/>
              </a:ext>
            </a:extLst>
          </p:cNvPr>
          <p:cNvSpPr txBox="1"/>
          <p:nvPr/>
        </p:nvSpPr>
        <p:spPr>
          <a:xfrm>
            <a:off x="8074971" y="3287602"/>
            <a:ext cx="16758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C6C3C"/>
                </a:solidFill>
              </a:rPr>
              <a:t>Hub Shizuoka 2030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1A1557F-D291-A1FD-1DB4-0467CD82035A}"/>
              </a:ext>
            </a:extLst>
          </p:cNvPr>
          <p:cNvSpPr txBox="1"/>
          <p:nvPr/>
        </p:nvSpPr>
        <p:spPr>
          <a:xfrm>
            <a:off x="4655668" y="6322380"/>
            <a:ext cx="16758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C6C3C"/>
                </a:solidFill>
              </a:rPr>
              <a:t>Hub Cabo Verde 2030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88A2F46-2DEE-CFA1-4837-44A372648D32}"/>
              </a:ext>
            </a:extLst>
          </p:cNvPr>
          <p:cNvSpPr txBox="1"/>
          <p:nvPr/>
        </p:nvSpPr>
        <p:spPr>
          <a:xfrm>
            <a:off x="6626144" y="5361563"/>
            <a:ext cx="16758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C6C3C"/>
                </a:solidFill>
              </a:rPr>
              <a:t>Hub El Cairo 2030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D022786-847E-E078-8AFA-3C79110BA922}"/>
              </a:ext>
            </a:extLst>
          </p:cNvPr>
          <p:cNvSpPr txBox="1"/>
          <p:nvPr/>
        </p:nvSpPr>
        <p:spPr>
          <a:xfrm>
            <a:off x="5108293" y="3387930"/>
            <a:ext cx="16758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C6C3C"/>
                </a:solidFill>
              </a:rPr>
              <a:t>Hub Liverpool 2030</a:t>
            </a:r>
          </a:p>
        </p:txBody>
      </p:sp>
      <p:pic>
        <p:nvPicPr>
          <p:cNvPr id="68" name="Imagen 6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9A364F7-711B-1D9E-3BE0-E7D13BA55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54" y="5913783"/>
            <a:ext cx="1851883" cy="6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8769FDE8-58CD-C151-B7C1-5440E661C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10" y="5740078"/>
            <a:ext cx="1507434" cy="919534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FA7A2DC2-5EEC-02DC-316A-D01F90117A4B}"/>
              </a:ext>
            </a:extLst>
          </p:cNvPr>
          <p:cNvSpPr txBox="1"/>
          <p:nvPr/>
        </p:nvSpPr>
        <p:spPr>
          <a:xfrm>
            <a:off x="172122" y="2861191"/>
            <a:ext cx="167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EdP</a:t>
            </a:r>
            <a:r>
              <a:rPr lang="es-ES" sz="2400" b="1" dirty="0"/>
              <a:t> La Habana</a:t>
            </a:r>
          </a:p>
        </p:txBody>
      </p:sp>
      <p:sp>
        <p:nvSpPr>
          <p:cNvPr id="72" name="Flecha: a la derecha 71">
            <a:extLst>
              <a:ext uri="{FF2B5EF4-FFF2-40B4-BE49-F238E27FC236}">
                <a16:creationId xmlns:a16="http://schemas.microsoft.com/office/drawing/2014/main" id="{03CB250F-8EF7-5EB3-5EF6-A0B6BC62E6C6}"/>
              </a:ext>
            </a:extLst>
          </p:cNvPr>
          <p:cNvSpPr/>
          <p:nvPr/>
        </p:nvSpPr>
        <p:spPr>
          <a:xfrm rot="17926428">
            <a:off x="757384" y="1913563"/>
            <a:ext cx="927697" cy="768459"/>
          </a:xfrm>
          <a:prstGeom prst="rightArrow">
            <a:avLst>
              <a:gd name="adj1" fmla="val 50000"/>
              <a:gd name="adj2" fmla="val 15498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DA813520-D654-FA34-933D-79316136EFDA}"/>
              </a:ext>
            </a:extLst>
          </p:cNvPr>
          <p:cNvSpPr txBox="1"/>
          <p:nvPr/>
        </p:nvSpPr>
        <p:spPr>
          <a:xfrm>
            <a:off x="925525" y="679445"/>
            <a:ext cx="1671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UN  </a:t>
            </a:r>
            <a:r>
              <a:rPr lang="es-ES" sz="2400" b="1" dirty="0" err="1"/>
              <a:t>Blueprint</a:t>
            </a:r>
            <a:r>
              <a:rPr lang="es-ES" sz="2400" b="1" dirty="0"/>
              <a:t> </a:t>
            </a:r>
            <a:r>
              <a:rPr lang="es-ES" b="1" dirty="0"/>
              <a:t>(ALMA 2030)</a:t>
            </a:r>
          </a:p>
        </p:txBody>
      </p:sp>
    </p:spTree>
    <p:extLst>
      <p:ext uri="{BB962C8B-B14F-4D97-AF65-F5344CB8AC3E}">
        <p14:creationId xmlns:p14="http://schemas.microsoft.com/office/powerpoint/2010/main" val="239468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6FF31E-E411-74CB-BFE7-5A89635D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49" t="17292" r="28704" b="6420"/>
          <a:stretch>
            <a:fillRect/>
          </a:stretch>
        </p:blipFill>
        <p:spPr>
          <a:xfrm>
            <a:off x="595839" y="1605282"/>
            <a:ext cx="4403544" cy="49116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EED43E-1319-D00A-3F86-373EAFE56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01" y="1625410"/>
            <a:ext cx="4081569" cy="51019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EDDC7C6-0B00-F028-1C2F-35ECF208AB0F}"/>
              </a:ext>
            </a:extLst>
          </p:cNvPr>
          <p:cNvSpPr txBox="1"/>
          <p:nvPr/>
        </p:nvSpPr>
        <p:spPr>
          <a:xfrm>
            <a:off x="208722" y="130628"/>
            <a:ext cx="1186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Coherencia UN </a:t>
            </a:r>
            <a:r>
              <a:rPr lang="es-ES" sz="2400" b="1" dirty="0" err="1">
                <a:solidFill>
                  <a:srgbClr val="C00000"/>
                </a:solidFill>
              </a:rPr>
              <a:t>Blueprint</a:t>
            </a:r>
            <a:r>
              <a:rPr lang="es-ES" sz="2400" b="1" dirty="0">
                <a:solidFill>
                  <a:srgbClr val="C00000"/>
                </a:solidFill>
              </a:rPr>
              <a:t> (ALMA) y Estrategia Provincial de La Habana: </a:t>
            </a:r>
          </a:p>
          <a:p>
            <a:pPr algn="ctr"/>
            <a:r>
              <a:rPr lang="es-ES" sz="2400" b="1" dirty="0">
                <a:solidFill>
                  <a:srgbClr val="C00000"/>
                </a:solidFill>
              </a:rPr>
              <a:t>Oportunidad para potenciar y acelerar una transformación sistémica de la Provincia de la Habana</a:t>
            </a:r>
            <a:endParaRPr lang="en-AU" sz="2400" b="1" dirty="0">
              <a:solidFill>
                <a:srgbClr val="C00000"/>
              </a:solidFill>
            </a:endParaRPr>
          </a:p>
        </p:txBody>
      </p:sp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AB79256-DEE6-E927-7C30-A5CD7F04E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96" y="6323982"/>
            <a:ext cx="1302423" cy="38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53DC06-192E-309B-B604-209D5A265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2" y="6164729"/>
            <a:ext cx="1060173" cy="6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4468-039B-7D44-5602-5DD38FCA3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542333-8705-548A-18ED-618FF076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30" y="1159934"/>
            <a:ext cx="4328303" cy="541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3240B10-D00E-58FA-2519-BF3CC8BA241D}"/>
              </a:ext>
            </a:extLst>
          </p:cNvPr>
          <p:cNvSpPr txBox="1"/>
          <p:nvPr/>
        </p:nvSpPr>
        <p:spPr>
          <a:xfrm>
            <a:off x="675861" y="254000"/>
            <a:ext cx="108435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3C6C3C"/>
                </a:solidFill>
              </a:rPr>
              <a:t>Visión LA HABANA. </a:t>
            </a:r>
            <a:r>
              <a:rPr lang="es-ES" sz="2000" b="1" dirty="0">
                <a:solidFill>
                  <a:srgbClr val="3C6C3C"/>
                </a:solidFill>
              </a:rPr>
              <a:t>Estrategia de Desarrollo Provincial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238A0C-5AC8-BC51-0689-D5F85F29C891}"/>
              </a:ext>
            </a:extLst>
          </p:cNvPr>
          <p:cNvSpPr txBox="1"/>
          <p:nvPr/>
        </p:nvSpPr>
        <p:spPr>
          <a:xfrm>
            <a:off x="5897586" y="838775"/>
            <a:ext cx="55371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600" b="1" i="1" dirty="0">
              <a:latin typeface="FrutigerLTStd-Italic"/>
            </a:endParaRPr>
          </a:p>
          <a:p>
            <a:r>
              <a:rPr lang="es-ES" sz="1600" b="1" dirty="0">
                <a:latin typeface="CaeciliaLTStd-Roman"/>
              </a:rPr>
              <a:t>La Habana: Ciudad Inclusiva, Creativa y Resiliente:</a:t>
            </a:r>
          </a:p>
          <a:p>
            <a:pPr algn="l"/>
            <a:endParaRPr lang="es-ES" sz="1600" b="1" i="1" u="none" strike="noStrike" baseline="0" dirty="0">
              <a:latin typeface="FrutigerLTStd-Italic"/>
            </a:endParaRPr>
          </a:p>
          <a:p>
            <a:pPr algn="l"/>
            <a:endParaRPr lang="es-ES" sz="1600" b="1" i="1" u="none" strike="noStrike" baseline="0" dirty="0">
              <a:latin typeface="FrutigerLTStd-Italic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14997-454C-D55B-52B4-F457578DF2FB}"/>
              </a:ext>
            </a:extLst>
          </p:cNvPr>
          <p:cNvSpPr txBox="1"/>
          <p:nvPr/>
        </p:nvSpPr>
        <p:spPr>
          <a:xfrm>
            <a:off x="5827656" y="1664930"/>
            <a:ext cx="6096000" cy="490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La Habana se proyecta como una metrópolis inteligente, inclusiva y resiliente,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donde la gobernanza transparente y la innovación institucional articulan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el desarrollo integral de la ciudad. Su riqueza cultural, fusionando tradición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y vanguardia, impulsa industrias creativas y un turismo responsable, preservando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la autenticidad de sus barrios y su patrimonio vivo. La ciudad garantiza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la equidad social y el acceso universal a servicios y espacios públicos de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calidad, promoviendo la participación ciudadana y la prosperidad compartida.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Económicamente, La Habana se consolida como un referente de gestión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innovadora y autosostenible, reinvirtiendo sus recursos y atrayendo inversión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responsable para generar empleo, riqueza y ecosistemas de innovación.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Ambientalmente, la ciudad integra su infraestructura verde y azul, gestiona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de forma circular sus recursos y protege sus activos naturales, asegurando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bienestar, identidad y adaptación al cambio climático. </a:t>
            </a:r>
          </a:p>
          <a:p>
            <a:pPr algn="just">
              <a:lnSpc>
                <a:spcPct val="150000"/>
              </a:lnSpc>
            </a:pPr>
            <a:r>
              <a:rPr lang="es-ES" sz="1400" b="0" i="0" u="none" strike="noStrike" baseline="0" dirty="0">
                <a:latin typeface="CaeciliaLTStd-Light"/>
              </a:rPr>
              <a:t>Así, La Habana avanza como un modelo de sostenibilidad institucional, cultural, social, económica y ambiental para el Caribe y el mundo</a:t>
            </a:r>
            <a:endParaRPr lang="es-ES" sz="1400" dirty="0"/>
          </a:p>
        </p:txBody>
      </p:sp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B6B2076-5955-7E33-0157-8EF632120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7" y="6218509"/>
            <a:ext cx="1580128" cy="53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CA4E6D-48F7-4DB0-0295-C08507232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5" y="5964466"/>
            <a:ext cx="1286225" cy="7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57C548-0428-179E-B3C9-F43CE1FC9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49" t="17292" r="28704" b="6420"/>
          <a:stretch>
            <a:fillRect/>
          </a:stretch>
        </p:blipFill>
        <p:spPr>
          <a:xfrm>
            <a:off x="797232" y="966671"/>
            <a:ext cx="5196432" cy="57960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94049B-2BAA-C027-A392-7D7ED9991166}"/>
              </a:ext>
            </a:extLst>
          </p:cNvPr>
          <p:cNvSpPr txBox="1"/>
          <p:nvPr/>
        </p:nvSpPr>
        <p:spPr>
          <a:xfrm>
            <a:off x="6416695" y="1091110"/>
            <a:ext cx="4978073" cy="528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70000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5 EJES ESTRÁTÉGICOS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EE01: SOSTENIBILIDAD INSTITUCIONAL: La Habana, Metrópolis Inteligente y Articulada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EE02: SOSTENIBILIDAD CULTURAL: La Habana, Laboratorio Global de Culturas Híbridas: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Ética, Economía y Patrimonio Vivo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EE03: SOSTENIBILIDAD SOCIAL: La Habana: Ciudad Inclusiva y Próspera.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EE04: SOSTENIBILIDAD ECONÓMICA: “La Habana, Ciudad Autosostenible y de Gestión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Innovadora”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EE05: SOSTENIBILIDAD AMBIENTAL: La Habana, Ciudad Verde, Azul y Resiliente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EF587D-9340-A5CB-1381-498F9A2098B3}"/>
              </a:ext>
            </a:extLst>
          </p:cNvPr>
          <p:cNvSpPr txBox="1"/>
          <p:nvPr/>
        </p:nvSpPr>
        <p:spPr>
          <a:xfrm>
            <a:off x="102048" y="19735"/>
            <a:ext cx="1208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C00000"/>
                </a:solidFill>
              </a:rPr>
              <a:t>EdP</a:t>
            </a:r>
            <a:r>
              <a:rPr lang="es-ES" sz="3200" b="1" dirty="0">
                <a:solidFill>
                  <a:srgbClr val="C00000"/>
                </a:solidFill>
              </a:rPr>
              <a:t> La Habana: </a:t>
            </a:r>
            <a:r>
              <a:rPr lang="es-ES" sz="2600" b="1" dirty="0">
                <a:solidFill>
                  <a:srgbClr val="C00000"/>
                </a:solidFill>
              </a:rPr>
              <a:t>Estrategia para una transformación sistémica del territorio</a:t>
            </a:r>
            <a:endParaRPr lang="en-AU" sz="2600" b="1" dirty="0">
              <a:solidFill>
                <a:srgbClr val="C00000"/>
              </a:solidFill>
            </a:endParaRPr>
          </a:p>
        </p:txBody>
      </p:sp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4306E5C-D97F-918E-AB5B-8554BE52A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131" y="6379911"/>
            <a:ext cx="956941" cy="32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D9EE22-5DE3-9BEC-EE10-605EA55EC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8" y="6226060"/>
            <a:ext cx="778951" cy="4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6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06EDD-E60D-8BBC-9B19-949D1A68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708" y="839669"/>
            <a:ext cx="7485515" cy="53240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A5EA2C9-0AB5-F9CF-D553-E0E9FDB73C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49" t="17292" r="28704" b="6420"/>
          <a:stretch>
            <a:fillRect/>
          </a:stretch>
        </p:blipFill>
        <p:spPr>
          <a:xfrm>
            <a:off x="163842" y="839669"/>
            <a:ext cx="4475891" cy="499239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3AC18B-277B-78F3-A254-90F829752B87}"/>
              </a:ext>
            </a:extLst>
          </p:cNvPr>
          <p:cNvSpPr txBox="1"/>
          <p:nvPr/>
        </p:nvSpPr>
        <p:spPr>
          <a:xfrm>
            <a:off x="163842" y="138668"/>
            <a:ext cx="1123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La Habana : Estrategia para una transformación sistémica del territorio</a:t>
            </a:r>
            <a:endParaRPr lang="en-AU" sz="2400" b="1" dirty="0">
              <a:solidFill>
                <a:srgbClr val="C00000"/>
              </a:solidFill>
            </a:endParaRPr>
          </a:p>
        </p:txBody>
      </p:sp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DE0793C-A57C-11D4-9802-B2E079687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25" y="6018331"/>
            <a:ext cx="1540512" cy="51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5D401E-F550-6533-4DB9-9B2FAF159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4" y="6111186"/>
            <a:ext cx="1210402" cy="7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7AB5-61D0-C307-0FDC-CD8EF07A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7BC985-ADB6-47E2-28BC-3FD6A4A136EA}"/>
              </a:ext>
            </a:extLst>
          </p:cNvPr>
          <p:cNvSpPr txBox="1"/>
          <p:nvPr/>
        </p:nvSpPr>
        <p:spPr>
          <a:xfrm>
            <a:off x="736784" y="1522282"/>
            <a:ext cx="5951883" cy="543411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s-ES" sz="1600" b="0" i="0" u="none" strike="noStrike" baseline="0" dirty="0">
                <a:latin typeface="Oswald-Regular"/>
              </a:rPr>
              <a:t>Gobernanza Urbana Metropolitana.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Cultura Activa, Identidad Viva.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Hábitat Seguro, Resiliente y Equitativo.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Plataforma Metropolitana para el Desarrollo Endógeno Sostenible.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Movilidad Activa, Transporte y Espacios Públicos Seguros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Transición Energética Justa y Participativa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Conectando Naturaleza, Ciudad y Comunidad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Agricultura Urbana y Cinturón Agroecológico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es-ES" sz="1600" dirty="0">
                <a:latin typeface="Oswald-Regular"/>
              </a:rPr>
              <a:t>Gestión Integral y Participativa de Residuos Sólidos Urbanos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endParaRPr lang="es-ES" sz="1600" dirty="0">
              <a:latin typeface="Oswald-Regular"/>
            </a:endParaRPr>
          </a:p>
          <a:p>
            <a:pPr marL="342900" indent="-342900" algn="just">
              <a:lnSpc>
                <a:spcPct val="200000"/>
              </a:lnSpc>
              <a:buAutoNum type="arabicPeriod"/>
            </a:pPr>
            <a:endParaRPr lang="es-ES" sz="1600" b="0" i="0" u="none" strike="noStrike" baseline="0" dirty="0">
              <a:latin typeface="Oswald-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8C740-8DEF-F3F9-0AC9-09B3A9AE7AE3}"/>
              </a:ext>
            </a:extLst>
          </p:cNvPr>
          <p:cNvSpPr txBox="1"/>
          <p:nvPr/>
        </p:nvSpPr>
        <p:spPr>
          <a:xfrm>
            <a:off x="163842" y="138668"/>
            <a:ext cx="11234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La Habana : Estrategia para una transformación sistémica del territorio</a:t>
            </a:r>
            <a:endParaRPr lang="en-AU" sz="3200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953474-6B16-52AA-DF6B-200F3D71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1522282"/>
            <a:ext cx="2623931" cy="32799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B95798-035B-6438-BB2E-69B6469F4264}"/>
              </a:ext>
            </a:extLst>
          </p:cNvPr>
          <p:cNvSpPr txBox="1"/>
          <p:nvPr/>
        </p:nvSpPr>
        <p:spPr>
          <a:xfrm>
            <a:off x="5969000" y="4938574"/>
            <a:ext cx="2700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 Identificación, puesta en valor y conexión de lo ya realizado con la estrategia y el proceso de transformación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050FE7-C737-67CB-303F-3B48542C149C}"/>
              </a:ext>
            </a:extLst>
          </p:cNvPr>
          <p:cNvSpPr txBox="1"/>
          <p:nvPr/>
        </p:nvSpPr>
        <p:spPr>
          <a:xfrm>
            <a:off x="8669867" y="4938574"/>
            <a:ext cx="37422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2. Nuevas acciones para potenciar y acelerar las transformaciones:</a:t>
            </a:r>
          </a:p>
          <a:p>
            <a:pPr algn="ctr"/>
            <a:r>
              <a:rPr lang="es-ES" sz="2400" b="1" dirty="0"/>
              <a:t>Capacidades, Innovaciones, Alianzas</a:t>
            </a:r>
          </a:p>
        </p:txBody>
      </p: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C1475E0C-05B3-2B47-1489-32DBABB243C0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7207086" y="3890657"/>
            <a:ext cx="1160265" cy="935568"/>
          </a:xfrm>
          <a:prstGeom prst="curvedConnector3">
            <a:avLst>
              <a:gd name="adj1" fmla="val 50000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021CD4B3-1E02-DFDA-6544-EDBF214AD895}"/>
              </a:ext>
            </a:extLst>
          </p:cNvPr>
          <p:cNvCxnSpPr>
            <a:cxnSpLocks/>
          </p:cNvCxnSpPr>
          <p:nvPr/>
        </p:nvCxnSpPr>
        <p:spPr>
          <a:xfrm rot="5400000">
            <a:off x="7299134" y="4135104"/>
            <a:ext cx="1128570" cy="783168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6A59F6F8-E2DF-444F-3E6F-FA39016EE6B7}"/>
              </a:ext>
            </a:extLst>
          </p:cNvPr>
          <p:cNvCxnSpPr>
            <a:cxnSpLocks/>
          </p:cNvCxnSpPr>
          <p:nvPr/>
        </p:nvCxnSpPr>
        <p:spPr>
          <a:xfrm rot="5400000">
            <a:off x="7919317" y="4450487"/>
            <a:ext cx="823771" cy="152402"/>
          </a:xfrm>
          <a:prstGeom prst="curvedConnector3">
            <a:avLst>
              <a:gd name="adj1" fmla="val 50000"/>
            </a:avLst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294F1503-C26D-0DEA-0BBE-D85B75DB1F33}"/>
              </a:ext>
            </a:extLst>
          </p:cNvPr>
          <p:cNvCxnSpPr>
            <a:cxnSpLocks/>
          </p:cNvCxnSpPr>
          <p:nvPr/>
        </p:nvCxnSpPr>
        <p:spPr>
          <a:xfrm rot="5400000">
            <a:off x="7971169" y="4292797"/>
            <a:ext cx="899970" cy="543985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10A5C5A6-5CCF-9A56-57D2-C3FEAEF9DF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06657" y="4146317"/>
            <a:ext cx="854658" cy="791631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91E28517-5BD2-7C50-A13B-43D4061E1D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70873" y="4042230"/>
            <a:ext cx="1007060" cy="847407"/>
          </a:xfrm>
          <a:prstGeom prst="curvedConnector3">
            <a:avLst>
              <a:gd name="adj1" fmla="val 50000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64421C2A-3F87-273C-AEA1-A90930C245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23273" y="4194630"/>
            <a:ext cx="1007060" cy="847407"/>
          </a:xfrm>
          <a:prstGeom prst="curvedConnector3">
            <a:avLst>
              <a:gd name="adj1" fmla="val 50000"/>
            </a:avLst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6E860D7C-28C4-F091-608F-8C0711ADC0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14185" y="4239364"/>
            <a:ext cx="1007060" cy="847407"/>
          </a:xfrm>
          <a:prstGeom prst="curvedConnector3">
            <a:avLst>
              <a:gd name="adj1" fmla="val 50000"/>
            </a:avLst>
          </a:prstGeom>
          <a:ln w="31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E8D3925-E3AD-A9DA-B1D4-DFB6C41B3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0" y="6115976"/>
            <a:ext cx="891207" cy="5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0">
              <a:schemeClr val="accent6">
                <a:lumMod val="75000"/>
              </a:schemeClr>
            </a:gs>
            <a:gs pos="95000">
              <a:schemeClr val="bg1"/>
            </a:gs>
            <a:gs pos="3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49FF0577-2A2D-B95B-2E0B-DF870EEE52E3}"/>
              </a:ext>
            </a:extLst>
          </p:cNvPr>
          <p:cNvSpPr txBox="1"/>
          <p:nvPr/>
        </p:nvSpPr>
        <p:spPr>
          <a:xfrm>
            <a:off x="415326" y="182501"/>
            <a:ext cx="83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ALIANZAS MULTIACTOR Y GOBERNANZA COLABORATIVA PARA: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5E48622-F24D-9899-E658-5CBC836C8C4D}"/>
              </a:ext>
            </a:extLst>
          </p:cNvPr>
          <p:cNvSpPr/>
          <p:nvPr/>
        </p:nvSpPr>
        <p:spPr>
          <a:xfrm>
            <a:off x="7707739" y="834184"/>
            <a:ext cx="2970759" cy="1497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400" i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1400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s-ES" sz="1400" b="1" i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Ciudadanía activa, consciente y protagonista</a:t>
            </a:r>
            <a:endParaRPr lang="en-AU" sz="1400" b="1" i="1" dirty="0">
              <a:effectLst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73AFABC-0BDD-D061-0BC8-4160A8A760F4}"/>
              </a:ext>
            </a:extLst>
          </p:cNvPr>
          <p:cNvSpPr txBox="1"/>
          <p:nvPr/>
        </p:nvSpPr>
        <p:spPr>
          <a:xfrm>
            <a:off x="545980" y="3548416"/>
            <a:ext cx="2406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CULTURA,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SENTIDO DE PERTENENCIA, IDENTIDAD, VALORES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CIENCIA DEL COMPORTAMIENTO, HÁBITOS CIUDADANOS</a:t>
            </a:r>
          </a:p>
          <a:p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ARTE ,</a:t>
            </a:r>
            <a:endParaRPr lang="en-A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09A7A65-C7F5-A9BD-9702-08221AADD5FB}"/>
              </a:ext>
            </a:extLst>
          </p:cNvPr>
          <p:cNvSpPr txBox="1"/>
          <p:nvPr/>
        </p:nvSpPr>
        <p:spPr>
          <a:xfrm>
            <a:off x="4027600" y="4268517"/>
            <a:ext cx="2295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DEPORTE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EDUCACIÓN PARA EL DESARROLLO Y LA TRANSFORMACIÓN SOCIAL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49D22BE-55F4-0829-CA4B-70379BE5A285}"/>
              </a:ext>
            </a:extLst>
          </p:cNvPr>
          <p:cNvSpPr txBox="1"/>
          <p:nvPr/>
        </p:nvSpPr>
        <p:spPr>
          <a:xfrm>
            <a:off x="6474929" y="4841079"/>
            <a:ext cx="2077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JUVENTUD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PARTICIPACIÓN Y APROPIACIÓN DEMOCRÁTICA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D2E1BF-B2F4-7C5B-3B28-9E7A57E8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4" t="54265" r="32005" b="22593"/>
          <a:stretch/>
        </p:blipFill>
        <p:spPr>
          <a:xfrm>
            <a:off x="3880057" y="980859"/>
            <a:ext cx="3513520" cy="2157879"/>
          </a:xfrm>
          <a:prstGeom prst="rect">
            <a:avLst/>
          </a:prstGeom>
        </p:spPr>
      </p:pic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78CD16ED-F965-2C08-D0DA-70DBC7843F0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59598" y="2445029"/>
            <a:ext cx="1904901" cy="1639954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C1EA973F-C904-7B88-F722-3863633FB285}"/>
              </a:ext>
            </a:extLst>
          </p:cNvPr>
          <p:cNvCxnSpPr>
            <a:cxnSpLocks/>
          </p:cNvCxnSpPr>
          <p:nvPr/>
        </p:nvCxnSpPr>
        <p:spPr>
          <a:xfrm rot="5400000">
            <a:off x="2388780" y="2932616"/>
            <a:ext cx="2321060" cy="1535178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768A4B70-82AA-FBCD-F0FC-A0BC7D811603}"/>
              </a:ext>
            </a:extLst>
          </p:cNvPr>
          <p:cNvCxnSpPr>
            <a:cxnSpLocks/>
          </p:cNvCxnSpPr>
          <p:nvPr/>
        </p:nvCxnSpPr>
        <p:spPr>
          <a:xfrm rot="5400000">
            <a:off x="2430878" y="3633653"/>
            <a:ext cx="2922245" cy="1154597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B867B716-5FBF-BF54-57B2-054BBF799B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15376" y="3308552"/>
            <a:ext cx="1366288" cy="553641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86CCF372-CA0B-CEC6-2EC4-2D0EBAC1A0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60501" y="2860684"/>
            <a:ext cx="2092270" cy="186852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0339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LeftStep">
      <a:dk1>
        <a:srgbClr val="000000"/>
      </a:dk1>
      <a:lt1>
        <a:srgbClr val="FFFFFF"/>
      </a:lt1>
      <a:dk2>
        <a:srgbClr val="1B3025"/>
      </a:dk2>
      <a:lt2>
        <a:srgbClr val="F3F0F1"/>
      </a:lt2>
      <a:accent1>
        <a:srgbClr val="20B786"/>
      </a:accent1>
      <a:accent2>
        <a:srgbClr val="14BB3F"/>
      </a:accent2>
      <a:accent3>
        <a:srgbClr val="39BA21"/>
      </a:accent3>
      <a:accent4>
        <a:srgbClr val="6FB213"/>
      </a:accent4>
      <a:accent5>
        <a:srgbClr val="A4A51D"/>
      </a:accent5>
      <a:accent6>
        <a:srgbClr val="D58817"/>
      </a:accent6>
      <a:hlink>
        <a:srgbClr val="C34C73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55520</TotalTime>
  <Words>4080</Words>
  <Application>Microsoft Office PowerPoint</Application>
  <PresentationFormat>Panorámica</PresentationFormat>
  <Paragraphs>508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48" baseType="lpstr">
      <vt:lpstr>Aptos</vt:lpstr>
      <vt:lpstr>Aptos Display</vt:lpstr>
      <vt:lpstr>Arial</vt:lpstr>
      <vt:lpstr>CaeciliaLTStd-Light</vt:lpstr>
      <vt:lpstr>CaeciliaLTStd-Roman</vt:lpstr>
      <vt:lpstr>Calibri</vt:lpstr>
      <vt:lpstr>Calibri Light</vt:lpstr>
      <vt:lpstr>FrutigerLTStd-Bold</vt:lpstr>
      <vt:lpstr>FrutigerLTStd-Italic</vt:lpstr>
      <vt:lpstr>FrutigerLTStd-Roman</vt:lpstr>
      <vt:lpstr>Gill Sans MT</vt:lpstr>
      <vt:lpstr>Goudy Old Style</vt:lpstr>
      <vt:lpstr>Oswald-Regular</vt:lpstr>
      <vt:lpstr>Roboto</vt:lpstr>
      <vt:lpstr>ClassicFrameVTI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Redefinición de la propuesta de valor de BBK Kuna</dc:title>
  <dc:creator>Javier Cortés</dc:creator>
  <cp:lastModifiedBy>Cortés Fernández, Javier</cp:lastModifiedBy>
  <cp:revision>22</cp:revision>
  <dcterms:created xsi:type="dcterms:W3CDTF">2024-03-05T20:29:29Z</dcterms:created>
  <dcterms:modified xsi:type="dcterms:W3CDTF">2025-11-18T12:47:48Z</dcterms:modified>
</cp:coreProperties>
</file>