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5"/>
  </p:sldMasterIdLst>
  <p:notesMasterIdLst>
    <p:notesMasterId r:id="rId32"/>
  </p:notesMasterIdLst>
  <p:sldIdLst>
    <p:sldId id="342" r:id="rId6"/>
    <p:sldId id="367" r:id="rId7"/>
    <p:sldId id="264" r:id="rId8"/>
    <p:sldId id="370" r:id="rId9"/>
    <p:sldId id="265" r:id="rId10"/>
    <p:sldId id="261" r:id="rId11"/>
    <p:sldId id="347" r:id="rId12"/>
    <p:sldId id="258" r:id="rId13"/>
    <p:sldId id="359" r:id="rId14"/>
    <p:sldId id="372" r:id="rId15"/>
    <p:sldId id="371" r:id="rId16"/>
    <p:sldId id="373" r:id="rId17"/>
    <p:sldId id="379" r:id="rId18"/>
    <p:sldId id="376" r:id="rId19"/>
    <p:sldId id="377" r:id="rId20"/>
    <p:sldId id="378" r:id="rId21"/>
    <p:sldId id="375" r:id="rId22"/>
    <p:sldId id="381" r:id="rId23"/>
    <p:sldId id="380" r:id="rId24"/>
    <p:sldId id="374" r:id="rId25"/>
    <p:sldId id="385" r:id="rId26"/>
    <p:sldId id="382" r:id="rId27"/>
    <p:sldId id="384" r:id="rId28"/>
    <p:sldId id="383" r:id="rId29"/>
    <p:sldId id="386" r:id="rId30"/>
    <p:sldId id="331" r:id="rId31"/>
  </p:sldIdLst>
  <p:sldSz cx="18000663" cy="10080625"/>
  <p:notesSz cx="6888163" cy="10018713"/>
  <p:defaultText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6" algn="l" defTabSz="457153" rtl="0" eaLnBrk="1" latinLnBrk="0" hangingPunct="1">
      <a:defRPr sz="1800" kern="1200">
        <a:solidFill>
          <a:schemeClr val="tx1"/>
        </a:solidFill>
        <a:latin typeface="+mn-lt"/>
        <a:ea typeface="+mn-ea"/>
        <a:cs typeface="+mn-cs"/>
      </a:defRPr>
    </a:lvl3pPr>
    <a:lvl4pPr marL="1371459" algn="l" defTabSz="457153" rtl="0" eaLnBrk="1" latinLnBrk="0" hangingPunct="1">
      <a:defRPr sz="1800" kern="1200">
        <a:solidFill>
          <a:schemeClr val="tx1"/>
        </a:solidFill>
        <a:latin typeface="+mn-lt"/>
        <a:ea typeface="+mn-ea"/>
        <a:cs typeface="+mn-cs"/>
      </a:defRPr>
    </a:lvl4pPr>
    <a:lvl5pPr marL="1828612" algn="l" defTabSz="457153" rtl="0" eaLnBrk="1" latinLnBrk="0" hangingPunct="1">
      <a:defRPr sz="1800" kern="1200">
        <a:solidFill>
          <a:schemeClr val="tx1"/>
        </a:solidFill>
        <a:latin typeface="+mn-lt"/>
        <a:ea typeface="+mn-ea"/>
        <a:cs typeface="+mn-cs"/>
      </a:defRPr>
    </a:lvl5pPr>
    <a:lvl6pPr marL="2285765" algn="l" defTabSz="457153" rtl="0" eaLnBrk="1" latinLnBrk="0" hangingPunct="1">
      <a:defRPr sz="1800" kern="1200">
        <a:solidFill>
          <a:schemeClr val="tx1"/>
        </a:solidFill>
        <a:latin typeface="+mn-lt"/>
        <a:ea typeface="+mn-ea"/>
        <a:cs typeface="+mn-cs"/>
      </a:defRPr>
    </a:lvl6pPr>
    <a:lvl7pPr marL="2742918" algn="l" defTabSz="457153" rtl="0" eaLnBrk="1" latinLnBrk="0" hangingPunct="1">
      <a:defRPr sz="1800" kern="1200">
        <a:solidFill>
          <a:schemeClr val="tx1"/>
        </a:solidFill>
        <a:latin typeface="+mn-lt"/>
        <a:ea typeface="+mn-ea"/>
        <a:cs typeface="+mn-cs"/>
      </a:defRPr>
    </a:lvl7pPr>
    <a:lvl8pPr marL="3200071" algn="l" defTabSz="457153" rtl="0" eaLnBrk="1" latinLnBrk="0" hangingPunct="1">
      <a:defRPr sz="1800" kern="1200">
        <a:solidFill>
          <a:schemeClr val="tx1"/>
        </a:solidFill>
        <a:latin typeface="+mn-lt"/>
        <a:ea typeface="+mn-ea"/>
        <a:cs typeface="+mn-cs"/>
      </a:defRPr>
    </a:lvl8pPr>
    <a:lvl9pPr marL="3657224" algn="l" defTabSz="45715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C6E"/>
    <a:srgbClr val="FFC000"/>
    <a:srgbClr val="003157"/>
    <a:srgbClr val="183254"/>
    <a:srgbClr val="FF5F00"/>
    <a:srgbClr val="F0F0F0"/>
    <a:srgbClr val="F43D3D"/>
    <a:srgbClr val="B9B9B9"/>
    <a:srgbClr val="0069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720" autoAdjust="0"/>
  </p:normalViewPr>
  <p:slideViewPr>
    <p:cSldViewPr snapToGrid="0">
      <p:cViewPr varScale="1">
        <p:scale>
          <a:sx n="37" d="100"/>
          <a:sy n="37" d="100"/>
        </p:scale>
        <p:origin x="1116" y="4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diagrams/_rels/data1.xml.rels><?xml version="1.0" encoding="UTF-8" standalone="yes"?>
<Relationships xmlns="http://schemas.openxmlformats.org/package/2006/relationships"><Relationship Id="rId1" Type="http://schemas.openxmlformats.org/officeDocument/2006/relationships/image" Target="../media/image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032232-B58F-44C9-9768-CAC73968B919}"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D0786266-C79E-4016-834C-1D23BCBF5AB2}">
      <dgm:prSet phldrT="[Text]" custT="1"/>
      <dgm:spPr/>
      <dgm:t>
        <a:bodyPr/>
        <a:lstStyle/>
        <a:p>
          <a:endParaRPr lang="en-US" sz="3200" dirty="0">
            <a:solidFill>
              <a:schemeClr val="bg1"/>
            </a:solidFill>
          </a:endParaRPr>
        </a:p>
      </dgm:t>
    </dgm:pt>
    <dgm:pt modelId="{5E73EFE1-5BDD-492F-A179-756CFEB166BF}" type="sibTrans" cxnId="{FB4FC315-63B7-4F5D-BF9F-1F15723B7B4C}">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t>
        <a:bodyPr/>
        <a:lstStyle/>
        <a:p>
          <a:endParaRPr lang="en-US"/>
        </a:p>
      </dgm:t>
    </dgm:pt>
    <dgm:pt modelId="{428811D7-7B80-41B7-9F22-6FB29D33F90D}" type="parTrans" cxnId="{FB4FC315-63B7-4F5D-BF9F-1F15723B7B4C}">
      <dgm:prSet/>
      <dgm:spPr/>
      <dgm:t>
        <a:bodyPr/>
        <a:lstStyle/>
        <a:p>
          <a:endParaRPr lang="en-US"/>
        </a:p>
      </dgm:t>
    </dgm:pt>
    <dgm:pt modelId="{CBAF7CF7-3AF6-4C42-968B-2823D3C5B2A0}" type="pres">
      <dgm:prSet presAssocID="{7D032232-B58F-44C9-9768-CAC73968B919}" presName="Name0" presStyleCnt="0">
        <dgm:presLayoutVars>
          <dgm:chMax val="7"/>
          <dgm:chPref val="7"/>
          <dgm:dir/>
        </dgm:presLayoutVars>
      </dgm:prSet>
      <dgm:spPr/>
    </dgm:pt>
    <dgm:pt modelId="{4B2C0497-7F0D-45CD-9BBE-5C9EBF448CD5}" type="pres">
      <dgm:prSet presAssocID="{7D032232-B58F-44C9-9768-CAC73968B919}" presName="Name1" presStyleCnt="0"/>
      <dgm:spPr/>
    </dgm:pt>
    <dgm:pt modelId="{6255D433-E0A7-4CE7-8122-0747E02CB244}" type="pres">
      <dgm:prSet presAssocID="{5E73EFE1-5BDD-492F-A179-756CFEB166BF}" presName="picture_1" presStyleCnt="0"/>
      <dgm:spPr/>
    </dgm:pt>
    <dgm:pt modelId="{31555057-F2D0-42A3-B342-9D113018EEFC}" type="pres">
      <dgm:prSet presAssocID="{5E73EFE1-5BDD-492F-A179-756CFEB166BF}" presName="pictureRepeatNode" presStyleLbl="alignImgPlace1" presStyleIdx="0" presStyleCnt="1" custScaleX="90417" custScaleY="90417" custLinFactNeighborX="-553" custLinFactNeighborY="-2267"/>
      <dgm:spPr/>
    </dgm:pt>
    <dgm:pt modelId="{D59A7599-9381-4DC9-9600-E225E988A980}" type="pres">
      <dgm:prSet presAssocID="{D0786266-C79E-4016-834C-1D23BCBF5AB2}" presName="text_1" presStyleLbl="node1" presStyleIdx="0" presStyleCnt="0" custScaleY="47754" custLinFactNeighborX="3530" custLinFactNeighborY="45858">
        <dgm:presLayoutVars>
          <dgm:bulletEnabled val="1"/>
        </dgm:presLayoutVars>
      </dgm:prSet>
      <dgm:spPr/>
    </dgm:pt>
  </dgm:ptLst>
  <dgm:cxnLst>
    <dgm:cxn modelId="{FB4FC315-63B7-4F5D-BF9F-1F15723B7B4C}" srcId="{7D032232-B58F-44C9-9768-CAC73968B919}" destId="{D0786266-C79E-4016-834C-1D23BCBF5AB2}" srcOrd="0" destOrd="0" parTransId="{428811D7-7B80-41B7-9F22-6FB29D33F90D}" sibTransId="{5E73EFE1-5BDD-492F-A179-756CFEB166BF}"/>
    <dgm:cxn modelId="{C1106156-637E-4731-A04D-72FBA48EC5CF}" type="presOf" srcId="{D0786266-C79E-4016-834C-1D23BCBF5AB2}" destId="{D59A7599-9381-4DC9-9600-E225E988A980}" srcOrd="0" destOrd="0" presId="urn:microsoft.com/office/officeart/2008/layout/CircularPictureCallout"/>
    <dgm:cxn modelId="{DEB42C81-2626-4169-B251-173F3A1C29C2}" type="presOf" srcId="{7D032232-B58F-44C9-9768-CAC73968B919}" destId="{CBAF7CF7-3AF6-4C42-968B-2823D3C5B2A0}" srcOrd="0" destOrd="0" presId="urn:microsoft.com/office/officeart/2008/layout/CircularPictureCallout"/>
    <dgm:cxn modelId="{89953D93-4FB3-4A0D-9A71-ADF9BC69BFE9}" type="presOf" srcId="{5E73EFE1-5BDD-492F-A179-756CFEB166BF}" destId="{31555057-F2D0-42A3-B342-9D113018EEFC}" srcOrd="0" destOrd="0" presId="urn:microsoft.com/office/officeart/2008/layout/CircularPictureCallout"/>
    <dgm:cxn modelId="{2C006045-0113-427F-AC5D-D46408D5C9AD}" type="presParOf" srcId="{CBAF7CF7-3AF6-4C42-968B-2823D3C5B2A0}" destId="{4B2C0497-7F0D-45CD-9BBE-5C9EBF448CD5}" srcOrd="0" destOrd="0" presId="urn:microsoft.com/office/officeart/2008/layout/CircularPictureCallout"/>
    <dgm:cxn modelId="{D8707C12-796D-4103-A43B-C59FE6BDE267}" type="presParOf" srcId="{4B2C0497-7F0D-45CD-9BBE-5C9EBF448CD5}" destId="{6255D433-E0A7-4CE7-8122-0747E02CB244}" srcOrd="0" destOrd="0" presId="urn:microsoft.com/office/officeart/2008/layout/CircularPictureCallout"/>
    <dgm:cxn modelId="{180A78BF-5728-44B4-A3BC-46D7612F5978}" type="presParOf" srcId="{6255D433-E0A7-4CE7-8122-0747E02CB244}" destId="{31555057-F2D0-42A3-B342-9D113018EEFC}" srcOrd="0" destOrd="0" presId="urn:microsoft.com/office/officeart/2008/layout/CircularPictureCallout"/>
    <dgm:cxn modelId="{7D928409-DEB3-4063-96BA-78094D9675D2}" type="presParOf" srcId="{4B2C0497-7F0D-45CD-9BBE-5C9EBF448CD5}" destId="{D59A7599-9381-4DC9-9600-E225E988A980}" srcOrd="1"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555057-F2D0-42A3-B342-9D113018EEFC}">
      <dsp:nvSpPr>
        <dsp:cNvPr id="0" name=""/>
        <dsp:cNvSpPr/>
      </dsp:nvSpPr>
      <dsp:spPr>
        <a:xfrm>
          <a:off x="5331902" y="852428"/>
          <a:ext cx="8888421" cy="888842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9A7599-9381-4DC9-9600-E225E988A980}">
      <dsp:nvSpPr>
        <dsp:cNvPr id="0" name=""/>
        <dsp:cNvSpPr/>
      </dsp:nvSpPr>
      <dsp:spPr>
        <a:xfrm>
          <a:off x="6906814" y="8159345"/>
          <a:ext cx="6291504" cy="1549167"/>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1422400">
            <a:lnSpc>
              <a:spcPct val="90000"/>
            </a:lnSpc>
            <a:spcBef>
              <a:spcPct val="0"/>
            </a:spcBef>
            <a:spcAft>
              <a:spcPct val="35000"/>
            </a:spcAft>
            <a:buNone/>
          </a:pPr>
          <a:endParaRPr lang="en-US" sz="3200" kern="1200" dirty="0">
            <a:solidFill>
              <a:schemeClr val="bg1"/>
            </a:solidFill>
          </a:endParaRPr>
        </a:p>
      </dsp:txBody>
      <dsp:txXfrm>
        <a:off x="6906814" y="8159345"/>
        <a:ext cx="6291504" cy="1549167"/>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fr-FR"/>
          </a:p>
        </p:txBody>
      </p:sp>
      <p:sp>
        <p:nvSpPr>
          <p:cNvPr id="3" name="Date Placeholder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058A4407-6924-4621-ACFB-525E4F84574E}" type="datetimeFigureOut">
              <a:rPr lang="fr-FR" smtClean="0"/>
              <a:t>18/11/2025</a:t>
            </a:fld>
            <a:endParaRPr lang="fr-FR"/>
          </a:p>
        </p:txBody>
      </p:sp>
      <p:sp>
        <p:nvSpPr>
          <p:cNvPr id="4" name="Slide Image Placeholder 3"/>
          <p:cNvSpPr>
            <a:spLocks noGrp="1" noRot="1" noChangeAspect="1"/>
          </p:cNvSpPr>
          <p:nvPr>
            <p:ph type="sldImg" idx="2"/>
          </p:nvPr>
        </p:nvSpPr>
        <p:spPr>
          <a:xfrm>
            <a:off x="425450" y="1252538"/>
            <a:ext cx="6037263" cy="3381375"/>
          </a:xfrm>
          <a:prstGeom prst="rect">
            <a:avLst/>
          </a:prstGeom>
          <a:noFill/>
          <a:ln w="12700">
            <a:solidFill>
              <a:prstClr val="black"/>
            </a:solidFill>
          </a:ln>
        </p:spPr>
        <p:txBody>
          <a:bodyPr vert="horz" lIns="96606" tIns="48303" rIns="96606" bIns="48303" rtlCol="0" anchor="ctr"/>
          <a:lstStyle/>
          <a:p>
            <a:endParaRPr lang="fr-FR"/>
          </a:p>
        </p:txBody>
      </p:sp>
      <p:sp>
        <p:nvSpPr>
          <p:cNvPr id="5" name="Notes Placehold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fr-FR"/>
          </a:p>
        </p:txBody>
      </p:sp>
      <p:sp>
        <p:nvSpPr>
          <p:cNvPr id="7" name="Slide Number Placehold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5597028C-6D8A-4537-AFD9-7574F75607E1}" type="slidenum">
              <a:rPr lang="fr-FR" smtClean="0"/>
              <a:t>‹#›</a:t>
            </a:fld>
            <a:endParaRPr lang="fr-FR"/>
          </a:p>
        </p:txBody>
      </p:sp>
    </p:spTree>
    <p:extLst>
      <p:ext uri="{BB962C8B-B14F-4D97-AF65-F5344CB8AC3E}">
        <p14:creationId xmlns:p14="http://schemas.microsoft.com/office/powerpoint/2010/main" val="3942745840"/>
      </p:ext>
    </p:extLst>
  </p:cSld>
  <p:clrMap bg1="lt1" tx1="dk1" bg2="lt2" tx2="dk2" accent1="accent1" accent2="accent2" accent3="accent3" accent4="accent4" accent5="accent5" accent6="accent6" hlink="hlink" folHlink="folHlink"/>
  <p:notesStyle>
    <a:lvl1pPr marL="0" algn="l" defTabSz="1347688" rtl="0" eaLnBrk="1" latinLnBrk="0" hangingPunct="1">
      <a:defRPr sz="1769" kern="1200">
        <a:solidFill>
          <a:schemeClr val="tx1"/>
        </a:solidFill>
        <a:latin typeface="+mn-lt"/>
        <a:ea typeface="+mn-ea"/>
        <a:cs typeface="+mn-cs"/>
      </a:defRPr>
    </a:lvl1pPr>
    <a:lvl2pPr marL="673843" algn="l" defTabSz="1347688" rtl="0" eaLnBrk="1" latinLnBrk="0" hangingPunct="1">
      <a:defRPr sz="1769" kern="1200">
        <a:solidFill>
          <a:schemeClr val="tx1"/>
        </a:solidFill>
        <a:latin typeface="+mn-lt"/>
        <a:ea typeface="+mn-ea"/>
        <a:cs typeface="+mn-cs"/>
      </a:defRPr>
    </a:lvl2pPr>
    <a:lvl3pPr marL="1347688" algn="l" defTabSz="1347688" rtl="0" eaLnBrk="1" latinLnBrk="0" hangingPunct="1">
      <a:defRPr sz="1769" kern="1200">
        <a:solidFill>
          <a:schemeClr val="tx1"/>
        </a:solidFill>
        <a:latin typeface="+mn-lt"/>
        <a:ea typeface="+mn-ea"/>
        <a:cs typeface="+mn-cs"/>
      </a:defRPr>
    </a:lvl3pPr>
    <a:lvl4pPr marL="2021530" algn="l" defTabSz="1347688" rtl="0" eaLnBrk="1" latinLnBrk="0" hangingPunct="1">
      <a:defRPr sz="1769" kern="1200">
        <a:solidFill>
          <a:schemeClr val="tx1"/>
        </a:solidFill>
        <a:latin typeface="+mn-lt"/>
        <a:ea typeface="+mn-ea"/>
        <a:cs typeface="+mn-cs"/>
      </a:defRPr>
    </a:lvl4pPr>
    <a:lvl5pPr marL="2695374" algn="l" defTabSz="1347688" rtl="0" eaLnBrk="1" latinLnBrk="0" hangingPunct="1">
      <a:defRPr sz="1769" kern="1200">
        <a:solidFill>
          <a:schemeClr val="tx1"/>
        </a:solidFill>
        <a:latin typeface="+mn-lt"/>
        <a:ea typeface="+mn-ea"/>
        <a:cs typeface="+mn-cs"/>
      </a:defRPr>
    </a:lvl5pPr>
    <a:lvl6pPr marL="3369217" algn="l" defTabSz="1347688" rtl="0" eaLnBrk="1" latinLnBrk="0" hangingPunct="1">
      <a:defRPr sz="1769" kern="1200">
        <a:solidFill>
          <a:schemeClr val="tx1"/>
        </a:solidFill>
        <a:latin typeface="+mn-lt"/>
        <a:ea typeface="+mn-ea"/>
        <a:cs typeface="+mn-cs"/>
      </a:defRPr>
    </a:lvl6pPr>
    <a:lvl7pPr marL="4043062" algn="l" defTabSz="1347688" rtl="0" eaLnBrk="1" latinLnBrk="0" hangingPunct="1">
      <a:defRPr sz="1769" kern="1200">
        <a:solidFill>
          <a:schemeClr val="tx1"/>
        </a:solidFill>
        <a:latin typeface="+mn-lt"/>
        <a:ea typeface="+mn-ea"/>
        <a:cs typeface="+mn-cs"/>
      </a:defRPr>
    </a:lvl7pPr>
    <a:lvl8pPr marL="4716905" algn="l" defTabSz="1347688" rtl="0" eaLnBrk="1" latinLnBrk="0" hangingPunct="1">
      <a:defRPr sz="1769" kern="1200">
        <a:solidFill>
          <a:schemeClr val="tx1"/>
        </a:solidFill>
        <a:latin typeface="+mn-lt"/>
        <a:ea typeface="+mn-ea"/>
        <a:cs typeface="+mn-cs"/>
      </a:defRPr>
    </a:lvl8pPr>
    <a:lvl9pPr marL="5390748" algn="l" defTabSz="1347688" rtl="0" eaLnBrk="1" latinLnBrk="0" hangingPunct="1">
      <a:defRPr sz="176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es.wikipedia.org/wiki/P%C3%A9cs#cite_note-2" TargetMode="External"/><Relationship Id="rId3" Type="http://schemas.openxmlformats.org/officeDocument/2006/relationships/hyperlink" Target="https://es.wikipedia.org/wiki/Hungr%C3%ADa" TargetMode="External"/><Relationship Id="rId7" Type="http://schemas.openxmlformats.org/officeDocument/2006/relationships/hyperlink" Target="https://es.wikipedia.org/w/index.php?title=Arte_otomano&amp;action=edit&amp;redlink=1"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s.wikipedia.org/wiki/Imperio_romano" TargetMode="External"/><Relationship Id="rId5" Type="http://schemas.openxmlformats.org/officeDocument/2006/relationships/hyperlink" Target="https://es.wikipedia.org/wiki/Baranya_(condado)" TargetMode="External"/><Relationship Id="rId4" Type="http://schemas.openxmlformats.org/officeDocument/2006/relationships/hyperlink" Target="https://es.wikipedia.org/wiki/Montes_Mecsek"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97028C-6D8A-4537-AFD9-7574F75607E1}" type="slidenum">
              <a:rPr lang="fr-FR" smtClean="0"/>
              <a:t>1</a:t>
            </a:fld>
            <a:endParaRPr lang="fr-FR"/>
          </a:p>
        </p:txBody>
      </p:sp>
    </p:spTree>
    <p:extLst>
      <p:ext uri="{BB962C8B-B14F-4D97-AF65-F5344CB8AC3E}">
        <p14:creationId xmlns:p14="http://schemas.microsoft.com/office/powerpoint/2010/main" val="901510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12A33-AF63-07BB-7759-805152D20C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B2706E-2E38-08A2-3CD0-C833522FFA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9A9729-880B-9450-ADBD-457E7237F7CC}"/>
              </a:ext>
            </a:extLst>
          </p:cNvPr>
          <p:cNvSpPr>
            <a:spLocks noGrp="1"/>
          </p:cNvSpPr>
          <p:nvPr>
            <p:ph type="body" idx="1"/>
          </p:nvPr>
        </p:nvSpPr>
        <p:spPr/>
        <p:txBody>
          <a:bodyPr/>
          <a:lstStyle/>
          <a:p>
            <a:pPr algn="just"/>
            <a:r>
              <a:rPr lang="es-ES" dirty="0"/>
              <a:t>El Fondo del Patrimonio Mundial asciende a </a:t>
            </a:r>
            <a:r>
              <a:rPr lang="es-ES" u="sng" dirty="0"/>
              <a:t>5,8 millones de dólares para el bienio 2024-2025</a:t>
            </a:r>
            <a:r>
              <a:rPr lang="es-ES" dirty="0"/>
              <a:t>, más </a:t>
            </a:r>
            <a:r>
              <a:rPr lang="es-ES" u="sng" dirty="0"/>
              <a:t>400,000 dólares para asistencia de emergencia</a:t>
            </a:r>
            <a:r>
              <a:rPr lang="es-ES" dirty="0"/>
              <a:t>, según lo definido en el Artículo 21.2 de la Convención del Patrimonio Mundial.</a:t>
            </a:r>
          </a:p>
          <a:p>
            <a:pPr marL="0" marR="0" lvl="0" indent="0" algn="just" defTabSz="1347688" rtl="0" eaLnBrk="1" fontAlgn="auto" latinLnBrk="0" hangingPunct="1">
              <a:lnSpc>
                <a:spcPct val="100000"/>
              </a:lnSpc>
              <a:spcBef>
                <a:spcPts val="0"/>
              </a:spcBef>
              <a:spcAft>
                <a:spcPts val="0"/>
              </a:spcAft>
              <a:buClrTx/>
              <a:buSzTx/>
              <a:buFontTx/>
              <a:buNone/>
              <a:tabLst/>
              <a:defRPr/>
            </a:pPr>
            <a:r>
              <a:rPr lang="es-ES" dirty="0"/>
              <a:t>También existen partidas presupuestarias, entre otras, para la Presentación de Informes Periódicos, el Monitoreo Reactivo, las actividades relacionadas con los sitios inscritos en la Lista del Patrimonio Mundial en Peligro, el Programa de Educación sobre el Patrimonio Mundial, el proceso </a:t>
            </a:r>
            <a:r>
              <a:rPr lang="es-ES" i="1" dirty="0" err="1"/>
              <a:t>Upstream</a:t>
            </a:r>
            <a:r>
              <a:rPr lang="es-ES" dirty="0"/>
              <a:t> y la </a:t>
            </a:r>
            <a:r>
              <a:rPr lang="es-ES" i="1" dirty="0" err="1"/>
              <a:t>World</a:t>
            </a:r>
            <a:r>
              <a:rPr lang="es-ES" i="1" dirty="0"/>
              <a:t> </a:t>
            </a:r>
            <a:r>
              <a:rPr lang="es-ES" i="1" dirty="0" err="1"/>
              <a:t>Heritage</a:t>
            </a:r>
            <a:r>
              <a:rPr lang="es-ES" i="1" dirty="0"/>
              <a:t> </a:t>
            </a:r>
            <a:r>
              <a:rPr lang="es-ES" i="1" dirty="0" err="1"/>
              <a:t>Review</a:t>
            </a:r>
            <a:r>
              <a:rPr lang="es-ES" dirty="0"/>
              <a:t>.</a:t>
            </a:r>
          </a:p>
          <a:p>
            <a:pPr algn="just"/>
            <a:endParaRPr lang="es-ES" dirty="0"/>
          </a:p>
          <a:p>
            <a:pPr algn="just"/>
            <a:r>
              <a:rPr lang="es-ES" b="1" dirty="0"/>
              <a:t>¿Qué financia?</a:t>
            </a:r>
          </a:p>
          <a:p>
            <a:pPr marL="285750" indent="-285750" algn="just">
              <a:buFont typeface="Arial" panose="020B0604020202020204" pitchFamily="34" charset="0"/>
              <a:buChar char="•"/>
            </a:pPr>
            <a:r>
              <a:rPr lang="es-ES" dirty="0"/>
              <a:t>El Comité del Patrimonio Mundial asigna la mayor parte del presupuesto del Fondo del Patrimonio Mundial, por un lado, a los servicios de los Órganos Consultivos y, por otro, a la Asistencia Internacional.</a:t>
            </a:r>
          </a:p>
          <a:p>
            <a:endParaRPr lang="fr-FR" dirty="0"/>
          </a:p>
        </p:txBody>
      </p:sp>
      <p:sp>
        <p:nvSpPr>
          <p:cNvPr id="4" name="Slide Number Placeholder 3">
            <a:extLst>
              <a:ext uri="{FF2B5EF4-FFF2-40B4-BE49-F238E27FC236}">
                <a16:creationId xmlns:a16="http://schemas.microsoft.com/office/drawing/2014/main" id="{D832AF18-C83D-D202-8A30-C5CC5078B361}"/>
              </a:ext>
            </a:extLst>
          </p:cNvPr>
          <p:cNvSpPr>
            <a:spLocks noGrp="1"/>
          </p:cNvSpPr>
          <p:nvPr>
            <p:ph type="sldNum" sz="quarter" idx="5"/>
          </p:nvPr>
        </p:nvSpPr>
        <p:spPr/>
        <p:txBody>
          <a:bodyPr/>
          <a:lstStyle/>
          <a:p>
            <a:fld id="{5597028C-6D8A-4537-AFD9-7574F75607E1}" type="slidenum">
              <a:rPr lang="fr-FR" smtClean="0"/>
              <a:t>13</a:t>
            </a:fld>
            <a:endParaRPr lang="fr-FR"/>
          </a:p>
        </p:txBody>
      </p:sp>
    </p:spTree>
    <p:extLst>
      <p:ext uri="{BB962C8B-B14F-4D97-AF65-F5344CB8AC3E}">
        <p14:creationId xmlns:p14="http://schemas.microsoft.com/office/powerpoint/2010/main" val="1023692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55E93-088A-4D35-D551-9FDD315FA5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961455-E14B-D5BC-596B-47F4CA04D099}"/>
              </a:ext>
            </a:extLst>
          </p:cNvPr>
          <p:cNvSpPr>
            <a:spLocks noGrp="1" noRot="1" noChangeAspect="1"/>
          </p:cNvSpPr>
          <p:nvPr>
            <p:ph type="sldImg"/>
          </p:nvPr>
        </p:nvSpPr>
        <p:spPr>
          <a:xfrm>
            <a:off x="425450" y="1252538"/>
            <a:ext cx="6037263" cy="3381375"/>
          </a:xfrm>
        </p:spPr>
      </p:sp>
      <p:sp>
        <p:nvSpPr>
          <p:cNvPr id="3" name="Notes Placeholder 2">
            <a:extLst>
              <a:ext uri="{FF2B5EF4-FFF2-40B4-BE49-F238E27FC236}">
                <a16:creationId xmlns:a16="http://schemas.microsoft.com/office/drawing/2014/main" id="{F04881DA-E663-F4B2-36C9-D5D76A3CED74}"/>
              </a:ext>
            </a:extLst>
          </p:cNvPr>
          <p:cNvSpPr>
            <a:spLocks noGrp="1"/>
          </p:cNvSpPr>
          <p:nvPr>
            <p:ph type="body" idx="1"/>
          </p:nvPr>
        </p:nvSpPr>
        <p:spPr/>
        <p:txBody>
          <a:bodyPr/>
          <a:lstStyle/>
          <a:p>
            <a:endParaRPr lang="fr-FR" dirty="0"/>
          </a:p>
        </p:txBody>
      </p:sp>
      <p:sp>
        <p:nvSpPr>
          <p:cNvPr id="4" name="Slide Number Placeholder 3">
            <a:extLst>
              <a:ext uri="{FF2B5EF4-FFF2-40B4-BE49-F238E27FC236}">
                <a16:creationId xmlns:a16="http://schemas.microsoft.com/office/drawing/2014/main" id="{4CB5A541-DD95-6B17-3F6D-929F49A2B342}"/>
              </a:ext>
            </a:extLst>
          </p:cNvPr>
          <p:cNvSpPr>
            <a:spLocks noGrp="1"/>
          </p:cNvSpPr>
          <p:nvPr>
            <p:ph type="sldNum" sz="quarter" idx="5"/>
          </p:nvPr>
        </p:nvSpPr>
        <p:spPr/>
        <p:txBody>
          <a:bodyPr/>
          <a:lstStyle/>
          <a:p>
            <a:fld id="{2EDE205E-CD73-4305-88CF-892B440D76AC}" type="slidenum">
              <a:rPr lang="fr-FR" smtClean="0"/>
              <a:t>14</a:t>
            </a:fld>
            <a:endParaRPr lang="fr-FR"/>
          </a:p>
        </p:txBody>
      </p:sp>
    </p:spTree>
    <p:extLst>
      <p:ext uri="{BB962C8B-B14F-4D97-AF65-F5344CB8AC3E}">
        <p14:creationId xmlns:p14="http://schemas.microsoft.com/office/powerpoint/2010/main" val="47980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B5BC4-F1D4-4ACA-C6F8-AA4688F2A0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31787F-9959-BEF0-52D4-9D0C03FA2BAB}"/>
              </a:ext>
            </a:extLst>
          </p:cNvPr>
          <p:cNvSpPr>
            <a:spLocks noGrp="1" noRot="1" noChangeAspect="1"/>
          </p:cNvSpPr>
          <p:nvPr>
            <p:ph type="sldImg"/>
          </p:nvPr>
        </p:nvSpPr>
        <p:spPr>
          <a:xfrm>
            <a:off x="425450" y="1252538"/>
            <a:ext cx="6037263" cy="3381375"/>
          </a:xfrm>
        </p:spPr>
      </p:sp>
      <p:sp>
        <p:nvSpPr>
          <p:cNvPr id="3" name="Notes Placeholder 2">
            <a:extLst>
              <a:ext uri="{FF2B5EF4-FFF2-40B4-BE49-F238E27FC236}">
                <a16:creationId xmlns:a16="http://schemas.microsoft.com/office/drawing/2014/main" id="{A03D1252-B90C-160B-DA67-987C9C92C02F}"/>
              </a:ext>
            </a:extLst>
          </p:cNvPr>
          <p:cNvSpPr>
            <a:spLocks noGrp="1"/>
          </p:cNvSpPr>
          <p:nvPr>
            <p:ph type="body" idx="1"/>
          </p:nvPr>
        </p:nvSpPr>
        <p:spPr/>
        <p:txBody>
          <a:bodyPr/>
          <a:lstStyle/>
          <a:p>
            <a:pPr algn="just"/>
            <a:r>
              <a:rPr lang="es-ES" dirty="0"/>
              <a:t>La Asamblea General aprobó el plan para el uso de los recursos del Fondo para el período del 1 de enero de 2024 al 31 de diciembre de 2025 (Resolución 10.GA 8), por un monto indicativo de </a:t>
            </a:r>
            <a:r>
              <a:rPr lang="es-ES" b="1" dirty="0"/>
              <a:t>8,2 millones de USD</a:t>
            </a:r>
            <a:r>
              <a:rPr lang="es-ES" dirty="0"/>
              <a:t>.</a:t>
            </a:r>
          </a:p>
          <a:p>
            <a:pPr algn="just"/>
            <a:endParaRPr lang="es-ES" dirty="0"/>
          </a:p>
          <a:p>
            <a:pPr algn="just"/>
            <a:r>
              <a:rPr lang="es-ES" dirty="0"/>
              <a:t>Los Estados que han ratificado la Convención realizan una </a:t>
            </a:r>
            <a:r>
              <a:rPr lang="es-ES" b="1" dirty="0"/>
              <a:t>contribución anual obligatoria</a:t>
            </a:r>
            <a:r>
              <a:rPr lang="es-ES" dirty="0"/>
              <a:t>, correspondiente al 1 % de su contribución al presupuesto regular de la UNESCO. También, se pueden realizar </a:t>
            </a:r>
            <a:r>
              <a:rPr lang="es-ES" b="1" dirty="0"/>
              <a:t>contribuciones suplementarias voluntarias</a:t>
            </a:r>
            <a:r>
              <a:rPr lang="es-ES" dirty="0"/>
              <a:t>, no solo por parte de los Estados, sino también por cualquier otro donante, incluidas organizaciones públicas o privadas e individuos. </a:t>
            </a:r>
          </a:p>
          <a:p>
            <a:endParaRPr lang="fr-FR" dirty="0"/>
          </a:p>
        </p:txBody>
      </p:sp>
      <p:sp>
        <p:nvSpPr>
          <p:cNvPr id="4" name="Slide Number Placeholder 3">
            <a:extLst>
              <a:ext uri="{FF2B5EF4-FFF2-40B4-BE49-F238E27FC236}">
                <a16:creationId xmlns:a16="http://schemas.microsoft.com/office/drawing/2014/main" id="{E99A3A3C-3030-8EA1-4D6E-3E6F21DB3E6F}"/>
              </a:ext>
            </a:extLst>
          </p:cNvPr>
          <p:cNvSpPr>
            <a:spLocks noGrp="1"/>
          </p:cNvSpPr>
          <p:nvPr>
            <p:ph type="sldNum" sz="quarter" idx="5"/>
          </p:nvPr>
        </p:nvSpPr>
        <p:spPr/>
        <p:txBody>
          <a:bodyPr/>
          <a:lstStyle/>
          <a:p>
            <a:fld id="{2EDE205E-CD73-4305-88CF-892B440D76AC}" type="slidenum">
              <a:rPr lang="fr-FR" smtClean="0"/>
              <a:t>15</a:t>
            </a:fld>
            <a:endParaRPr lang="fr-FR"/>
          </a:p>
        </p:txBody>
      </p:sp>
    </p:spTree>
    <p:extLst>
      <p:ext uri="{BB962C8B-B14F-4D97-AF65-F5344CB8AC3E}">
        <p14:creationId xmlns:p14="http://schemas.microsoft.com/office/powerpoint/2010/main" val="826584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5D880-1787-7940-BD0D-0A23B8F713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C17EE5-2757-ACEF-F0FD-A313ABAA41F7}"/>
              </a:ext>
            </a:extLst>
          </p:cNvPr>
          <p:cNvSpPr>
            <a:spLocks noGrp="1" noRot="1" noChangeAspect="1"/>
          </p:cNvSpPr>
          <p:nvPr>
            <p:ph type="sldImg"/>
          </p:nvPr>
        </p:nvSpPr>
        <p:spPr>
          <a:xfrm>
            <a:off x="425450" y="1252538"/>
            <a:ext cx="6037263" cy="3381375"/>
          </a:xfrm>
        </p:spPr>
      </p:sp>
      <p:sp>
        <p:nvSpPr>
          <p:cNvPr id="3" name="Notes Placeholder 2">
            <a:extLst>
              <a:ext uri="{FF2B5EF4-FFF2-40B4-BE49-F238E27FC236}">
                <a16:creationId xmlns:a16="http://schemas.microsoft.com/office/drawing/2014/main" id="{85F20918-9C89-E2A2-BFFC-153955E587BD}"/>
              </a:ext>
            </a:extLst>
          </p:cNvPr>
          <p:cNvSpPr>
            <a:spLocks noGrp="1"/>
          </p:cNvSpPr>
          <p:nvPr>
            <p:ph type="body" idx="1"/>
          </p:nvPr>
        </p:nvSpPr>
        <p:spPr/>
        <p:txBody>
          <a:bodyPr/>
          <a:lstStyle/>
          <a:p>
            <a:endParaRPr lang="fr-FR" dirty="0"/>
          </a:p>
        </p:txBody>
      </p:sp>
      <p:sp>
        <p:nvSpPr>
          <p:cNvPr id="4" name="Slide Number Placeholder 3">
            <a:extLst>
              <a:ext uri="{FF2B5EF4-FFF2-40B4-BE49-F238E27FC236}">
                <a16:creationId xmlns:a16="http://schemas.microsoft.com/office/drawing/2014/main" id="{7535441C-DA07-9971-92C4-19991E66EE7C}"/>
              </a:ext>
            </a:extLst>
          </p:cNvPr>
          <p:cNvSpPr>
            <a:spLocks noGrp="1"/>
          </p:cNvSpPr>
          <p:nvPr>
            <p:ph type="sldNum" sz="quarter" idx="5"/>
          </p:nvPr>
        </p:nvSpPr>
        <p:spPr/>
        <p:txBody>
          <a:bodyPr/>
          <a:lstStyle/>
          <a:p>
            <a:fld id="{2EDE205E-CD73-4305-88CF-892B440D76AC}" type="slidenum">
              <a:rPr lang="fr-FR" smtClean="0"/>
              <a:t>16</a:t>
            </a:fld>
            <a:endParaRPr lang="fr-FR"/>
          </a:p>
        </p:txBody>
      </p:sp>
    </p:spTree>
    <p:extLst>
      <p:ext uri="{BB962C8B-B14F-4D97-AF65-F5344CB8AC3E}">
        <p14:creationId xmlns:p14="http://schemas.microsoft.com/office/powerpoint/2010/main" val="3703587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BCD67-AF19-EAF0-2290-A4B6726BF8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459654-B728-830D-35E3-AB51455F7D57}"/>
              </a:ext>
            </a:extLst>
          </p:cNvPr>
          <p:cNvSpPr>
            <a:spLocks noGrp="1" noRot="1" noChangeAspect="1"/>
          </p:cNvSpPr>
          <p:nvPr>
            <p:ph type="sldImg"/>
          </p:nvPr>
        </p:nvSpPr>
        <p:spPr>
          <a:xfrm>
            <a:off x="425450" y="1252538"/>
            <a:ext cx="6037263" cy="3381375"/>
          </a:xfrm>
        </p:spPr>
      </p:sp>
      <p:sp>
        <p:nvSpPr>
          <p:cNvPr id="3" name="Notes Placeholder 2">
            <a:extLst>
              <a:ext uri="{FF2B5EF4-FFF2-40B4-BE49-F238E27FC236}">
                <a16:creationId xmlns:a16="http://schemas.microsoft.com/office/drawing/2014/main" id="{1C4C221D-599E-F3B5-87CE-5C92966F5C6F}"/>
              </a:ext>
            </a:extLst>
          </p:cNvPr>
          <p:cNvSpPr>
            <a:spLocks noGrp="1"/>
          </p:cNvSpPr>
          <p:nvPr>
            <p:ph type="body" idx="1"/>
          </p:nvPr>
        </p:nvSpPr>
        <p:spPr/>
        <p:txBody>
          <a:bodyPr/>
          <a:lstStyle/>
          <a:p>
            <a:endParaRPr lang="fr-FR" dirty="0"/>
          </a:p>
        </p:txBody>
      </p:sp>
      <p:sp>
        <p:nvSpPr>
          <p:cNvPr id="4" name="Slide Number Placeholder 3">
            <a:extLst>
              <a:ext uri="{FF2B5EF4-FFF2-40B4-BE49-F238E27FC236}">
                <a16:creationId xmlns:a16="http://schemas.microsoft.com/office/drawing/2014/main" id="{E4D16335-F1A7-6E01-75A7-F3246AD45D68}"/>
              </a:ext>
            </a:extLst>
          </p:cNvPr>
          <p:cNvSpPr>
            <a:spLocks noGrp="1"/>
          </p:cNvSpPr>
          <p:nvPr>
            <p:ph type="sldNum" sz="quarter" idx="5"/>
          </p:nvPr>
        </p:nvSpPr>
        <p:spPr/>
        <p:txBody>
          <a:bodyPr/>
          <a:lstStyle/>
          <a:p>
            <a:fld id="{2EDE205E-CD73-4305-88CF-892B440D76AC}" type="slidenum">
              <a:rPr lang="fr-FR" smtClean="0"/>
              <a:t>19</a:t>
            </a:fld>
            <a:endParaRPr lang="fr-FR"/>
          </a:p>
        </p:txBody>
      </p:sp>
    </p:spTree>
    <p:extLst>
      <p:ext uri="{BB962C8B-B14F-4D97-AF65-F5344CB8AC3E}">
        <p14:creationId xmlns:p14="http://schemas.microsoft.com/office/powerpoint/2010/main" val="421343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03A1-DF88-89AF-2EEB-13FC704504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02A018-776C-7DC1-73D3-EA82B642A54C}"/>
              </a:ext>
            </a:extLst>
          </p:cNvPr>
          <p:cNvSpPr>
            <a:spLocks noGrp="1" noRot="1" noChangeAspect="1"/>
          </p:cNvSpPr>
          <p:nvPr>
            <p:ph type="sldImg"/>
          </p:nvPr>
        </p:nvSpPr>
        <p:spPr>
          <a:xfrm>
            <a:off x="425450" y="1252538"/>
            <a:ext cx="6037263" cy="3381375"/>
          </a:xfrm>
        </p:spPr>
      </p:sp>
      <p:sp>
        <p:nvSpPr>
          <p:cNvPr id="3" name="Notes Placeholder 2">
            <a:extLst>
              <a:ext uri="{FF2B5EF4-FFF2-40B4-BE49-F238E27FC236}">
                <a16:creationId xmlns:a16="http://schemas.microsoft.com/office/drawing/2014/main" id="{DC84AD49-31AC-38E6-63F4-A2E8BDA5EE50}"/>
              </a:ext>
            </a:extLst>
          </p:cNvPr>
          <p:cNvSpPr>
            <a:spLocks noGrp="1"/>
          </p:cNvSpPr>
          <p:nvPr>
            <p:ph type="body" idx="1"/>
          </p:nvPr>
        </p:nvSpPr>
        <p:spPr/>
        <p:txBody>
          <a:bodyPr/>
          <a:lstStyle/>
          <a:p>
            <a:endParaRPr lang="fr-FR" dirty="0"/>
          </a:p>
        </p:txBody>
      </p:sp>
      <p:sp>
        <p:nvSpPr>
          <p:cNvPr id="4" name="Slide Number Placeholder 3">
            <a:extLst>
              <a:ext uri="{FF2B5EF4-FFF2-40B4-BE49-F238E27FC236}">
                <a16:creationId xmlns:a16="http://schemas.microsoft.com/office/drawing/2014/main" id="{0E5A3EA8-1AFB-2E90-7B4D-0103DCD22254}"/>
              </a:ext>
            </a:extLst>
          </p:cNvPr>
          <p:cNvSpPr>
            <a:spLocks noGrp="1"/>
          </p:cNvSpPr>
          <p:nvPr>
            <p:ph type="sldNum" sz="quarter" idx="5"/>
          </p:nvPr>
        </p:nvSpPr>
        <p:spPr/>
        <p:txBody>
          <a:bodyPr/>
          <a:lstStyle/>
          <a:p>
            <a:fld id="{2EDE205E-CD73-4305-88CF-892B440D76AC}" type="slidenum">
              <a:rPr lang="fr-FR" smtClean="0"/>
              <a:t>21</a:t>
            </a:fld>
            <a:endParaRPr lang="fr-FR"/>
          </a:p>
        </p:txBody>
      </p:sp>
    </p:spTree>
    <p:extLst>
      <p:ext uri="{BB962C8B-B14F-4D97-AF65-F5344CB8AC3E}">
        <p14:creationId xmlns:p14="http://schemas.microsoft.com/office/powerpoint/2010/main" val="971952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4D110-AE06-D366-8293-92DC2B1C9C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A91464-15E8-6A64-BF9E-930159F9AA60}"/>
              </a:ext>
            </a:extLst>
          </p:cNvPr>
          <p:cNvSpPr>
            <a:spLocks noGrp="1" noRot="1" noChangeAspect="1"/>
          </p:cNvSpPr>
          <p:nvPr>
            <p:ph type="sldImg"/>
          </p:nvPr>
        </p:nvSpPr>
        <p:spPr>
          <a:xfrm>
            <a:off x="425450" y="1252538"/>
            <a:ext cx="6037263" cy="3381375"/>
          </a:xfrm>
        </p:spPr>
      </p:sp>
      <p:sp>
        <p:nvSpPr>
          <p:cNvPr id="3" name="Notes Placeholder 2">
            <a:extLst>
              <a:ext uri="{FF2B5EF4-FFF2-40B4-BE49-F238E27FC236}">
                <a16:creationId xmlns:a16="http://schemas.microsoft.com/office/drawing/2014/main" id="{87CD9AC8-A190-DCC5-3966-FBD6CBBF3E84}"/>
              </a:ext>
            </a:extLst>
          </p:cNvPr>
          <p:cNvSpPr>
            <a:spLocks noGrp="1"/>
          </p:cNvSpPr>
          <p:nvPr>
            <p:ph type="body" idx="1"/>
          </p:nvPr>
        </p:nvSpPr>
        <p:spPr/>
        <p:txBody>
          <a:bodyPr/>
          <a:lstStyle/>
          <a:p>
            <a:endParaRPr lang="fr-FR" dirty="0"/>
          </a:p>
        </p:txBody>
      </p:sp>
      <p:sp>
        <p:nvSpPr>
          <p:cNvPr id="4" name="Slide Number Placeholder 3">
            <a:extLst>
              <a:ext uri="{FF2B5EF4-FFF2-40B4-BE49-F238E27FC236}">
                <a16:creationId xmlns:a16="http://schemas.microsoft.com/office/drawing/2014/main" id="{EFEC4D58-53BE-5573-EBC5-F5EF4CC5359C}"/>
              </a:ext>
            </a:extLst>
          </p:cNvPr>
          <p:cNvSpPr>
            <a:spLocks noGrp="1"/>
          </p:cNvSpPr>
          <p:nvPr>
            <p:ph type="sldNum" sz="quarter" idx="5"/>
          </p:nvPr>
        </p:nvSpPr>
        <p:spPr/>
        <p:txBody>
          <a:bodyPr/>
          <a:lstStyle/>
          <a:p>
            <a:fld id="{2EDE205E-CD73-4305-88CF-892B440D76AC}" type="slidenum">
              <a:rPr lang="fr-FR" smtClean="0"/>
              <a:t>24</a:t>
            </a:fld>
            <a:endParaRPr lang="fr-FR"/>
          </a:p>
        </p:txBody>
      </p:sp>
    </p:spTree>
    <p:extLst>
      <p:ext uri="{BB962C8B-B14F-4D97-AF65-F5344CB8AC3E}">
        <p14:creationId xmlns:p14="http://schemas.microsoft.com/office/powerpoint/2010/main" val="3301691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0F36A-0ABA-BE4B-1DCD-5B9C41BA20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FA913-AF49-A348-46B6-DE4429D4D6B2}"/>
              </a:ext>
            </a:extLst>
          </p:cNvPr>
          <p:cNvSpPr>
            <a:spLocks noGrp="1" noRot="1" noChangeAspect="1"/>
          </p:cNvSpPr>
          <p:nvPr>
            <p:ph type="sldImg"/>
          </p:nvPr>
        </p:nvSpPr>
        <p:spPr>
          <a:xfrm>
            <a:off x="425450" y="1252538"/>
            <a:ext cx="6037263" cy="3381375"/>
          </a:xfrm>
        </p:spPr>
      </p:sp>
      <p:sp>
        <p:nvSpPr>
          <p:cNvPr id="3" name="Notes Placeholder 2">
            <a:extLst>
              <a:ext uri="{FF2B5EF4-FFF2-40B4-BE49-F238E27FC236}">
                <a16:creationId xmlns:a16="http://schemas.microsoft.com/office/drawing/2014/main" id="{BA4248DA-19DC-7A90-8013-92B2095076D9}"/>
              </a:ext>
            </a:extLst>
          </p:cNvPr>
          <p:cNvSpPr>
            <a:spLocks noGrp="1"/>
          </p:cNvSpPr>
          <p:nvPr>
            <p:ph type="body" idx="1"/>
          </p:nvPr>
        </p:nvSpPr>
        <p:spPr/>
        <p:txBody>
          <a:bodyPr/>
          <a:lstStyle/>
          <a:p>
            <a:endParaRPr lang="fr-FR" dirty="0"/>
          </a:p>
        </p:txBody>
      </p:sp>
      <p:sp>
        <p:nvSpPr>
          <p:cNvPr id="4" name="Slide Number Placeholder 3">
            <a:extLst>
              <a:ext uri="{FF2B5EF4-FFF2-40B4-BE49-F238E27FC236}">
                <a16:creationId xmlns:a16="http://schemas.microsoft.com/office/drawing/2014/main" id="{8FB0129E-8914-ED49-A2A4-9944EABE5C67}"/>
              </a:ext>
            </a:extLst>
          </p:cNvPr>
          <p:cNvSpPr>
            <a:spLocks noGrp="1"/>
          </p:cNvSpPr>
          <p:nvPr>
            <p:ph type="sldNum" sz="quarter" idx="5"/>
          </p:nvPr>
        </p:nvSpPr>
        <p:spPr/>
        <p:txBody>
          <a:bodyPr/>
          <a:lstStyle/>
          <a:p>
            <a:fld id="{2EDE205E-CD73-4305-88CF-892B440D76AC}" type="slidenum">
              <a:rPr lang="fr-FR" smtClean="0"/>
              <a:t>25</a:t>
            </a:fld>
            <a:endParaRPr lang="fr-FR"/>
          </a:p>
        </p:txBody>
      </p:sp>
    </p:spTree>
    <p:extLst>
      <p:ext uri="{BB962C8B-B14F-4D97-AF65-F5344CB8AC3E}">
        <p14:creationId xmlns:p14="http://schemas.microsoft.com/office/powerpoint/2010/main" val="2807865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5597028C-6D8A-4537-AFD9-7574F75607E1}" type="slidenum">
              <a:rPr lang="fr-FR" smtClean="0"/>
              <a:t>26</a:t>
            </a:fld>
            <a:endParaRPr lang="fr-FR"/>
          </a:p>
        </p:txBody>
      </p:sp>
    </p:spTree>
    <p:extLst>
      <p:ext uri="{BB962C8B-B14F-4D97-AF65-F5344CB8AC3E}">
        <p14:creationId xmlns:p14="http://schemas.microsoft.com/office/powerpoint/2010/main" val="3663091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1252538"/>
            <a:ext cx="6037263" cy="3381375"/>
          </a:xfrm>
        </p:spPr>
      </p:sp>
      <p:sp>
        <p:nvSpPr>
          <p:cNvPr id="3" name="Notes Placeholder 2"/>
          <p:cNvSpPr>
            <a:spLocks noGrp="1"/>
          </p:cNvSpPr>
          <p:nvPr>
            <p:ph type="body" idx="1"/>
          </p:nvPr>
        </p:nvSpPr>
        <p:spPr/>
        <p:txBody>
          <a:bodyPr/>
          <a:lstStyle/>
          <a:p>
            <a:pPr algn="just"/>
            <a:r>
              <a:rPr lang="es-ES" dirty="0"/>
              <a:t>Este Fondo también se utiliza para permitir que representantes de países en desarrollo participen en las sesiones de la Reunión de los Estados-Parte y de su Comité Subsidiario.</a:t>
            </a:r>
          </a:p>
          <a:p>
            <a:pPr algn="just"/>
            <a:endParaRPr lang="es-ES" dirty="0"/>
          </a:p>
          <a:p>
            <a:pPr algn="just"/>
            <a:r>
              <a:rPr lang="es-ES" dirty="0"/>
              <a:t>El Fondo se financia mediante contribuciones voluntarias.</a:t>
            </a:r>
          </a:p>
          <a:p>
            <a:pPr algn="just">
              <a:buNone/>
            </a:pPr>
            <a:r>
              <a:rPr lang="es-ES" dirty="0"/>
              <a:t>La Resolución 27 de la 30ª Conferencia General de la UNESCO estableció el </a:t>
            </a:r>
            <a:r>
              <a:rPr lang="es-ES" b="1" dirty="0"/>
              <a:t>“Fondo del Comité Intergubernamental para la Promoción de la Devolución de Bienes Culturales a sus Países de Origen o su Restitución en caso de Apropiación Ilícita”</a:t>
            </a:r>
            <a:r>
              <a:rPr lang="es-ES" dirty="0"/>
              <a:t>.</a:t>
            </a:r>
          </a:p>
          <a:p>
            <a:pPr algn="just">
              <a:buNone/>
            </a:pPr>
            <a:endParaRPr lang="es-ES" dirty="0"/>
          </a:p>
          <a:p>
            <a:endParaRPr lang="fr-FR" dirty="0"/>
          </a:p>
        </p:txBody>
      </p:sp>
      <p:sp>
        <p:nvSpPr>
          <p:cNvPr id="4" name="Slide Number Placeholder 3"/>
          <p:cNvSpPr>
            <a:spLocks noGrp="1"/>
          </p:cNvSpPr>
          <p:nvPr>
            <p:ph type="sldNum" sz="quarter" idx="5"/>
          </p:nvPr>
        </p:nvSpPr>
        <p:spPr/>
        <p:txBody>
          <a:bodyPr/>
          <a:lstStyle/>
          <a:p>
            <a:fld id="{5597028C-6D8A-4537-AFD9-7574F75607E1}" type="slidenum">
              <a:rPr lang="fr-FR" smtClean="0"/>
              <a:t>3</a:t>
            </a:fld>
            <a:endParaRPr lang="fr-FR"/>
          </a:p>
        </p:txBody>
      </p:sp>
    </p:spTree>
    <p:extLst>
      <p:ext uri="{BB962C8B-B14F-4D97-AF65-F5344CB8AC3E}">
        <p14:creationId xmlns:p14="http://schemas.microsoft.com/office/powerpoint/2010/main" val="3030834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s-ES" dirty="0"/>
          </a:p>
          <a:p>
            <a:pPr algn="just"/>
            <a:r>
              <a:rPr lang="es-ES" dirty="0"/>
              <a:t>Este Fondo también está destinado a permitir que representantes de países en desarrollo participen en las sesiones de la Reunión de los Estados-Parte de la Convención de 2001.</a:t>
            </a:r>
          </a:p>
          <a:p>
            <a:pPr algn="just"/>
            <a:endParaRPr lang="es-ES" dirty="0"/>
          </a:p>
          <a:p>
            <a:pPr algn="just"/>
            <a:r>
              <a:rPr lang="es-ES" dirty="0"/>
              <a:t>El Fondo depende 100% de las contribuciones voluntarias. Se gestiona de acuerdo con las normas financieras de la Cuenta Especial para el Patrimonio Cultural Subacuático. </a:t>
            </a:r>
          </a:p>
          <a:p>
            <a:endParaRPr lang="fr-FR" dirty="0"/>
          </a:p>
        </p:txBody>
      </p:sp>
      <p:sp>
        <p:nvSpPr>
          <p:cNvPr id="4" name="Slide Number Placeholder 3"/>
          <p:cNvSpPr>
            <a:spLocks noGrp="1"/>
          </p:cNvSpPr>
          <p:nvPr>
            <p:ph type="sldNum" sz="quarter" idx="5"/>
          </p:nvPr>
        </p:nvSpPr>
        <p:spPr/>
        <p:txBody>
          <a:bodyPr/>
          <a:lstStyle/>
          <a:p>
            <a:fld id="{5597028C-6D8A-4537-AFD9-7574F75607E1}" type="slidenum">
              <a:rPr lang="fr-FR" smtClean="0"/>
              <a:t>4</a:t>
            </a:fld>
            <a:endParaRPr lang="fr-FR"/>
          </a:p>
        </p:txBody>
      </p:sp>
    </p:spTree>
    <p:extLst>
      <p:ext uri="{BB962C8B-B14F-4D97-AF65-F5344CB8AC3E}">
        <p14:creationId xmlns:p14="http://schemas.microsoft.com/office/powerpoint/2010/main" val="3974485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1252538"/>
            <a:ext cx="6037263" cy="3381375"/>
          </a:xfrm>
        </p:spPr>
      </p:sp>
      <p:sp>
        <p:nvSpPr>
          <p:cNvPr id="3" name="Notes Placeholder 2"/>
          <p:cNvSpPr>
            <a:spLocks noGrp="1"/>
          </p:cNvSpPr>
          <p:nvPr>
            <p:ph type="body" idx="1"/>
          </p:nvPr>
        </p:nvSpPr>
        <p:spPr/>
        <p:txBody>
          <a:bodyPr/>
          <a:lstStyle/>
          <a:p>
            <a:pPr algn="just"/>
            <a:r>
              <a:rPr lang="es-ES" dirty="0"/>
              <a:t>La Asamblea General aprobó el plan para el uso de los recursos del Fondo para el período del 1 de enero de 2024 al 31 de diciembre de 2025 (Resolución 10.GA 8), por un monto indicativo de </a:t>
            </a:r>
            <a:r>
              <a:rPr lang="es-ES" b="1" dirty="0"/>
              <a:t>8,2 millones de USD</a:t>
            </a:r>
            <a:r>
              <a:rPr lang="es-ES" dirty="0"/>
              <a:t>.</a:t>
            </a:r>
          </a:p>
          <a:p>
            <a:pPr algn="just"/>
            <a:endParaRPr lang="es-ES" dirty="0"/>
          </a:p>
          <a:p>
            <a:pPr algn="just"/>
            <a:r>
              <a:rPr lang="es-ES" dirty="0"/>
              <a:t>Los Estados que han ratificado la Convención realizan una </a:t>
            </a:r>
            <a:r>
              <a:rPr lang="es-ES" b="1" dirty="0"/>
              <a:t>contribución anual obligatoria</a:t>
            </a:r>
            <a:r>
              <a:rPr lang="es-ES" dirty="0"/>
              <a:t>, correspondiente al 1 % de su contribución al presupuesto regular de la UNESCO. También, se pueden realizar </a:t>
            </a:r>
            <a:r>
              <a:rPr lang="es-ES" b="1" dirty="0"/>
              <a:t>contribuciones suplementarias voluntarias</a:t>
            </a:r>
            <a:r>
              <a:rPr lang="es-ES" dirty="0"/>
              <a:t>, no solo por parte de los Estados, sino también por cualquier otro donante, incluidas organizaciones públicas o privadas e individuos. </a:t>
            </a:r>
          </a:p>
          <a:p>
            <a:endParaRPr lang="fr-FR" dirty="0"/>
          </a:p>
        </p:txBody>
      </p:sp>
      <p:sp>
        <p:nvSpPr>
          <p:cNvPr id="4" name="Slide Number Placeholder 3"/>
          <p:cNvSpPr>
            <a:spLocks noGrp="1"/>
          </p:cNvSpPr>
          <p:nvPr>
            <p:ph type="sldNum" sz="quarter" idx="5"/>
          </p:nvPr>
        </p:nvSpPr>
        <p:spPr/>
        <p:txBody>
          <a:bodyPr/>
          <a:lstStyle/>
          <a:p>
            <a:fld id="{2EDE205E-CD73-4305-88CF-892B440D76AC}" type="slidenum">
              <a:rPr lang="fr-FR" smtClean="0"/>
              <a:t>5</a:t>
            </a:fld>
            <a:endParaRPr lang="fr-FR"/>
          </a:p>
        </p:txBody>
      </p:sp>
    </p:spTree>
    <p:extLst>
      <p:ext uri="{BB962C8B-B14F-4D97-AF65-F5344CB8AC3E}">
        <p14:creationId xmlns:p14="http://schemas.microsoft.com/office/powerpoint/2010/main" val="3360249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47688" rtl="0" eaLnBrk="1" fontAlgn="auto" latinLnBrk="0" hangingPunct="1">
              <a:lnSpc>
                <a:spcPct val="100000"/>
              </a:lnSpc>
              <a:spcBef>
                <a:spcPts val="0"/>
              </a:spcBef>
              <a:spcAft>
                <a:spcPts val="0"/>
              </a:spcAft>
              <a:buClrTx/>
              <a:buSzTx/>
              <a:buFontTx/>
              <a:buNone/>
              <a:tabLst/>
              <a:defRPr/>
            </a:pPr>
            <a:r>
              <a:rPr lang="es-ES" dirty="0"/>
              <a:t>Además, el FIDC en el desarrollo e implementación de políticas basadas en evidencia y con un enfoque inclusivo. El objetivo es apoyar a las comunidades para que puedan construir Industrias Culturales y Creativas prósperas.</a:t>
            </a:r>
          </a:p>
          <a:p>
            <a:endParaRPr lang="en-US" dirty="0"/>
          </a:p>
        </p:txBody>
      </p:sp>
      <p:sp>
        <p:nvSpPr>
          <p:cNvPr id="4" name="Slide Number Placeholder 3"/>
          <p:cNvSpPr>
            <a:spLocks noGrp="1"/>
          </p:cNvSpPr>
          <p:nvPr>
            <p:ph type="sldNum" sz="quarter" idx="5"/>
          </p:nvPr>
        </p:nvSpPr>
        <p:spPr/>
        <p:txBody>
          <a:bodyPr/>
          <a:lstStyle/>
          <a:p>
            <a:fld id="{5597028C-6D8A-4537-AFD9-7574F75607E1}" type="slidenum">
              <a:rPr lang="fr-FR" smtClean="0"/>
              <a:t>6</a:t>
            </a:fld>
            <a:endParaRPr lang="fr-FR"/>
          </a:p>
        </p:txBody>
      </p:sp>
    </p:spTree>
    <p:extLst>
      <p:ext uri="{BB962C8B-B14F-4D97-AF65-F5344CB8AC3E}">
        <p14:creationId xmlns:p14="http://schemas.microsoft.com/office/powerpoint/2010/main" val="940851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ES" dirty="0"/>
              <a:t>El Fondo para la Protección de los Bienes Culturales en caso de Conflicto Armado se estableció en virtud del Segundo Protocolo (1999) de la Convención de La Haya de 1954. Está constituido como fondo fiduciario. Las contribuciones al Fondo son totalmente voluntarias.</a:t>
            </a:r>
          </a:p>
          <a:p>
            <a:pPr algn="just">
              <a:spcBef>
                <a:spcPts val="75"/>
              </a:spcBef>
            </a:pPr>
            <a:r>
              <a:rPr lang="es-ES" dirty="0"/>
              <a:t>El objetivo del Fondo es prestar ayuda financiera y de otro tipo en apoyo de medidas preparatorias y de otra índole que suelen tomarse en tiempo de paz, a saber</a:t>
            </a:r>
            <a:r>
              <a:rPr lang="en-US" dirty="0"/>
              <a:t>: </a:t>
            </a:r>
          </a:p>
          <a:p>
            <a:pPr marL="285750" indent="-285750" algn="just">
              <a:spcBef>
                <a:spcPts val="75"/>
              </a:spcBef>
              <a:buFont typeface="Arial" panose="020B0604020202020204" pitchFamily="34" charset="0"/>
              <a:buChar char="•"/>
            </a:pPr>
            <a:r>
              <a:rPr lang="es-ES" dirty="0"/>
              <a:t>la salvaguardia de bienes culturales, </a:t>
            </a:r>
          </a:p>
          <a:p>
            <a:pPr marL="285750" indent="-285750" algn="just">
              <a:spcBef>
                <a:spcPts val="75"/>
              </a:spcBef>
              <a:buFont typeface="Arial" panose="020B0604020202020204" pitchFamily="34" charset="0"/>
              <a:buChar char="•"/>
            </a:pPr>
            <a:r>
              <a:rPr lang="es-ES" dirty="0"/>
              <a:t>las medidas jurídicas y administrativas nacionales para la protección de los bienes culturales y </a:t>
            </a:r>
          </a:p>
          <a:p>
            <a:pPr marL="285750" indent="-285750" algn="just">
              <a:spcBef>
                <a:spcPts val="75"/>
              </a:spcBef>
              <a:buFont typeface="Arial" panose="020B0604020202020204" pitchFamily="34" charset="0"/>
              <a:buChar char="•"/>
            </a:pPr>
            <a:r>
              <a:rPr lang="es-ES" dirty="0"/>
              <a:t>las actividades de información pública.</a:t>
            </a:r>
          </a:p>
          <a:p>
            <a:endParaRPr lang="fr-FR" dirty="0"/>
          </a:p>
        </p:txBody>
      </p:sp>
      <p:sp>
        <p:nvSpPr>
          <p:cNvPr id="4" name="Slide Number Placeholder 3"/>
          <p:cNvSpPr>
            <a:spLocks noGrp="1"/>
          </p:cNvSpPr>
          <p:nvPr>
            <p:ph type="sldNum" sz="quarter" idx="5"/>
          </p:nvPr>
        </p:nvSpPr>
        <p:spPr/>
        <p:txBody>
          <a:bodyPr/>
          <a:lstStyle/>
          <a:p>
            <a:fld id="{5597028C-6D8A-4537-AFD9-7574F75607E1}" type="slidenum">
              <a:rPr lang="fr-FR" smtClean="0"/>
              <a:t>7</a:t>
            </a:fld>
            <a:endParaRPr lang="fr-FR"/>
          </a:p>
        </p:txBody>
      </p:sp>
    </p:spTree>
    <p:extLst>
      <p:ext uri="{BB962C8B-B14F-4D97-AF65-F5344CB8AC3E}">
        <p14:creationId xmlns:p14="http://schemas.microsoft.com/office/powerpoint/2010/main" val="2729397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ES" dirty="0"/>
              <a:t>El Fondo del Patrimonio Mundial asciende a </a:t>
            </a:r>
            <a:r>
              <a:rPr lang="es-ES" u="sng" dirty="0"/>
              <a:t>5,8 millones de dólares para el bienio 2024-2025</a:t>
            </a:r>
            <a:r>
              <a:rPr lang="es-ES" dirty="0"/>
              <a:t>, más </a:t>
            </a:r>
            <a:r>
              <a:rPr lang="es-ES" u="sng" dirty="0"/>
              <a:t>400,000 dólares para asistencia de emergencia</a:t>
            </a:r>
            <a:r>
              <a:rPr lang="es-ES" dirty="0"/>
              <a:t>, según lo definido en el Artículo 21.2 de la Convención del Patrimonio Mundial.</a:t>
            </a:r>
          </a:p>
          <a:p>
            <a:pPr marL="0" marR="0" lvl="0" indent="0" algn="just" defTabSz="1347688" rtl="0" eaLnBrk="1" fontAlgn="auto" latinLnBrk="0" hangingPunct="1">
              <a:lnSpc>
                <a:spcPct val="100000"/>
              </a:lnSpc>
              <a:spcBef>
                <a:spcPts val="0"/>
              </a:spcBef>
              <a:spcAft>
                <a:spcPts val="0"/>
              </a:spcAft>
              <a:buClrTx/>
              <a:buSzTx/>
              <a:buFontTx/>
              <a:buNone/>
              <a:tabLst/>
              <a:defRPr/>
            </a:pPr>
            <a:r>
              <a:rPr lang="es-ES" dirty="0"/>
              <a:t>También existen partidas presupuestarias, entre otras, para la Presentación de Informes Periódicos, el Monitoreo Reactivo, las actividades relacionadas con los sitios inscritos en la Lista del Patrimonio Mundial en Peligro, el Programa de Educación sobre el Patrimonio Mundial, el proceso </a:t>
            </a:r>
            <a:r>
              <a:rPr lang="es-ES" i="1" dirty="0" err="1"/>
              <a:t>Upstream</a:t>
            </a:r>
            <a:r>
              <a:rPr lang="es-ES" dirty="0"/>
              <a:t> y la </a:t>
            </a:r>
            <a:r>
              <a:rPr lang="es-ES" i="1" dirty="0" err="1"/>
              <a:t>World</a:t>
            </a:r>
            <a:r>
              <a:rPr lang="es-ES" i="1" dirty="0"/>
              <a:t> </a:t>
            </a:r>
            <a:r>
              <a:rPr lang="es-ES" i="1" dirty="0" err="1"/>
              <a:t>Heritage</a:t>
            </a:r>
            <a:r>
              <a:rPr lang="es-ES" i="1" dirty="0"/>
              <a:t> </a:t>
            </a:r>
            <a:r>
              <a:rPr lang="es-ES" i="1" dirty="0" err="1"/>
              <a:t>Review</a:t>
            </a:r>
            <a:r>
              <a:rPr lang="es-ES" dirty="0"/>
              <a:t>.</a:t>
            </a:r>
          </a:p>
          <a:p>
            <a:pPr algn="just"/>
            <a:endParaRPr lang="es-ES" dirty="0"/>
          </a:p>
          <a:p>
            <a:pPr algn="just"/>
            <a:r>
              <a:rPr lang="es-ES" b="1" dirty="0"/>
              <a:t>¿Qué financia?</a:t>
            </a:r>
          </a:p>
          <a:p>
            <a:pPr marL="285750" indent="-285750" algn="just">
              <a:buFont typeface="Arial" panose="020B0604020202020204" pitchFamily="34" charset="0"/>
              <a:buChar char="•"/>
            </a:pPr>
            <a:r>
              <a:rPr lang="es-ES" dirty="0"/>
              <a:t>El Comité del Patrimonio Mundial asigna la mayor parte del presupuesto del Fondo del Patrimonio Mundial, por un lado, a los servicios de los Órganos Consultivos y, por otro, a la Asistencia Internacional.</a:t>
            </a:r>
          </a:p>
          <a:p>
            <a:endParaRPr lang="fr-FR" dirty="0"/>
          </a:p>
        </p:txBody>
      </p:sp>
      <p:sp>
        <p:nvSpPr>
          <p:cNvPr id="4" name="Slide Number Placeholder 3"/>
          <p:cNvSpPr>
            <a:spLocks noGrp="1"/>
          </p:cNvSpPr>
          <p:nvPr>
            <p:ph type="sldNum" sz="quarter" idx="5"/>
          </p:nvPr>
        </p:nvSpPr>
        <p:spPr/>
        <p:txBody>
          <a:bodyPr/>
          <a:lstStyle/>
          <a:p>
            <a:fld id="{5597028C-6D8A-4537-AFD9-7574F75607E1}" type="slidenum">
              <a:rPr lang="fr-FR" smtClean="0"/>
              <a:t>8</a:t>
            </a:fld>
            <a:endParaRPr lang="fr-FR"/>
          </a:p>
        </p:txBody>
      </p:sp>
    </p:spTree>
    <p:extLst>
      <p:ext uri="{BB962C8B-B14F-4D97-AF65-F5344CB8AC3E}">
        <p14:creationId xmlns:p14="http://schemas.microsoft.com/office/powerpoint/2010/main" val="1243219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Arial" panose="020B0604020202020204" pitchFamily="34" charset="0"/>
              <a:buChar char="•"/>
            </a:pPr>
            <a:r>
              <a:rPr lang="es-ES" dirty="0"/>
              <a:t>El Fondo financia actividades de preparación y respuesta ante emergencias dentro de los ámbitos de aplicación de las Convenciones de Cultura de la UNESCO. Esto incluye: </a:t>
            </a:r>
          </a:p>
          <a:p>
            <a:pPr marL="688975" lvl="1" indent="-350838" algn="just">
              <a:buFont typeface="+mj-lt"/>
              <a:buAutoNum type="romanLcPeriod"/>
            </a:pPr>
            <a:r>
              <a:rPr lang="es-ES" dirty="0"/>
              <a:t>el patrimonio cultural y natural inmueble, </a:t>
            </a:r>
          </a:p>
          <a:p>
            <a:pPr marL="688975" lvl="1" indent="-350838" algn="just">
              <a:buFont typeface="+mj-lt"/>
              <a:buAutoNum type="romanLcPeriod"/>
            </a:pPr>
            <a:r>
              <a:rPr lang="es-ES" dirty="0"/>
              <a:t>el patrimonio cultural mueble, </a:t>
            </a:r>
          </a:p>
          <a:p>
            <a:pPr marL="688975" lvl="1" indent="-350838" algn="just">
              <a:buFont typeface="+mj-lt"/>
              <a:buAutoNum type="romanLcPeriod"/>
            </a:pPr>
            <a:r>
              <a:rPr lang="es-ES" dirty="0"/>
              <a:t>los depósitos y colecciones culturales, </a:t>
            </a:r>
          </a:p>
          <a:p>
            <a:pPr marL="688975" lvl="1" indent="-350838" algn="just">
              <a:buFont typeface="+mj-lt"/>
              <a:buAutoNum type="romanLcPeriod"/>
            </a:pPr>
            <a:r>
              <a:rPr lang="es-ES" dirty="0"/>
              <a:t>el patrimonio cultural subacuático, </a:t>
            </a:r>
          </a:p>
          <a:p>
            <a:pPr marL="688975" lvl="1" indent="-350838" algn="just">
              <a:buFont typeface="+mj-lt"/>
              <a:buAutoNum type="romanLcPeriod"/>
            </a:pPr>
            <a:r>
              <a:rPr lang="es-ES" dirty="0"/>
              <a:t>el patrimonio cultural inmaterial, </a:t>
            </a:r>
          </a:p>
          <a:p>
            <a:pPr marL="688975" lvl="1" indent="-350838" algn="just">
              <a:buFont typeface="+mj-lt"/>
              <a:buAutoNum type="romanLcPeriod"/>
            </a:pPr>
            <a:r>
              <a:rPr lang="es-ES" dirty="0"/>
              <a:t>la diversidad de bienes, servicios y expresiones culturales.</a:t>
            </a:r>
          </a:p>
          <a:p>
            <a:pPr marL="688975" lvl="1" indent="-350838" algn="just">
              <a:buFont typeface="+mj-lt"/>
              <a:buAutoNum type="romanLcPeriod"/>
            </a:pPr>
            <a:endParaRPr lang="es-ES" dirty="0"/>
          </a:p>
          <a:p>
            <a:pPr marL="285750" indent="-285750" algn="just">
              <a:buFont typeface="Arial" panose="020B0604020202020204" pitchFamily="34" charset="0"/>
              <a:buChar char="•"/>
            </a:pPr>
            <a:r>
              <a:rPr lang="es-ES" dirty="0"/>
              <a:t>La </a:t>
            </a:r>
            <a:r>
              <a:rPr lang="es-ES" b="1" dirty="0"/>
              <a:t>elaboración de inventarios nacionales </a:t>
            </a:r>
            <a:r>
              <a:rPr lang="es-ES" dirty="0"/>
              <a:t>de patrimonio, así como la evaluación de riesgos y los planes de emergencia para instituciones culturales y propiedades patrimoniales, incluidos sitios, museos y archivos.</a:t>
            </a:r>
          </a:p>
          <a:p>
            <a:pPr marL="285750" indent="-285750" algn="just">
              <a:buFont typeface="Arial" panose="020B0604020202020204" pitchFamily="34" charset="0"/>
              <a:buChar char="•"/>
            </a:pPr>
            <a:r>
              <a:rPr lang="es-ES" dirty="0"/>
              <a:t>El </a:t>
            </a:r>
            <a:r>
              <a:rPr lang="es-ES" b="1" dirty="0"/>
              <a:t>desarrollo de materiales y recursos de fortalecimiento de capacidades</a:t>
            </a:r>
            <a:r>
              <a:rPr lang="es-ES" dirty="0"/>
              <a:t> en preparación para emergencias para el patrimonio cultural y natural, y su integración en programas nacionales e internacionales de desarrollo de capacidades.</a:t>
            </a:r>
          </a:p>
          <a:p>
            <a:pPr marL="285750" indent="-285750" algn="just">
              <a:buFont typeface="Arial" panose="020B0604020202020204" pitchFamily="34" charset="0"/>
              <a:buChar char="•"/>
            </a:pPr>
            <a:r>
              <a:rPr lang="es-ES" dirty="0"/>
              <a:t>El </a:t>
            </a:r>
            <a:r>
              <a:rPr lang="es-ES" b="1" dirty="0"/>
              <a:t>establecimiento y actualización de una lista internacional de expertos</a:t>
            </a:r>
            <a:r>
              <a:rPr lang="es-ES" dirty="0"/>
              <a:t> en disciplinas relacionadas con la cultura.</a:t>
            </a:r>
          </a:p>
          <a:p>
            <a:pPr marL="285750" indent="-285750" algn="just">
              <a:buFont typeface="Arial" panose="020B0604020202020204" pitchFamily="34" charset="0"/>
              <a:buChar char="•"/>
            </a:pPr>
            <a:r>
              <a:rPr lang="es-ES" dirty="0"/>
              <a:t>El </a:t>
            </a:r>
            <a:r>
              <a:rPr lang="es-ES" b="1" dirty="0"/>
              <a:t>desarrollo de campañas y materiales de comunicación </a:t>
            </a:r>
            <a:r>
              <a:rPr lang="es-ES" dirty="0"/>
              <a:t>y sensibilización para aumentar la conciencia sobre los riesgos que enfrenta la cultura en desastres y conflictos, y sobre el papel estratégico de la cultura en la recuperación.</a:t>
            </a:r>
          </a:p>
          <a:p>
            <a:pPr marL="285750" indent="-285750" algn="just">
              <a:buFont typeface="Arial" panose="020B0604020202020204" pitchFamily="34" charset="0"/>
              <a:buChar char="•"/>
            </a:pPr>
            <a:r>
              <a:rPr lang="es-ES" dirty="0"/>
              <a:t>La </a:t>
            </a:r>
            <a:r>
              <a:rPr lang="es-ES" b="1" dirty="0"/>
              <a:t>implementación de actividades de formación </a:t>
            </a:r>
            <a:r>
              <a:rPr lang="es-ES" dirty="0"/>
              <a:t>dirigidas al personal de instituciones gubernamentales y organizaciones asociadas.</a:t>
            </a:r>
          </a:p>
          <a:p>
            <a:pPr marL="285750" indent="-285750" algn="just">
              <a:buFont typeface="Arial" panose="020B0604020202020204" pitchFamily="34" charset="0"/>
              <a:buChar char="•"/>
            </a:pPr>
            <a:r>
              <a:rPr lang="es-ES" dirty="0"/>
              <a:t>Investigaciones destinadas a identificar brechas críticas y desarrollar enfoques o políticas innovadoras.</a:t>
            </a:r>
          </a:p>
          <a:p>
            <a:pPr marL="285750" indent="-285750" algn="just">
              <a:buFont typeface="Arial" panose="020B0604020202020204" pitchFamily="34" charset="0"/>
              <a:buChar char="•"/>
            </a:pPr>
            <a:r>
              <a:rPr lang="es-ES" dirty="0"/>
              <a:t>La </a:t>
            </a:r>
            <a:r>
              <a:rPr lang="es-ES" b="1" dirty="0"/>
              <a:t>organización de reuniones técnicas internacionales </a:t>
            </a:r>
            <a:r>
              <a:rPr lang="es-ES" dirty="0"/>
              <a:t>con socios clave para identificar necesidades y posibles acciones conjuntas.</a:t>
            </a:r>
          </a:p>
          <a:p>
            <a:pPr marL="285750" indent="-285750" algn="just">
              <a:buFont typeface="Arial" panose="020B0604020202020204" pitchFamily="34" charset="0"/>
              <a:buChar char="•"/>
            </a:pPr>
            <a:r>
              <a:rPr lang="es-ES" dirty="0"/>
              <a:t>Despliegue de </a:t>
            </a:r>
            <a:r>
              <a:rPr lang="es-ES" b="1" dirty="0"/>
              <a:t>misiones rápidas de evaluación </a:t>
            </a:r>
            <a:r>
              <a:rPr lang="es-ES" dirty="0"/>
              <a:t>y asesoramiento.</a:t>
            </a:r>
          </a:p>
          <a:p>
            <a:pPr marL="285750" indent="-285750" algn="just">
              <a:buFont typeface="Arial" panose="020B0604020202020204" pitchFamily="34" charset="0"/>
              <a:buChar char="•"/>
            </a:pPr>
            <a:r>
              <a:rPr lang="es-ES" dirty="0"/>
              <a:t>Planificación e implementación de </a:t>
            </a:r>
            <a:r>
              <a:rPr lang="es-ES" b="1" dirty="0"/>
              <a:t>medidas urgentes de salvaguardia </a:t>
            </a:r>
            <a:r>
              <a:rPr lang="es-ES" dirty="0"/>
              <a:t>sobre el terreno.</a:t>
            </a:r>
          </a:p>
          <a:p>
            <a:pPr marL="285750" indent="-285750" algn="just">
              <a:buFont typeface="Arial" panose="020B0604020202020204" pitchFamily="34" charset="0"/>
              <a:buChar char="•"/>
            </a:pPr>
            <a:r>
              <a:rPr lang="es-ES" b="1" dirty="0"/>
              <a:t>Monitoreo de sitios de conservación </a:t>
            </a:r>
            <a:r>
              <a:rPr lang="es-ES" dirty="0"/>
              <a:t>mediante imágenes satelitales.</a:t>
            </a:r>
          </a:p>
          <a:p>
            <a:pPr marL="285750" indent="-285750" algn="just">
              <a:buFont typeface="Arial" panose="020B0604020202020204" pitchFamily="34" charset="0"/>
              <a:buChar char="•"/>
            </a:pPr>
            <a:r>
              <a:rPr lang="es-ES" dirty="0"/>
              <a:t>Implementación de </a:t>
            </a:r>
            <a:r>
              <a:rPr lang="es-ES" b="1" dirty="0"/>
              <a:t>actividades de formación corta </a:t>
            </a:r>
            <a:r>
              <a:rPr lang="es-ES" dirty="0"/>
              <a:t>dirigidas al personal de instituciones gubernamentales y organizaciones asociadas, dentro de las zonas afectadas.</a:t>
            </a:r>
          </a:p>
          <a:p>
            <a:pPr marL="285750" indent="-285750" algn="just">
              <a:buFont typeface="Arial" panose="020B0604020202020204" pitchFamily="34" charset="0"/>
              <a:buChar char="•"/>
            </a:pPr>
            <a:r>
              <a:rPr lang="es-ES" dirty="0"/>
              <a:t>Realización de </a:t>
            </a:r>
            <a:r>
              <a:rPr lang="es-ES" b="1" dirty="0"/>
              <a:t>Evaluaciones de Necesidades Post-Desastre (PDNA)</a:t>
            </a:r>
            <a:r>
              <a:rPr lang="es-ES" dirty="0"/>
              <a:t>, Evaluaciones Rápidas de Daños y Necesidades (RDNA), Evaluaciones de Recuperación y Construcción de la Paz (RPBA) y Evaluaciones de Necesidades de Recuperación ante COVID-19 (CRNA).</a:t>
            </a:r>
          </a:p>
          <a:p>
            <a:pPr marL="285750" indent="-285750" algn="just">
              <a:buFont typeface="Arial" panose="020B0604020202020204" pitchFamily="34" charset="0"/>
              <a:buChar char="•"/>
            </a:pPr>
            <a:r>
              <a:rPr lang="es-ES" b="1" dirty="0"/>
              <a:t>Organización de reuniones </a:t>
            </a:r>
            <a:r>
              <a:rPr lang="es-ES" dirty="0"/>
              <a:t>para la coordinación de iniciativas de respuesta con socios relevantes, incluidos Estados Miembros, agencias de la ONU, instituciones científicas internacionales, agencias de aduanas, casas de subastas, entre otros.</a:t>
            </a:r>
          </a:p>
          <a:p>
            <a:pPr marL="285750" indent="-285750" algn="just">
              <a:buFont typeface="Arial" panose="020B0604020202020204" pitchFamily="34" charset="0"/>
              <a:buChar char="•"/>
            </a:pPr>
            <a:r>
              <a:rPr lang="es-ES" dirty="0"/>
              <a:t>Planificación de </a:t>
            </a:r>
            <a:r>
              <a:rPr lang="es-ES" b="1" dirty="0"/>
              <a:t>intervenciones de rehabilitación</a:t>
            </a:r>
            <a:r>
              <a:rPr lang="es-ES" dirty="0"/>
              <a:t> a mediano y largo plazo para el sector cultural.</a:t>
            </a:r>
          </a:p>
          <a:p>
            <a:pPr marL="285750" indent="-285750" algn="just">
              <a:buFont typeface="Arial" panose="020B0604020202020204" pitchFamily="34" charset="0"/>
              <a:buChar char="•"/>
            </a:pPr>
            <a:endParaRPr lang="es-ES" dirty="0"/>
          </a:p>
          <a:p>
            <a:pPr marL="688975" lvl="1" indent="-350838" algn="just">
              <a:buFont typeface="+mj-lt"/>
              <a:buAutoNum type="romanLcPeriod"/>
            </a:pPr>
            <a:endParaRPr lang="fr-FR" dirty="0"/>
          </a:p>
        </p:txBody>
      </p:sp>
      <p:sp>
        <p:nvSpPr>
          <p:cNvPr id="4" name="Slide Number Placeholder 3"/>
          <p:cNvSpPr>
            <a:spLocks noGrp="1"/>
          </p:cNvSpPr>
          <p:nvPr>
            <p:ph type="sldNum" sz="quarter" idx="5"/>
          </p:nvPr>
        </p:nvSpPr>
        <p:spPr/>
        <p:txBody>
          <a:bodyPr/>
          <a:lstStyle/>
          <a:p>
            <a:fld id="{5597028C-6D8A-4537-AFD9-7574F75607E1}" type="slidenum">
              <a:rPr lang="fr-FR" smtClean="0"/>
              <a:t>9</a:t>
            </a:fld>
            <a:endParaRPr lang="fr-FR"/>
          </a:p>
        </p:txBody>
      </p:sp>
    </p:spTree>
    <p:extLst>
      <p:ext uri="{BB962C8B-B14F-4D97-AF65-F5344CB8AC3E}">
        <p14:creationId xmlns:p14="http://schemas.microsoft.com/office/powerpoint/2010/main" val="1670706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769" b="0" i="0" kern="1200" dirty="0">
                <a:solidFill>
                  <a:schemeClr val="tx1"/>
                </a:solidFill>
                <a:effectLst/>
                <a:latin typeface="+mn-lt"/>
                <a:ea typeface="+mn-ea"/>
                <a:cs typeface="+mn-cs"/>
              </a:rPr>
              <a:t>La necrópolis romana-paleocristiana de </a:t>
            </a:r>
            <a:r>
              <a:rPr lang="es-ES" sz="1769" b="0" i="0" kern="1200" dirty="0" err="1">
                <a:solidFill>
                  <a:schemeClr val="tx1"/>
                </a:solidFill>
                <a:effectLst/>
                <a:latin typeface="+mn-lt"/>
                <a:ea typeface="+mn-ea"/>
                <a:cs typeface="+mn-cs"/>
              </a:rPr>
              <a:t>Sopianae</a:t>
            </a:r>
            <a:r>
              <a:rPr lang="es-ES" sz="1769" b="0" i="0" kern="1200" dirty="0">
                <a:solidFill>
                  <a:schemeClr val="tx1"/>
                </a:solidFill>
                <a:effectLst/>
                <a:latin typeface="+mn-lt"/>
                <a:ea typeface="+mn-ea"/>
                <a:cs typeface="+mn-cs"/>
              </a:rPr>
              <a:t>, la ciudad predecesora romana de la actual Pécs, fue incluida en la lista del Patrimonio Mundial de la UNESCO en 2000. La arquitectura y la pintura mural del conjunto de los hallazgos desvelados demuestran de un modo muy complejo la paleocristiana arquitectura funeral y el arte de las provincias del norte y del oeste del Imperio Romano.</a:t>
            </a:r>
          </a:p>
          <a:p>
            <a:r>
              <a:rPr lang="es-ES" sz="1769" b="0" i="0" kern="1200" dirty="0">
                <a:solidFill>
                  <a:schemeClr val="tx1"/>
                </a:solidFill>
                <a:effectLst/>
                <a:latin typeface="+mn-lt"/>
                <a:ea typeface="+mn-ea"/>
                <a:cs typeface="+mn-cs"/>
              </a:rPr>
              <a:t>es una de las cinco ciudades más grandes de </a:t>
            </a:r>
            <a:r>
              <a:rPr lang="es-ES" sz="1769" b="0" i="0" u="none" strike="noStrike" kern="1200" dirty="0">
                <a:solidFill>
                  <a:schemeClr val="tx1"/>
                </a:solidFill>
                <a:effectLst/>
                <a:latin typeface="+mn-lt"/>
                <a:ea typeface="+mn-ea"/>
                <a:cs typeface="+mn-cs"/>
                <a:hlinkClick r:id="rId3" tooltip="Hungría"/>
              </a:rPr>
              <a:t>Hungría</a:t>
            </a:r>
            <a:r>
              <a:rPr lang="es-ES" sz="1769" b="0" i="0" kern="1200" dirty="0">
                <a:solidFill>
                  <a:schemeClr val="tx1"/>
                </a:solidFill>
                <a:effectLst/>
                <a:latin typeface="+mn-lt"/>
                <a:ea typeface="+mn-ea"/>
                <a:cs typeface="+mn-cs"/>
              </a:rPr>
              <a:t>. Se encuentra emplazada en los </a:t>
            </a:r>
            <a:r>
              <a:rPr lang="es-ES" sz="1769" b="0" i="0" u="none" strike="noStrike" kern="1200" dirty="0">
                <a:solidFill>
                  <a:schemeClr val="tx1"/>
                </a:solidFill>
                <a:effectLst/>
                <a:latin typeface="+mn-lt"/>
                <a:ea typeface="+mn-ea"/>
                <a:cs typeface="+mn-cs"/>
                <a:hlinkClick r:id="rId4" tooltip="Montes Mecsek"/>
              </a:rPr>
              <a:t>montes </a:t>
            </a:r>
            <a:r>
              <a:rPr lang="es-ES" sz="1769" b="0" i="0" u="none" strike="noStrike" kern="1200" dirty="0" err="1">
                <a:solidFill>
                  <a:schemeClr val="tx1"/>
                </a:solidFill>
                <a:effectLst/>
                <a:latin typeface="+mn-lt"/>
                <a:ea typeface="+mn-ea"/>
                <a:cs typeface="+mn-cs"/>
                <a:hlinkClick r:id="rId4" tooltip="Montes Mecsek"/>
              </a:rPr>
              <a:t>Mecsek</a:t>
            </a:r>
            <a:r>
              <a:rPr lang="es-ES" sz="1769" b="0" i="0" kern="1200" dirty="0">
                <a:solidFill>
                  <a:schemeClr val="tx1"/>
                </a:solidFill>
                <a:effectLst/>
                <a:latin typeface="+mn-lt"/>
                <a:ea typeface="+mn-ea"/>
                <a:cs typeface="+mn-cs"/>
              </a:rPr>
              <a:t>. Con una población de 156 801 habitantes, según el censo de 2012. Pécs es el centro administrativo y económico del condado de </a:t>
            </a:r>
            <a:r>
              <a:rPr lang="es-ES" sz="1769" b="0" i="0" u="none" strike="noStrike" kern="1200" dirty="0">
                <a:solidFill>
                  <a:schemeClr val="tx1"/>
                </a:solidFill>
                <a:effectLst/>
                <a:latin typeface="+mn-lt"/>
                <a:ea typeface="+mn-ea"/>
                <a:cs typeface="+mn-cs"/>
                <a:hlinkClick r:id="rId5" tooltip="Baranya (condado)"/>
              </a:rPr>
              <a:t>Baranya</a:t>
            </a:r>
            <a:r>
              <a:rPr lang="es-ES" sz="1769" b="0" i="0" kern="1200" dirty="0">
                <a:solidFill>
                  <a:schemeClr val="tx1"/>
                </a:solidFill>
                <a:effectLst/>
                <a:latin typeface="+mn-lt"/>
                <a:ea typeface="+mn-ea"/>
                <a:cs typeface="+mn-cs"/>
              </a:rPr>
              <a:t>. Colonizada por el </a:t>
            </a:r>
            <a:r>
              <a:rPr lang="es-ES" sz="1769" b="0" i="0" u="none" strike="noStrike" kern="1200" dirty="0">
                <a:solidFill>
                  <a:schemeClr val="tx1"/>
                </a:solidFill>
                <a:effectLst/>
                <a:latin typeface="+mn-lt"/>
                <a:ea typeface="+mn-ea"/>
                <a:cs typeface="+mn-cs"/>
                <a:hlinkClick r:id="rId6" tooltip="Imperio romano"/>
              </a:rPr>
              <a:t>Imperio romano</a:t>
            </a:r>
            <a:r>
              <a:rPr lang="es-ES" sz="1769" b="0" i="0" kern="1200" dirty="0">
                <a:solidFill>
                  <a:schemeClr val="tx1"/>
                </a:solidFill>
                <a:effectLst/>
                <a:latin typeface="+mn-lt"/>
                <a:ea typeface="+mn-ea"/>
                <a:cs typeface="+mn-cs"/>
              </a:rPr>
              <a:t>, recibió en aquella época el nombre de </a:t>
            </a:r>
            <a:r>
              <a:rPr lang="es-ES" sz="1769" b="0" i="1" kern="1200" dirty="0" err="1">
                <a:solidFill>
                  <a:schemeClr val="tx1"/>
                </a:solidFill>
                <a:effectLst/>
                <a:latin typeface="+mn-lt"/>
                <a:ea typeface="+mn-ea"/>
                <a:cs typeface="+mn-cs"/>
              </a:rPr>
              <a:t>Sopianae</a:t>
            </a:r>
            <a:r>
              <a:rPr lang="es-ES" sz="1769" b="0" i="0" kern="1200" dirty="0">
                <a:solidFill>
                  <a:schemeClr val="tx1"/>
                </a:solidFill>
                <a:effectLst/>
                <a:latin typeface="+mn-lt"/>
                <a:ea typeface="+mn-ea"/>
                <a:cs typeface="+mn-cs"/>
              </a:rPr>
              <a:t>. Tiene los mejores ejemplos en Hungría de </a:t>
            </a:r>
            <a:r>
              <a:rPr lang="es-ES" sz="1769" b="0" i="0" u="none" strike="noStrike" kern="1200" dirty="0">
                <a:solidFill>
                  <a:schemeClr val="tx1"/>
                </a:solidFill>
                <a:effectLst/>
                <a:latin typeface="+mn-lt"/>
                <a:ea typeface="+mn-ea"/>
                <a:cs typeface="+mn-cs"/>
                <a:hlinkClick r:id="rId7" tooltip="Arte otomano (aún no redactado)"/>
              </a:rPr>
              <a:t>arte otomano</a:t>
            </a:r>
            <a:r>
              <a:rPr lang="es-ES" sz="1769" b="0" i="0" kern="1200" dirty="0">
                <a:solidFill>
                  <a:schemeClr val="tx1"/>
                </a:solidFill>
                <a:effectLst/>
                <a:latin typeface="+mn-lt"/>
                <a:ea typeface="+mn-ea"/>
                <a:cs typeface="+mn-cs"/>
              </a:rPr>
              <a:t>, construidos durante la ocupación turca (1543-1686). Entre los lugares de interés turístico destacan la catedral, la mezquita de Gazi </a:t>
            </a:r>
            <a:r>
              <a:rPr lang="es-ES" sz="1769" b="0" i="0" kern="1200" dirty="0" err="1">
                <a:solidFill>
                  <a:schemeClr val="tx1"/>
                </a:solidFill>
                <a:effectLst/>
                <a:latin typeface="+mn-lt"/>
                <a:ea typeface="+mn-ea"/>
                <a:cs typeface="+mn-cs"/>
              </a:rPr>
              <a:t>Kasim</a:t>
            </a:r>
            <a:r>
              <a:rPr lang="es-ES" sz="1769" b="0" i="0" kern="1200" dirty="0">
                <a:solidFill>
                  <a:schemeClr val="tx1"/>
                </a:solidFill>
                <a:effectLst/>
                <a:latin typeface="+mn-lt"/>
                <a:ea typeface="+mn-ea"/>
                <a:cs typeface="+mn-cs"/>
              </a:rPr>
              <a:t> </a:t>
            </a:r>
            <a:r>
              <a:rPr lang="es-ES" sz="1769" b="0" i="0" kern="1200" dirty="0" err="1">
                <a:solidFill>
                  <a:schemeClr val="tx1"/>
                </a:solidFill>
                <a:effectLst/>
                <a:latin typeface="+mn-lt"/>
                <a:ea typeface="+mn-ea"/>
                <a:cs typeface="+mn-cs"/>
              </a:rPr>
              <a:t>Pasha</a:t>
            </a:r>
            <a:r>
              <a:rPr lang="es-ES" sz="1769" b="0" i="0" kern="1200" dirty="0">
                <a:solidFill>
                  <a:schemeClr val="tx1"/>
                </a:solidFill>
                <a:effectLst/>
                <a:latin typeface="+mn-lt"/>
                <a:ea typeface="+mn-ea"/>
                <a:cs typeface="+mn-cs"/>
              </a:rPr>
              <a:t> y el Museo Arqueológico. La ciudad medieval fue mencionada por primera vez en 871 con el nombre </a:t>
            </a:r>
            <a:r>
              <a:rPr lang="es-ES" sz="1769" b="0" i="1" kern="1200" dirty="0">
                <a:solidFill>
                  <a:schemeClr val="tx1"/>
                </a:solidFill>
                <a:effectLst/>
                <a:latin typeface="+mn-lt"/>
                <a:ea typeface="+mn-ea"/>
                <a:cs typeface="+mn-cs"/>
              </a:rPr>
              <a:t>Quinque </a:t>
            </a:r>
            <a:r>
              <a:rPr lang="es-ES" sz="1769" b="0" i="1" kern="1200" dirty="0" err="1">
                <a:solidFill>
                  <a:schemeClr val="tx1"/>
                </a:solidFill>
                <a:effectLst/>
                <a:latin typeface="+mn-lt"/>
                <a:ea typeface="+mn-ea"/>
                <a:cs typeface="+mn-cs"/>
              </a:rPr>
              <a:t>Basilicae</a:t>
            </a:r>
            <a:r>
              <a:rPr lang="es-ES" sz="1769" b="0" i="0" kern="1200" dirty="0">
                <a:solidFill>
                  <a:schemeClr val="tx1"/>
                </a:solidFill>
                <a:effectLst/>
                <a:latin typeface="+mn-lt"/>
                <a:ea typeface="+mn-ea"/>
                <a:cs typeface="+mn-cs"/>
              </a:rPr>
              <a:t> («cinco basílicas»). El nombre se debe a que, al construirse las iglesias de la ciudad, los constructores utilizaron materiales de cinco antiguas capillas cristianas.</a:t>
            </a:r>
            <a:r>
              <a:rPr lang="es-ES" sz="1769" b="0" i="0" u="none" strike="noStrike" kern="1200" baseline="30000" dirty="0">
                <a:solidFill>
                  <a:schemeClr val="tx1"/>
                </a:solidFill>
                <a:effectLst/>
                <a:latin typeface="+mn-lt"/>
                <a:ea typeface="+mn-ea"/>
                <a:cs typeface="+mn-cs"/>
                <a:hlinkClick r:id="rId8"/>
              </a:rPr>
              <a:t>[2]</a:t>
            </a:r>
            <a:r>
              <a:rPr lang="es-ES" sz="1769" b="0" i="0" kern="1200" dirty="0">
                <a:solidFill>
                  <a:schemeClr val="tx1"/>
                </a:solidFill>
                <a:effectLst/>
                <a:latin typeface="+mn-lt"/>
                <a:ea typeface="+mn-ea"/>
                <a:cs typeface="+mn-cs"/>
              </a:rPr>
              <a:t>​</a:t>
            </a:r>
          </a:p>
          <a:p>
            <a:endParaRPr lang="fr-FR" dirty="0"/>
          </a:p>
        </p:txBody>
      </p:sp>
      <p:sp>
        <p:nvSpPr>
          <p:cNvPr id="4" name="Slide Number Placeholder 3"/>
          <p:cNvSpPr>
            <a:spLocks noGrp="1"/>
          </p:cNvSpPr>
          <p:nvPr>
            <p:ph type="sldNum" sz="quarter" idx="5"/>
          </p:nvPr>
        </p:nvSpPr>
        <p:spPr/>
        <p:txBody>
          <a:bodyPr/>
          <a:lstStyle/>
          <a:p>
            <a:fld id="{5597028C-6D8A-4537-AFD9-7574F75607E1}" type="slidenum">
              <a:rPr lang="fr-FR" smtClean="0"/>
              <a:t>11</a:t>
            </a:fld>
            <a:endParaRPr lang="fr-FR"/>
          </a:p>
        </p:txBody>
      </p:sp>
    </p:spTree>
    <p:extLst>
      <p:ext uri="{BB962C8B-B14F-4D97-AF65-F5344CB8AC3E}">
        <p14:creationId xmlns:p14="http://schemas.microsoft.com/office/powerpoint/2010/main" val="463878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118C4-D499-DDBD-EFA9-25BBEF2C3380}"/>
              </a:ext>
            </a:extLst>
          </p:cNvPr>
          <p:cNvSpPr>
            <a:spLocks noGrp="1"/>
          </p:cNvSpPr>
          <p:nvPr>
            <p:ph type="ctrTitle"/>
          </p:nvPr>
        </p:nvSpPr>
        <p:spPr>
          <a:xfrm>
            <a:off x="2249488" y="1649413"/>
            <a:ext cx="13501687" cy="3509962"/>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DB0AADEA-F25A-7223-57B5-7620DEF7D84B}"/>
              </a:ext>
            </a:extLst>
          </p:cNvPr>
          <p:cNvSpPr>
            <a:spLocks noGrp="1"/>
          </p:cNvSpPr>
          <p:nvPr>
            <p:ph type="subTitle" idx="1"/>
          </p:nvPr>
        </p:nvSpPr>
        <p:spPr>
          <a:xfrm>
            <a:off x="2249488" y="5294313"/>
            <a:ext cx="13501687" cy="243363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870FCE73-2DDF-C878-6849-70F9192ED60B}"/>
              </a:ext>
            </a:extLst>
          </p:cNvPr>
          <p:cNvSpPr>
            <a:spLocks noGrp="1"/>
          </p:cNvSpPr>
          <p:nvPr>
            <p:ph type="dt" sz="half" idx="10"/>
          </p:nvPr>
        </p:nvSpPr>
        <p:spPr/>
        <p:txBody>
          <a:bodyPr/>
          <a:lstStyle/>
          <a:p>
            <a:fld id="{FE4CC177-155B-441D-B432-A2BAE6803809}" type="datetimeFigureOut">
              <a:rPr lang="fr-FR" smtClean="0"/>
              <a:t>18/11/2025</a:t>
            </a:fld>
            <a:endParaRPr lang="fr-FR"/>
          </a:p>
        </p:txBody>
      </p:sp>
      <p:sp>
        <p:nvSpPr>
          <p:cNvPr id="5" name="Footer Placeholder 4">
            <a:extLst>
              <a:ext uri="{FF2B5EF4-FFF2-40B4-BE49-F238E27FC236}">
                <a16:creationId xmlns:a16="http://schemas.microsoft.com/office/drawing/2014/main" id="{165FBE45-7AB7-BF3F-342B-4448490014E3}"/>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0957CDA8-C69F-7B83-0C86-C99B038841B0}"/>
              </a:ext>
            </a:extLst>
          </p:cNvPr>
          <p:cNvSpPr>
            <a:spLocks noGrp="1"/>
          </p:cNvSpPr>
          <p:nvPr>
            <p:ph type="sldNum" sz="quarter" idx="12"/>
          </p:nvPr>
        </p:nvSpPr>
        <p:spPr/>
        <p:txBody>
          <a:bodyPr/>
          <a:lstStyle/>
          <a:p>
            <a:fld id="{179A0080-DC15-476E-829C-66B581319812}" type="slidenum">
              <a:rPr lang="fr-FR" smtClean="0"/>
              <a:t>‹#›</a:t>
            </a:fld>
            <a:endParaRPr lang="fr-FR"/>
          </a:p>
        </p:txBody>
      </p:sp>
    </p:spTree>
    <p:extLst>
      <p:ext uri="{BB962C8B-B14F-4D97-AF65-F5344CB8AC3E}">
        <p14:creationId xmlns:p14="http://schemas.microsoft.com/office/powerpoint/2010/main" val="204305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7B61A-3F9F-F565-C008-4620740E26A4}"/>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F9410554-3684-72CB-F868-357246FCEA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E2954DF3-58B9-2A86-1D12-DF152DCA118A}"/>
              </a:ext>
            </a:extLst>
          </p:cNvPr>
          <p:cNvSpPr>
            <a:spLocks noGrp="1"/>
          </p:cNvSpPr>
          <p:nvPr>
            <p:ph type="dt" sz="half" idx="10"/>
          </p:nvPr>
        </p:nvSpPr>
        <p:spPr/>
        <p:txBody>
          <a:bodyPr/>
          <a:lstStyle/>
          <a:p>
            <a:fld id="{FE4CC177-155B-441D-B432-A2BAE6803809}" type="datetimeFigureOut">
              <a:rPr lang="fr-FR" smtClean="0"/>
              <a:t>18/11/2025</a:t>
            </a:fld>
            <a:endParaRPr lang="fr-FR"/>
          </a:p>
        </p:txBody>
      </p:sp>
      <p:sp>
        <p:nvSpPr>
          <p:cNvPr id="5" name="Footer Placeholder 4">
            <a:extLst>
              <a:ext uri="{FF2B5EF4-FFF2-40B4-BE49-F238E27FC236}">
                <a16:creationId xmlns:a16="http://schemas.microsoft.com/office/drawing/2014/main" id="{1B35C63E-D258-75CE-0FCB-1BCD9DA73137}"/>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50CF8D0D-AFCD-73BE-D1C4-300B39187CE7}"/>
              </a:ext>
            </a:extLst>
          </p:cNvPr>
          <p:cNvSpPr>
            <a:spLocks noGrp="1"/>
          </p:cNvSpPr>
          <p:nvPr>
            <p:ph type="sldNum" sz="quarter" idx="12"/>
          </p:nvPr>
        </p:nvSpPr>
        <p:spPr/>
        <p:txBody>
          <a:bodyPr/>
          <a:lstStyle/>
          <a:p>
            <a:fld id="{179A0080-DC15-476E-829C-66B581319812}" type="slidenum">
              <a:rPr lang="fr-FR" smtClean="0"/>
              <a:t>‹#›</a:t>
            </a:fld>
            <a:endParaRPr lang="fr-FR"/>
          </a:p>
        </p:txBody>
      </p:sp>
    </p:spTree>
    <p:extLst>
      <p:ext uri="{BB962C8B-B14F-4D97-AF65-F5344CB8AC3E}">
        <p14:creationId xmlns:p14="http://schemas.microsoft.com/office/powerpoint/2010/main" val="2718484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C37F00-7205-525C-D1F1-D73BFD39DBDB}"/>
              </a:ext>
            </a:extLst>
          </p:cNvPr>
          <p:cNvSpPr>
            <a:spLocks noGrp="1"/>
          </p:cNvSpPr>
          <p:nvPr>
            <p:ph type="title" orient="vert"/>
          </p:nvPr>
        </p:nvSpPr>
        <p:spPr>
          <a:xfrm>
            <a:off x="12882563" y="536575"/>
            <a:ext cx="3879850" cy="85423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8D0FB0F5-293E-41EB-0D6C-17BA1BCD5C96}"/>
              </a:ext>
            </a:extLst>
          </p:cNvPr>
          <p:cNvSpPr>
            <a:spLocks noGrp="1"/>
          </p:cNvSpPr>
          <p:nvPr>
            <p:ph type="body" orient="vert" idx="1"/>
          </p:nvPr>
        </p:nvSpPr>
        <p:spPr>
          <a:xfrm>
            <a:off x="1238250" y="536575"/>
            <a:ext cx="11491913" cy="8542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BCD75879-FF36-CAA1-0B7E-E7B3E1FF2165}"/>
              </a:ext>
            </a:extLst>
          </p:cNvPr>
          <p:cNvSpPr>
            <a:spLocks noGrp="1"/>
          </p:cNvSpPr>
          <p:nvPr>
            <p:ph type="dt" sz="half" idx="10"/>
          </p:nvPr>
        </p:nvSpPr>
        <p:spPr/>
        <p:txBody>
          <a:bodyPr/>
          <a:lstStyle/>
          <a:p>
            <a:fld id="{FE4CC177-155B-441D-B432-A2BAE6803809}" type="datetimeFigureOut">
              <a:rPr lang="fr-FR" smtClean="0"/>
              <a:t>18/11/2025</a:t>
            </a:fld>
            <a:endParaRPr lang="fr-FR"/>
          </a:p>
        </p:txBody>
      </p:sp>
      <p:sp>
        <p:nvSpPr>
          <p:cNvPr id="5" name="Footer Placeholder 4">
            <a:extLst>
              <a:ext uri="{FF2B5EF4-FFF2-40B4-BE49-F238E27FC236}">
                <a16:creationId xmlns:a16="http://schemas.microsoft.com/office/drawing/2014/main" id="{BC9B0A26-D79B-FC31-3461-82AB0994B858}"/>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E1E84818-F0D7-96F8-31F0-E210C21F2835}"/>
              </a:ext>
            </a:extLst>
          </p:cNvPr>
          <p:cNvSpPr>
            <a:spLocks noGrp="1"/>
          </p:cNvSpPr>
          <p:nvPr>
            <p:ph type="sldNum" sz="quarter" idx="12"/>
          </p:nvPr>
        </p:nvSpPr>
        <p:spPr/>
        <p:txBody>
          <a:bodyPr/>
          <a:lstStyle/>
          <a:p>
            <a:fld id="{179A0080-DC15-476E-829C-66B581319812}" type="slidenum">
              <a:rPr lang="fr-FR" smtClean="0"/>
              <a:t>‹#›</a:t>
            </a:fld>
            <a:endParaRPr lang="fr-FR"/>
          </a:p>
        </p:txBody>
      </p:sp>
    </p:spTree>
    <p:extLst>
      <p:ext uri="{BB962C8B-B14F-4D97-AF65-F5344CB8AC3E}">
        <p14:creationId xmlns:p14="http://schemas.microsoft.com/office/powerpoint/2010/main" val="4152748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hank you slide OPTION 2">
    <p:spTree>
      <p:nvGrpSpPr>
        <p:cNvPr id="1" name=""/>
        <p:cNvGrpSpPr/>
        <p:nvPr/>
      </p:nvGrpSpPr>
      <p:grpSpPr>
        <a:xfrm>
          <a:off x="0" y="0"/>
          <a:ext cx="0" cy="0"/>
          <a:chOff x="0" y="0"/>
          <a:chExt cx="0" cy="0"/>
        </a:xfrm>
      </p:grpSpPr>
      <p:sp>
        <p:nvSpPr>
          <p:cNvPr id="11" name="Content Placeholder 2"/>
          <p:cNvSpPr txBox="1">
            <a:spLocks/>
          </p:cNvSpPr>
          <p:nvPr userDrawn="1"/>
        </p:nvSpPr>
        <p:spPr>
          <a:xfrm>
            <a:off x="1" y="3807424"/>
            <a:ext cx="18000663" cy="1382415"/>
          </a:xfrm>
          <a:prstGeom prst="rect">
            <a:avLst/>
          </a:prstGeom>
        </p:spPr>
        <p:txBody>
          <a:bodyPr wrap="square" lIns="0" tIns="0" rIns="0" bIns="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00000"/>
              </a:lnSpc>
              <a:buNone/>
            </a:pPr>
            <a:endParaRPr lang="en-US" sz="9701" b="1" dirty="0">
              <a:solidFill>
                <a:schemeClr val="bg1"/>
              </a:solidFill>
              <a:latin typeface="Proxima Nova 2"/>
            </a:endParaRPr>
          </a:p>
        </p:txBody>
      </p:sp>
    </p:spTree>
    <p:extLst>
      <p:ext uri="{BB962C8B-B14F-4D97-AF65-F5344CB8AC3E}">
        <p14:creationId xmlns:p14="http://schemas.microsoft.com/office/powerpoint/2010/main" val="774090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A0134-24EF-44D2-9FC8-E91D1091183B}"/>
              </a:ext>
            </a:extLst>
          </p:cNvPr>
          <p:cNvSpPr>
            <a:spLocks noGrp="1"/>
          </p:cNvSpPr>
          <p:nvPr>
            <p:ph type="title"/>
          </p:nvPr>
        </p:nvSpPr>
        <p:spPr/>
        <p:txBody>
          <a:bodyPr/>
          <a:lstStyle/>
          <a:p>
            <a:r>
              <a:rPr lang="en-US" dirty="0"/>
              <a:t>Click to edit Master title style</a:t>
            </a:r>
            <a:endParaRPr lang="fr-FR" dirty="0"/>
          </a:p>
        </p:txBody>
      </p:sp>
      <p:sp>
        <p:nvSpPr>
          <p:cNvPr id="3" name="Date Placeholder 2">
            <a:extLst>
              <a:ext uri="{FF2B5EF4-FFF2-40B4-BE49-F238E27FC236}">
                <a16:creationId xmlns:a16="http://schemas.microsoft.com/office/drawing/2014/main" id="{80A567B0-9629-BB39-F9BA-07C119FD7E74}"/>
              </a:ext>
            </a:extLst>
          </p:cNvPr>
          <p:cNvSpPr>
            <a:spLocks noGrp="1"/>
          </p:cNvSpPr>
          <p:nvPr>
            <p:ph type="dt" sz="half" idx="10"/>
          </p:nvPr>
        </p:nvSpPr>
        <p:spPr/>
        <p:txBody>
          <a:bodyPr/>
          <a:lstStyle/>
          <a:p>
            <a:fld id="{4BBF8D3C-7C73-4E19-ACE9-4CE2C67E68CE}" type="datetimeFigureOut">
              <a:rPr lang="fr-FR" smtClean="0"/>
              <a:t>18/11/2025</a:t>
            </a:fld>
            <a:endParaRPr lang="fr-FR"/>
          </a:p>
        </p:txBody>
      </p:sp>
      <p:sp>
        <p:nvSpPr>
          <p:cNvPr id="4" name="Footer Placeholder 3">
            <a:extLst>
              <a:ext uri="{FF2B5EF4-FFF2-40B4-BE49-F238E27FC236}">
                <a16:creationId xmlns:a16="http://schemas.microsoft.com/office/drawing/2014/main" id="{8DD30DCB-5965-C4E3-2128-D7AB3AC04734}"/>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397C8884-C706-CAE7-6AE3-6F19A2F25CF5}"/>
              </a:ext>
            </a:extLst>
          </p:cNvPr>
          <p:cNvSpPr>
            <a:spLocks noGrp="1"/>
          </p:cNvSpPr>
          <p:nvPr>
            <p:ph type="sldNum" sz="quarter" idx="12"/>
          </p:nvPr>
        </p:nvSpPr>
        <p:spPr/>
        <p:txBody>
          <a:bodyPr/>
          <a:lstStyle/>
          <a:p>
            <a:fld id="{17544EE2-043E-47CF-864B-1E86D5ADFD6B}" type="slidenum">
              <a:rPr lang="fr-FR" smtClean="0"/>
              <a:t>‹#›</a:t>
            </a:fld>
            <a:endParaRPr lang="fr-FR"/>
          </a:p>
        </p:txBody>
      </p:sp>
    </p:spTree>
    <p:extLst>
      <p:ext uri="{BB962C8B-B14F-4D97-AF65-F5344CB8AC3E}">
        <p14:creationId xmlns:p14="http://schemas.microsoft.com/office/powerpoint/2010/main" val="1237223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C4906-0109-A45F-6614-3147EEA50967}"/>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9AA56D0E-7A6A-2F60-560D-4DE8B805AB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1F7536DB-28DC-400A-6189-CF8E85F0FBC5}"/>
              </a:ext>
            </a:extLst>
          </p:cNvPr>
          <p:cNvSpPr>
            <a:spLocks noGrp="1"/>
          </p:cNvSpPr>
          <p:nvPr>
            <p:ph type="dt" sz="half" idx="10"/>
          </p:nvPr>
        </p:nvSpPr>
        <p:spPr/>
        <p:txBody>
          <a:bodyPr/>
          <a:lstStyle/>
          <a:p>
            <a:fld id="{FE4CC177-155B-441D-B432-A2BAE6803809}" type="datetimeFigureOut">
              <a:rPr lang="fr-FR" smtClean="0"/>
              <a:t>18/11/2025</a:t>
            </a:fld>
            <a:endParaRPr lang="fr-FR"/>
          </a:p>
        </p:txBody>
      </p:sp>
      <p:sp>
        <p:nvSpPr>
          <p:cNvPr id="5" name="Footer Placeholder 4">
            <a:extLst>
              <a:ext uri="{FF2B5EF4-FFF2-40B4-BE49-F238E27FC236}">
                <a16:creationId xmlns:a16="http://schemas.microsoft.com/office/drawing/2014/main" id="{CC263B08-6D73-DAF0-0CEB-EF66D78D4CE9}"/>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C6FDFA13-C61E-88B6-20C3-0A107C89407A}"/>
              </a:ext>
            </a:extLst>
          </p:cNvPr>
          <p:cNvSpPr>
            <a:spLocks noGrp="1"/>
          </p:cNvSpPr>
          <p:nvPr>
            <p:ph type="sldNum" sz="quarter" idx="12"/>
          </p:nvPr>
        </p:nvSpPr>
        <p:spPr/>
        <p:txBody>
          <a:bodyPr/>
          <a:lstStyle/>
          <a:p>
            <a:fld id="{179A0080-DC15-476E-829C-66B581319812}" type="slidenum">
              <a:rPr lang="fr-FR" smtClean="0"/>
              <a:t>‹#›</a:t>
            </a:fld>
            <a:endParaRPr lang="fr-FR"/>
          </a:p>
        </p:txBody>
      </p:sp>
    </p:spTree>
    <p:extLst>
      <p:ext uri="{BB962C8B-B14F-4D97-AF65-F5344CB8AC3E}">
        <p14:creationId xmlns:p14="http://schemas.microsoft.com/office/powerpoint/2010/main" val="514428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7F193-89C2-9019-5655-64C98ECCE582}"/>
              </a:ext>
            </a:extLst>
          </p:cNvPr>
          <p:cNvSpPr>
            <a:spLocks noGrp="1"/>
          </p:cNvSpPr>
          <p:nvPr>
            <p:ph type="title"/>
          </p:nvPr>
        </p:nvSpPr>
        <p:spPr>
          <a:xfrm>
            <a:off x="1228725" y="2513013"/>
            <a:ext cx="15525750" cy="4194175"/>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67DD63DB-D000-D6D8-2B44-84B6012D240E}"/>
              </a:ext>
            </a:extLst>
          </p:cNvPr>
          <p:cNvSpPr>
            <a:spLocks noGrp="1"/>
          </p:cNvSpPr>
          <p:nvPr>
            <p:ph type="body" idx="1"/>
          </p:nvPr>
        </p:nvSpPr>
        <p:spPr>
          <a:xfrm>
            <a:off x="1228725" y="6746875"/>
            <a:ext cx="15525750" cy="2205038"/>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75C19A-CF4C-5714-9467-6841ABADD791}"/>
              </a:ext>
            </a:extLst>
          </p:cNvPr>
          <p:cNvSpPr>
            <a:spLocks noGrp="1"/>
          </p:cNvSpPr>
          <p:nvPr>
            <p:ph type="dt" sz="half" idx="10"/>
          </p:nvPr>
        </p:nvSpPr>
        <p:spPr/>
        <p:txBody>
          <a:bodyPr/>
          <a:lstStyle/>
          <a:p>
            <a:fld id="{FE4CC177-155B-441D-B432-A2BAE6803809}" type="datetimeFigureOut">
              <a:rPr lang="fr-FR" smtClean="0"/>
              <a:t>18/11/2025</a:t>
            </a:fld>
            <a:endParaRPr lang="fr-FR"/>
          </a:p>
        </p:txBody>
      </p:sp>
      <p:sp>
        <p:nvSpPr>
          <p:cNvPr id="5" name="Footer Placeholder 4">
            <a:extLst>
              <a:ext uri="{FF2B5EF4-FFF2-40B4-BE49-F238E27FC236}">
                <a16:creationId xmlns:a16="http://schemas.microsoft.com/office/drawing/2014/main" id="{4B11EE8C-428F-CAEB-1F0E-C175965C9427}"/>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B79CE9A1-4BBE-A62B-FFB9-C7A07DB2B99E}"/>
              </a:ext>
            </a:extLst>
          </p:cNvPr>
          <p:cNvSpPr>
            <a:spLocks noGrp="1"/>
          </p:cNvSpPr>
          <p:nvPr>
            <p:ph type="sldNum" sz="quarter" idx="12"/>
          </p:nvPr>
        </p:nvSpPr>
        <p:spPr/>
        <p:txBody>
          <a:bodyPr/>
          <a:lstStyle/>
          <a:p>
            <a:fld id="{179A0080-DC15-476E-829C-66B581319812}" type="slidenum">
              <a:rPr lang="fr-FR" smtClean="0"/>
              <a:t>‹#›</a:t>
            </a:fld>
            <a:endParaRPr lang="fr-FR"/>
          </a:p>
        </p:txBody>
      </p:sp>
    </p:spTree>
    <p:extLst>
      <p:ext uri="{BB962C8B-B14F-4D97-AF65-F5344CB8AC3E}">
        <p14:creationId xmlns:p14="http://schemas.microsoft.com/office/powerpoint/2010/main" val="3415382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C42AB-CC69-A64F-0DCB-FF2E0D483B5C}"/>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B905C299-345C-A67F-F0EF-D83D885FE541}"/>
              </a:ext>
            </a:extLst>
          </p:cNvPr>
          <p:cNvSpPr>
            <a:spLocks noGrp="1"/>
          </p:cNvSpPr>
          <p:nvPr>
            <p:ph sz="half" idx="1"/>
          </p:nvPr>
        </p:nvSpPr>
        <p:spPr>
          <a:xfrm>
            <a:off x="1238250" y="2682875"/>
            <a:ext cx="7685088" cy="6396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FE797027-D354-43A1-2DF2-8CA377C869BA}"/>
              </a:ext>
            </a:extLst>
          </p:cNvPr>
          <p:cNvSpPr>
            <a:spLocks noGrp="1"/>
          </p:cNvSpPr>
          <p:nvPr>
            <p:ph sz="half" idx="2"/>
          </p:nvPr>
        </p:nvSpPr>
        <p:spPr>
          <a:xfrm>
            <a:off x="9075738" y="2682875"/>
            <a:ext cx="7686675" cy="6396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466848D4-CDCE-DF5E-FCEC-12F9008D6872}"/>
              </a:ext>
            </a:extLst>
          </p:cNvPr>
          <p:cNvSpPr>
            <a:spLocks noGrp="1"/>
          </p:cNvSpPr>
          <p:nvPr>
            <p:ph type="dt" sz="half" idx="10"/>
          </p:nvPr>
        </p:nvSpPr>
        <p:spPr/>
        <p:txBody>
          <a:bodyPr/>
          <a:lstStyle/>
          <a:p>
            <a:fld id="{FE4CC177-155B-441D-B432-A2BAE6803809}" type="datetimeFigureOut">
              <a:rPr lang="fr-FR" smtClean="0"/>
              <a:t>18/11/2025</a:t>
            </a:fld>
            <a:endParaRPr lang="fr-FR"/>
          </a:p>
        </p:txBody>
      </p:sp>
      <p:sp>
        <p:nvSpPr>
          <p:cNvPr id="6" name="Footer Placeholder 5">
            <a:extLst>
              <a:ext uri="{FF2B5EF4-FFF2-40B4-BE49-F238E27FC236}">
                <a16:creationId xmlns:a16="http://schemas.microsoft.com/office/drawing/2014/main" id="{DCCA2510-24F2-4F52-C771-D9C55D20D228}"/>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E97CDD31-90EE-5C4E-34AD-8916D9494937}"/>
              </a:ext>
            </a:extLst>
          </p:cNvPr>
          <p:cNvSpPr>
            <a:spLocks noGrp="1"/>
          </p:cNvSpPr>
          <p:nvPr>
            <p:ph type="sldNum" sz="quarter" idx="12"/>
          </p:nvPr>
        </p:nvSpPr>
        <p:spPr/>
        <p:txBody>
          <a:bodyPr/>
          <a:lstStyle/>
          <a:p>
            <a:fld id="{179A0080-DC15-476E-829C-66B581319812}" type="slidenum">
              <a:rPr lang="fr-FR" smtClean="0"/>
              <a:t>‹#›</a:t>
            </a:fld>
            <a:endParaRPr lang="fr-FR"/>
          </a:p>
        </p:txBody>
      </p:sp>
    </p:spTree>
    <p:extLst>
      <p:ext uri="{BB962C8B-B14F-4D97-AF65-F5344CB8AC3E}">
        <p14:creationId xmlns:p14="http://schemas.microsoft.com/office/powerpoint/2010/main" val="1216110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F16C8-FE67-B0AE-3EF0-94F16A2CB397}"/>
              </a:ext>
            </a:extLst>
          </p:cNvPr>
          <p:cNvSpPr>
            <a:spLocks noGrp="1"/>
          </p:cNvSpPr>
          <p:nvPr>
            <p:ph type="title"/>
          </p:nvPr>
        </p:nvSpPr>
        <p:spPr>
          <a:xfrm>
            <a:off x="1239838" y="536575"/>
            <a:ext cx="15525750" cy="19478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6DBF2E94-E5CA-571C-0AED-B7F28000CB56}"/>
              </a:ext>
            </a:extLst>
          </p:cNvPr>
          <p:cNvSpPr>
            <a:spLocks noGrp="1"/>
          </p:cNvSpPr>
          <p:nvPr>
            <p:ph type="body" idx="1"/>
          </p:nvPr>
        </p:nvSpPr>
        <p:spPr>
          <a:xfrm>
            <a:off x="1239838" y="2471738"/>
            <a:ext cx="7615237" cy="12112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359731-F0AE-6AAC-20A2-0D266C6EA725}"/>
              </a:ext>
            </a:extLst>
          </p:cNvPr>
          <p:cNvSpPr>
            <a:spLocks noGrp="1"/>
          </p:cNvSpPr>
          <p:nvPr>
            <p:ph sz="half" idx="2"/>
          </p:nvPr>
        </p:nvSpPr>
        <p:spPr>
          <a:xfrm>
            <a:off x="1239838" y="3683000"/>
            <a:ext cx="7615237" cy="541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329FA80A-05DF-7D3C-99CD-F2EC6E1995BB}"/>
              </a:ext>
            </a:extLst>
          </p:cNvPr>
          <p:cNvSpPr>
            <a:spLocks noGrp="1"/>
          </p:cNvSpPr>
          <p:nvPr>
            <p:ph type="body" sz="quarter" idx="3"/>
          </p:nvPr>
        </p:nvSpPr>
        <p:spPr>
          <a:xfrm>
            <a:off x="9112250" y="2471738"/>
            <a:ext cx="7653338" cy="12112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831BE6-B8BE-C4F3-91C2-872A0D04B944}"/>
              </a:ext>
            </a:extLst>
          </p:cNvPr>
          <p:cNvSpPr>
            <a:spLocks noGrp="1"/>
          </p:cNvSpPr>
          <p:nvPr>
            <p:ph sz="quarter" idx="4"/>
          </p:nvPr>
        </p:nvSpPr>
        <p:spPr>
          <a:xfrm>
            <a:off x="9112250" y="3683000"/>
            <a:ext cx="7653338" cy="541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0302436F-DEFF-FB2E-E597-9C9D2CD2F67B}"/>
              </a:ext>
            </a:extLst>
          </p:cNvPr>
          <p:cNvSpPr>
            <a:spLocks noGrp="1"/>
          </p:cNvSpPr>
          <p:nvPr>
            <p:ph type="dt" sz="half" idx="10"/>
          </p:nvPr>
        </p:nvSpPr>
        <p:spPr/>
        <p:txBody>
          <a:bodyPr/>
          <a:lstStyle/>
          <a:p>
            <a:fld id="{FE4CC177-155B-441D-B432-A2BAE6803809}" type="datetimeFigureOut">
              <a:rPr lang="fr-FR" smtClean="0"/>
              <a:t>18/11/2025</a:t>
            </a:fld>
            <a:endParaRPr lang="fr-FR"/>
          </a:p>
        </p:txBody>
      </p:sp>
      <p:sp>
        <p:nvSpPr>
          <p:cNvPr id="8" name="Footer Placeholder 7">
            <a:extLst>
              <a:ext uri="{FF2B5EF4-FFF2-40B4-BE49-F238E27FC236}">
                <a16:creationId xmlns:a16="http://schemas.microsoft.com/office/drawing/2014/main" id="{7452B652-DA8E-028C-DBD4-87677BBF172A}"/>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E1A73519-B00D-B78B-DEA9-E374CF2E14D9}"/>
              </a:ext>
            </a:extLst>
          </p:cNvPr>
          <p:cNvSpPr>
            <a:spLocks noGrp="1"/>
          </p:cNvSpPr>
          <p:nvPr>
            <p:ph type="sldNum" sz="quarter" idx="12"/>
          </p:nvPr>
        </p:nvSpPr>
        <p:spPr/>
        <p:txBody>
          <a:bodyPr/>
          <a:lstStyle/>
          <a:p>
            <a:fld id="{179A0080-DC15-476E-829C-66B581319812}" type="slidenum">
              <a:rPr lang="fr-FR" smtClean="0"/>
              <a:t>‹#›</a:t>
            </a:fld>
            <a:endParaRPr lang="fr-FR"/>
          </a:p>
        </p:txBody>
      </p:sp>
    </p:spTree>
    <p:extLst>
      <p:ext uri="{BB962C8B-B14F-4D97-AF65-F5344CB8AC3E}">
        <p14:creationId xmlns:p14="http://schemas.microsoft.com/office/powerpoint/2010/main" val="141960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49355-5EF8-0986-2D2D-9B12582E7742}"/>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B8C258E5-CAB8-2D4F-CD21-652E5341EBBE}"/>
              </a:ext>
            </a:extLst>
          </p:cNvPr>
          <p:cNvSpPr>
            <a:spLocks noGrp="1"/>
          </p:cNvSpPr>
          <p:nvPr>
            <p:ph type="dt" sz="half" idx="10"/>
          </p:nvPr>
        </p:nvSpPr>
        <p:spPr/>
        <p:txBody>
          <a:bodyPr/>
          <a:lstStyle/>
          <a:p>
            <a:fld id="{FE4CC177-155B-441D-B432-A2BAE6803809}" type="datetimeFigureOut">
              <a:rPr lang="fr-FR" smtClean="0"/>
              <a:t>18/11/2025</a:t>
            </a:fld>
            <a:endParaRPr lang="fr-FR"/>
          </a:p>
        </p:txBody>
      </p:sp>
      <p:sp>
        <p:nvSpPr>
          <p:cNvPr id="4" name="Footer Placeholder 3">
            <a:extLst>
              <a:ext uri="{FF2B5EF4-FFF2-40B4-BE49-F238E27FC236}">
                <a16:creationId xmlns:a16="http://schemas.microsoft.com/office/drawing/2014/main" id="{BB994BBA-8ED6-E1D8-B489-DD0B449897E5}"/>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D455F359-7E81-6ECA-9C73-2D63EC94748A}"/>
              </a:ext>
            </a:extLst>
          </p:cNvPr>
          <p:cNvSpPr>
            <a:spLocks noGrp="1"/>
          </p:cNvSpPr>
          <p:nvPr>
            <p:ph type="sldNum" sz="quarter" idx="12"/>
          </p:nvPr>
        </p:nvSpPr>
        <p:spPr/>
        <p:txBody>
          <a:bodyPr/>
          <a:lstStyle/>
          <a:p>
            <a:fld id="{179A0080-DC15-476E-829C-66B581319812}" type="slidenum">
              <a:rPr lang="fr-FR" smtClean="0"/>
              <a:t>‹#›</a:t>
            </a:fld>
            <a:endParaRPr lang="fr-FR"/>
          </a:p>
        </p:txBody>
      </p:sp>
    </p:spTree>
    <p:extLst>
      <p:ext uri="{BB962C8B-B14F-4D97-AF65-F5344CB8AC3E}">
        <p14:creationId xmlns:p14="http://schemas.microsoft.com/office/powerpoint/2010/main" val="2842283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D6B610-B5D3-0C41-3E2F-4BBF3CB7758B}"/>
              </a:ext>
            </a:extLst>
          </p:cNvPr>
          <p:cNvSpPr>
            <a:spLocks noGrp="1"/>
          </p:cNvSpPr>
          <p:nvPr>
            <p:ph type="dt" sz="half" idx="10"/>
          </p:nvPr>
        </p:nvSpPr>
        <p:spPr/>
        <p:txBody>
          <a:bodyPr/>
          <a:lstStyle/>
          <a:p>
            <a:fld id="{FE4CC177-155B-441D-B432-A2BAE6803809}" type="datetimeFigureOut">
              <a:rPr lang="fr-FR" smtClean="0"/>
              <a:t>18/11/2025</a:t>
            </a:fld>
            <a:endParaRPr lang="fr-FR"/>
          </a:p>
        </p:txBody>
      </p:sp>
      <p:sp>
        <p:nvSpPr>
          <p:cNvPr id="3" name="Footer Placeholder 2">
            <a:extLst>
              <a:ext uri="{FF2B5EF4-FFF2-40B4-BE49-F238E27FC236}">
                <a16:creationId xmlns:a16="http://schemas.microsoft.com/office/drawing/2014/main" id="{162F6B46-5185-82CA-301A-401B7DEF62C4}"/>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4198AE06-6048-8316-D1FC-C1139D8C7717}"/>
              </a:ext>
            </a:extLst>
          </p:cNvPr>
          <p:cNvSpPr>
            <a:spLocks noGrp="1"/>
          </p:cNvSpPr>
          <p:nvPr>
            <p:ph type="sldNum" sz="quarter" idx="12"/>
          </p:nvPr>
        </p:nvSpPr>
        <p:spPr/>
        <p:txBody>
          <a:bodyPr/>
          <a:lstStyle/>
          <a:p>
            <a:fld id="{179A0080-DC15-476E-829C-66B581319812}" type="slidenum">
              <a:rPr lang="fr-FR" smtClean="0"/>
              <a:t>‹#›</a:t>
            </a:fld>
            <a:endParaRPr lang="fr-FR"/>
          </a:p>
        </p:txBody>
      </p:sp>
    </p:spTree>
    <p:extLst>
      <p:ext uri="{BB962C8B-B14F-4D97-AF65-F5344CB8AC3E}">
        <p14:creationId xmlns:p14="http://schemas.microsoft.com/office/powerpoint/2010/main" val="2420739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DB1D0-ABE8-7479-E780-F05BED0B4CA3}"/>
              </a:ext>
            </a:extLst>
          </p:cNvPr>
          <p:cNvSpPr>
            <a:spLocks noGrp="1"/>
          </p:cNvSpPr>
          <p:nvPr>
            <p:ph type="title"/>
          </p:nvPr>
        </p:nvSpPr>
        <p:spPr>
          <a:xfrm>
            <a:off x="1239838" y="671513"/>
            <a:ext cx="5805487" cy="2352675"/>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7F96013C-B86E-9433-61DF-3B2A52B2D662}"/>
              </a:ext>
            </a:extLst>
          </p:cNvPr>
          <p:cNvSpPr>
            <a:spLocks noGrp="1"/>
          </p:cNvSpPr>
          <p:nvPr>
            <p:ph idx="1"/>
          </p:nvPr>
        </p:nvSpPr>
        <p:spPr>
          <a:xfrm>
            <a:off x="7653338" y="1450975"/>
            <a:ext cx="9112250" cy="71643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FECC0298-4BD0-7255-1053-A11F6F12778B}"/>
              </a:ext>
            </a:extLst>
          </p:cNvPr>
          <p:cNvSpPr>
            <a:spLocks noGrp="1"/>
          </p:cNvSpPr>
          <p:nvPr>
            <p:ph type="body" sz="half" idx="2"/>
          </p:nvPr>
        </p:nvSpPr>
        <p:spPr>
          <a:xfrm>
            <a:off x="1239838" y="3024188"/>
            <a:ext cx="5805487" cy="5602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EB79E6-3D9D-2F5B-AE2B-253B573E909F}"/>
              </a:ext>
            </a:extLst>
          </p:cNvPr>
          <p:cNvSpPr>
            <a:spLocks noGrp="1"/>
          </p:cNvSpPr>
          <p:nvPr>
            <p:ph type="dt" sz="half" idx="10"/>
          </p:nvPr>
        </p:nvSpPr>
        <p:spPr/>
        <p:txBody>
          <a:bodyPr/>
          <a:lstStyle/>
          <a:p>
            <a:fld id="{FE4CC177-155B-441D-B432-A2BAE6803809}" type="datetimeFigureOut">
              <a:rPr lang="fr-FR" smtClean="0"/>
              <a:t>18/11/2025</a:t>
            </a:fld>
            <a:endParaRPr lang="fr-FR"/>
          </a:p>
        </p:txBody>
      </p:sp>
      <p:sp>
        <p:nvSpPr>
          <p:cNvPr id="6" name="Footer Placeholder 5">
            <a:extLst>
              <a:ext uri="{FF2B5EF4-FFF2-40B4-BE49-F238E27FC236}">
                <a16:creationId xmlns:a16="http://schemas.microsoft.com/office/drawing/2014/main" id="{124D1C7A-B3A1-251C-2EB7-3E77790D4E29}"/>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61C224D9-A0C1-AF4D-FCD8-922690FB1748}"/>
              </a:ext>
            </a:extLst>
          </p:cNvPr>
          <p:cNvSpPr>
            <a:spLocks noGrp="1"/>
          </p:cNvSpPr>
          <p:nvPr>
            <p:ph type="sldNum" sz="quarter" idx="12"/>
          </p:nvPr>
        </p:nvSpPr>
        <p:spPr/>
        <p:txBody>
          <a:bodyPr/>
          <a:lstStyle/>
          <a:p>
            <a:fld id="{179A0080-DC15-476E-829C-66B581319812}" type="slidenum">
              <a:rPr lang="fr-FR" smtClean="0"/>
              <a:t>‹#›</a:t>
            </a:fld>
            <a:endParaRPr lang="fr-FR"/>
          </a:p>
        </p:txBody>
      </p:sp>
    </p:spTree>
    <p:extLst>
      <p:ext uri="{BB962C8B-B14F-4D97-AF65-F5344CB8AC3E}">
        <p14:creationId xmlns:p14="http://schemas.microsoft.com/office/powerpoint/2010/main" val="726711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1F5BC-0467-5FDA-E094-AE2CD3E72897}"/>
              </a:ext>
            </a:extLst>
          </p:cNvPr>
          <p:cNvSpPr>
            <a:spLocks noGrp="1"/>
          </p:cNvSpPr>
          <p:nvPr>
            <p:ph type="title"/>
          </p:nvPr>
        </p:nvSpPr>
        <p:spPr>
          <a:xfrm>
            <a:off x="1239838" y="671513"/>
            <a:ext cx="5805487" cy="2352675"/>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625DB9B7-5EE9-A41A-AF7D-1FB734203C21}"/>
              </a:ext>
            </a:extLst>
          </p:cNvPr>
          <p:cNvSpPr>
            <a:spLocks noGrp="1"/>
          </p:cNvSpPr>
          <p:nvPr>
            <p:ph type="pic" idx="1"/>
          </p:nvPr>
        </p:nvSpPr>
        <p:spPr>
          <a:xfrm>
            <a:off x="7653338" y="1450975"/>
            <a:ext cx="9112250" cy="71643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F9004A98-14CB-AA44-12B1-C5EDED4BF4CA}"/>
              </a:ext>
            </a:extLst>
          </p:cNvPr>
          <p:cNvSpPr>
            <a:spLocks noGrp="1"/>
          </p:cNvSpPr>
          <p:nvPr>
            <p:ph type="body" sz="half" idx="2"/>
          </p:nvPr>
        </p:nvSpPr>
        <p:spPr>
          <a:xfrm>
            <a:off x="1239838" y="3024188"/>
            <a:ext cx="5805487" cy="5602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10E48F-0D88-6099-237B-583B3BD28B17}"/>
              </a:ext>
            </a:extLst>
          </p:cNvPr>
          <p:cNvSpPr>
            <a:spLocks noGrp="1"/>
          </p:cNvSpPr>
          <p:nvPr>
            <p:ph type="dt" sz="half" idx="10"/>
          </p:nvPr>
        </p:nvSpPr>
        <p:spPr/>
        <p:txBody>
          <a:bodyPr/>
          <a:lstStyle/>
          <a:p>
            <a:fld id="{FE4CC177-155B-441D-B432-A2BAE6803809}" type="datetimeFigureOut">
              <a:rPr lang="fr-FR" smtClean="0"/>
              <a:t>18/11/2025</a:t>
            </a:fld>
            <a:endParaRPr lang="fr-FR"/>
          </a:p>
        </p:txBody>
      </p:sp>
      <p:sp>
        <p:nvSpPr>
          <p:cNvPr id="6" name="Footer Placeholder 5">
            <a:extLst>
              <a:ext uri="{FF2B5EF4-FFF2-40B4-BE49-F238E27FC236}">
                <a16:creationId xmlns:a16="http://schemas.microsoft.com/office/drawing/2014/main" id="{7A76EBC4-229B-41D3-3382-C71CF8B4DD4F}"/>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24368B84-6FC0-5660-C88E-9ED56371C968}"/>
              </a:ext>
            </a:extLst>
          </p:cNvPr>
          <p:cNvSpPr>
            <a:spLocks noGrp="1"/>
          </p:cNvSpPr>
          <p:nvPr>
            <p:ph type="sldNum" sz="quarter" idx="12"/>
          </p:nvPr>
        </p:nvSpPr>
        <p:spPr/>
        <p:txBody>
          <a:bodyPr/>
          <a:lstStyle/>
          <a:p>
            <a:fld id="{179A0080-DC15-476E-829C-66B581319812}" type="slidenum">
              <a:rPr lang="fr-FR" smtClean="0"/>
              <a:t>‹#›</a:t>
            </a:fld>
            <a:endParaRPr lang="fr-FR"/>
          </a:p>
        </p:txBody>
      </p:sp>
    </p:spTree>
    <p:extLst>
      <p:ext uri="{BB962C8B-B14F-4D97-AF65-F5344CB8AC3E}">
        <p14:creationId xmlns:p14="http://schemas.microsoft.com/office/powerpoint/2010/main" val="4277493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3BC7C4-7421-A42C-1E99-F71E16B8ECCF}"/>
              </a:ext>
            </a:extLst>
          </p:cNvPr>
          <p:cNvSpPr>
            <a:spLocks noGrp="1"/>
          </p:cNvSpPr>
          <p:nvPr>
            <p:ph type="title"/>
          </p:nvPr>
        </p:nvSpPr>
        <p:spPr>
          <a:xfrm>
            <a:off x="1238250" y="536575"/>
            <a:ext cx="15524163" cy="19478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081DFC29-4975-80D5-DB29-F907BF51817C}"/>
              </a:ext>
            </a:extLst>
          </p:cNvPr>
          <p:cNvSpPr>
            <a:spLocks noGrp="1"/>
          </p:cNvSpPr>
          <p:nvPr>
            <p:ph type="body" idx="1"/>
          </p:nvPr>
        </p:nvSpPr>
        <p:spPr>
          <a:xfrm>
            <a:off x="1238250" y="2682875"/>
            <a:ext cx="15524163" cy="63960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608545C2-9199-F1C4-6E2C-6F8B86DC7849}"/>
              </a:ext>
            </a:extLst>
          </p:cNvPr>
          <p:cNvSpPr>
            <a:spLocks noGrp="1"/>
          </p:cNvSpPr>
          <p:nvPr>
            <p:ph type="dt" sz="half" idx="2"/>
          </p:nvPr>
        </p:nvSpPr>
        <p:spPr>
          <a:xfrm>
            <a:off x="1238250" y="9344025"/>
            <a:ext cx="4049713" cy="536575"/>
          </a:xfrm>
          <a:prstGeom prst="rect">
            <a:avLst/>
          </a:prstGeom>
        </p:spPr>
        <p:txBody>
          <a:bodyPr vert="horz" lIns="91440" tIns="45720" rIns="91440" bIns="45720" rtlCol="0" anchor="ctr"/>
          <a:lstStyle>
            <a:lvl1pPr algn="l">
              <a:defRPr sz="1200">
                <a:solidFill>
                  <a:schemeClr val="tx1">
                    <a:tint val="82000"/>
                  </a:schemeClr>
                </a:solidFill>
              </a:defRPr>
            </a:lvl1pPr>
          </a:lstStyle>
          <a:p>
            <a:fld id="{FE4CC177-155B-441D-B432-A2BAE6803809}" type="datetimeFigureOut">
              <a:rPr lang="fr-FR" smtClean="0"/>
              <a:t>18/11/2025</a:t>
            </a:fld>
            <a:endParaRPr lang="fr-FR"/>
          </a:p>
        </p:txBody>
      </p:sp>
      <p:sp>
        <p:nvSpPr>
          <p:cNvPr id="5" name="Footer Placeholder 4">
            <a:extLst>
              <a:ext uri="{FF2B5EF4-FFF2-40B4-BE49-F238E27FC236}">
                <a16:creationId xmlns:a16="http://schemas.microsoft.com/office/drawing/2014/main" id="{AE5E2F8C-0DB4-E485-269D-39ED12CBCF41}"/>
              </a:ext>
            </a:extLst>
          </p:cNvPr>
          <p:cNvSpPr>
            <a:spLocks noGrp="1"/>
          </p:cNvSpPr>
          <p:nvPr>
            <p:ph type="ftr" sz="quarter" idx="3"/>
          </p:nvPr>
        </p:nvSpPr>
        <p:spPr>
          <a:xfrm>
            <a:off x="5962650" y="9344025"/>
            <a:ext cx="6075363" cy="53657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Slide Number Placeholder 5">
            <a:extLst>
              <a:ext uri="{FF2B5EF4-FFF2-40B4-BE49-F238E27FC236}">
                <a16:creationId xmlns:a16="http://schemas.microsoft.com/office/drawing/2014/main" id="{7B7FAE06-FC86-8C7D-D0E8-6B269081DD83}"/>
              </a:ext>
            </a:extLst>
          </p:cNvPr>
          <p:cNvSpPr>
            <a:spLocks noGrp="1"/>
          </p:cNvSpPr>
          <p:nvPr>
            <p:ph type="sldNum" sz="quarter" idx="4"/>
          </p:nvPr>
        </p:nvSpPr>
        <p:spPr>
          <a:xfrm>
            <a:off x="12712700" y="9344025"/>
            <a:ext cx="4049713" cy="536575"/>
          </a:xfrm>
          <a:prstGeom prst="rect">
            <a:avLst/>
          </a:prstGeom>
        </p:spPr>
        <p:txBody>
          <a:bodyPr vert="horz" lIns="91440" tIns="45720" rIns="91440" bIns="45720" rtlCol="0" anchor="ctr"/>
          <a:lstStyle>
            <a:lvl1pPr algn="r">
              <a:defRPr sz="1200">
                <a:solidFill>
                  <a:schemeClr val="tx1">
                    <a:tint val="82000"/>
                  </a:schemeClr>
                </a:solidFill>
              </a:defRPr>
            </a:lvl1pPr>
          </a:lstStyle>
          <a:p>
            <a:fld id="{179A0080-DC15-476E-829C-66B581319812}" type="slidenum">
              <a:rPr lang="fr-FR" smtClean="0"/>
              <a:t>‹#›</a:t>
            </a:fld>
            <a:endParaRPr lang="fr-FR"/>
          </a:p>
        </p:txBody>
      </p:sp>
    </p:spTree>
    <p:extLst>
      <p:ext uri="{BB962C8B-B14F-4D97-AF65-F5344CB8AC3E}">
        <p14:creationId xmlns:p14="http://schemas.microsoft.com/office/powerpoint/2010/main" val="104988161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hyperlink" Target="https://es.wikipedia.org/wiki/Budista" TargetMode="External"/><Relationship Id="rId3" Type="http://schemas.openxmlformats.org/officeDocument/2006/relationships/image" Target="../media/image3.png"/><Relationship Id="rId7" Type="http://schemas.openxmlformats.org/officeDocument/2006/relationships/hyperlink" Target="https://es.wikipedia.org/wiki/Arquitectura"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es.wikipedia.org/wiki/Asia" TargetMode="External"/><Relationship Id="rId11" Type="http://schemas.openxmlformats.org/officeDocument/2006/relationships/image" Target="../media/image14.png"/><Relationship Id="rId5" Type="http://schemas.openxmlformats.org/officeDocument/2006/relationships/hyperlink" Target="https://es.wikipedia.org/wiki/Templos" TargetMode="External"/><Relationship Id="rId10" Type="http://schemas.openxmlformats.org/officeDocument/2006/relationships/hyperlink" Target="https://es.wikipedia.org/wiki/Laos" TargetMode="External"/><Relationship Id="rId4" Type="http://schemas.openxmlformats.org/officeDocument/2006/relationships/hyperlink" Target="https://es.wikipedia.org/wiki/Lan_Xang" TargetMode="External"/><Relationship Id="rId9" Type="http://schemas.openxmlformats.org/officeDocument/2006/relationships/hyperlink" Target="https://es.wikipedia.org/wiki/Unesco"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www.unesco.org/en/underwater-heritage/fund?hub=41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ich.unesco.org/en/intangible-cultural-heritage-fund-00816" TargetMode="External"/><Relationship Id="rId5" Type="http://schemas.openxmlformats.org/officeDocument/2006/relationships/hyperlink" Target="https://ich.unesco.org/doc/src/53724-EN.pdf" TargetMode="Externa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hyperlink" Target="https://whc.unesco.org/en/world-heritage-fun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003DA9DF-E45D-A363-B147-EF019F983813}"/>
              </a:ext>
            </a:extLst>
          </p:cNvPr>
          <p:cNvSpPr>
            <a:spLocks noGrp="1" noRot="1" noMove="1" noResize="1" noEditPoints="1" noAdjustHandles="1" noChangeArrowheads="1" noChangeShapeType="1"/>
          </p:cNvSpPr>
          <p:nvPr/>
        </p:nvSpPr>
        <p:spPr>
          <a:xfrm>
            <a:off x="-1" y="-1"/>
            <a:ext cx="18000663" cy="10080625"/>
          </a:xfrm>
          <a:prstGeom prst="rect">
            <a:avLst/>
          </a:prstGeom>
          <a:solidFill>
            <a:srgbClr val="183254"/>
          </a:solidFill>
        </p:spPr>
        <p:txBody>
          <a:bodyPr/>
          <a:lstStyle/>
          <a:p>
            <a:endParaRPr lang="fr-FR" sz="1764"/>
          </a:p>
        </p:txBody>
      </p:sp>
      <p:sp>
        <p:nvSpPr>
          <p:cNvPr id="6" name="TextBox 5">
            <a:extLst>
              <a:ext uri="{FF2B5EF4-FFF2-40B4-BE49-F238E27FC236}">
                <a16:creationId xmlns:a16="http://schemas.microsoft.com/office/drawing/2014/main" id="{BFEAFBAE-FE6B-9D1C-B6DF-D274B124EB03}"/>
              </a:ext>
            </a:extLst>
          </p:cNvPr>
          <p:cNvSpPr txBox="1">
            <a:spLocks/>
          </p:cNvSpPr>
          <p:nvPr/>
        </p:nvSpPr>
        <p:spPr>
          <a:xfrm>
            <a:off x="478470" y="1644651"/>
            <a:ext cx="16670367" cy="1569660"/>
          </a:xfrm>
          <a:prstGeom prst="rect">
            <a:avLst/>
          </a:prstGeom>
          <a:noFill/>
        </p:spPr>
        <p:txBody>
          <a:bodyPr wrap="square">
            <a:spAutoFit/>
          </a:bodyPr>
          <a:lstStyle/>
          <a:p>
            <a:pPr algn="just"/>
            <a:r>
              <a:rPr lang="es-ES" sz="4800" b="1" dirty="0">
                <a:solidFill>
                  <a:schemeClr val="bg1"/>
                </a:solidFill>
                <a:latin typeface="Myriad Pro" panose="020B0503030403020204" pitchFamily="34" charset="0"/>
                <a:cs typeface="Arial" panose="020B0604020202020204" pitchFamily="34" charset="0"/>
              </a:rPr>
              <a:t>Los fondos internacionales de la UNESCO que apoyan la cultura, el patrimonio y la creatividad</a:t>
            </a:r>
            <a:endParaRPr lang="fr-FR" sz="4000" b="1" dirty="0">
              <a:solidFill>
                <a:schemeClr val="bg1"/>
              </a:solidFill>
              <a:latin typeface="Myriad Pro" panose="020B0503030403020204" pitchFamily="34" charset="0"/>
              <a:cs typeface="Arial" panose="020B0604020202020204" pitchFamily="34" charset="0"/>
            </a:endParaRPr>
          </a:p>
        </p:txBody>
      </p:sp>
      <p:pic>
        <p:nvPicPr>
          <p:cNvPr id="4" name="Picture 3" descr="A black and white logo&#10;&#10;AI-generated content may be incorrect.">
            <a:extLst>
              <a:ext uri="{FF2B5EF4-FFF2-40B4-BE49-F238E27FC236}">
                <a16:creationId xmlns:a16="http://schemas.microsoft.com/office/drawing/2014/main" id="{7AB3359F-388D-5447-EDC6-32E6539D223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4375843" y="528354"/>
            <a:ext cx="2772994" cy="587942"/>
          </a:xfrm>
          <a:prstGeom prst="rect">
            <a:avLst/>
          </a:prstGeom>
        </p:spPr>
      </p:pic>
      <p:pic>
        <p:nvPicPr>
          <p:cNvPr id="7" name="Picture 6">
            <a:extLst>
              <a:ext uri="{FF2B5EF4-FFF2-40B4-BE49-F238E27FC236}">
                <a16:creationId xmlns:a16="http://schemas.microsoft.com/office/drawing/2014/main" id="{CE8A3101-A317-027D-70E5-607D615A24E5}"/>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t="22445" b="22445"/>
          <a:stretch/>
        </p:blipFill>
        <p:spPr>
          <a:xfrm>
            <a:off x="-1" y="3467100"/>
            <a:ext cx="18000663" cy="6613524"/>
          </a:xfrm>
          <a:prstGeom prst="rect">
            <a:avLst/>
          </a:prstGeom>
        </p:spPr>
      </p:pic>
      <p:sp>
        <p:nvSpPr>
          <p:cNvPr id="2" name="TextBox 1">
            <a:extLst>
              <a:ext uri="{FF2B5EF4-FFF2-40B4-BE49-F238E27FC236}">
                <a16:creationId xmlns:a16="http://schemas.microsoft.com/office/drawing/2014/main" id="{6A397802-5E74-1B88-3E92-196FF863F4F5}"/>
              </a:ext>
            </a:extLst>
          </p:cNvPr>
          <p:cNvSpPr txBox="1"/>
          <p:nvPr/>
        </p:nvSpPr>
        <p:spPr>
          <a:xfrm>
            <a:off x="-1" y="9834403"/>
            <a:ext cx="9516794" cy="246221"/>
          </a:xfrm>
          <a:prstGeom prst="rect">
            <a:avLst/>
          </a:prstGeom>
          <a:noFill/>
        </p:spPr>
        <p:txBody>
          <a:bodyPr wrap="square">
            <a:spAutoFit/>
          </a:bodyPr>
          <a:lstStyle/>
          <a:p>
            <a:r>
              <a:rPr lang="en-US" sz="1000" dirty="0"/>
              <a:t>© Adventure Explore Discover </a:t>
            </a:r>
          </a:p>
        </p:txBody>
      </p:sp>
    </p:spTree>
    <p:extLst>
      <p:ext uri="{BB962C8B-B14F-4D97-AF65-F5344CB8AC3E}">
        <p14:creationId xmlns:p14="http://schemas.microsoft.com/office/powerpoint/2010/main" val="726402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65BDC-3401-C315-7A38-77F2EFDF4856}"/>
            </a:ext>
          </a:extLst>
        </p:cNvPr>
        <p:cNvGrpSpPr/>
        <p:nvPr/>
      </p:nvGrpSpPr>
      <p:grpSpPr>
        <a:xfrm>
          <a:off x="0" y="0"/>
          <a:ext cx="0" cy="0"/>
          <a:chOff x="0" y="0"/>
          <a:chExt cx="0" cy="0"/>
        </a:xfrm>
      </p:grpSpPr>
      <p:sp>
        <p:nvSpPr>
          <p:cNvPr id="3" name="AutoShape 2">
            <a:extLst>
              <a:ext uri="{FF2B5EF4-FFF2-40B4-BE49-F238E27FC236}">
                <a16:creationId xmlns:a16="http://schemas.microsoft.com/office/drawing/2014/main" id="{E3725565-0E6C-C291-E176-ABB04E9DA58B}"/>
              </a:ext>
            </a:extLst>
          </p:cNvPr>
          <p:cNvSpPr>
            <a:spLocks noGrp="1" noRot="1" noMove="1" noResize="1" noEditPoints="1" noAdjustHandles="1" noChangeArrowheads="1" noChangeShapeType="1"/>
          </p:cNvSpPr>
          <p:nvPr/>
        </p:nvSpPr>
        <p:spPr>
          <a:xfrm>
            <a:off x="-1" y="-1"/>
            <a:ext cx="18000663" cy="10080625"/>
          </a:xfrm>
          <a:prstGeom prst="rect">
            <a:avLst/>
          </a:prstGeom>
          <a:solidFill>
            <a:srgbClr val="183254"/>
          </a:solidFill>
        </p:spPr>
        <p:txBody>
          <a:bodyPr/>
          <a:lstStyle/>
          <a:p>
            <a:endParaRPr lang="fr-FR" sz="1764"/>
          </a:p>
        </p:txBody>
      </p:sp>
      <p:pic>
        <p:nvPicPr>
          <p:cNvPr id="4" name="Picture 3" descr="A black and white logo&#10;&#10;AI-generated content may be incorrect.">
            <a:extLst>
              <a:ext uri="{FF2B5EF4-FFF2-40B4-BE49-F238E27FC236}">
                <a16:creationId xmlns:a16="http://schemas.microsoft.com/office/drawing/2014/main" id="{F8B17AC5-5326-1D68-0340-B439959CEB5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4375843" y="528354"/>
            <a:ext cx="2772994" cy="587942"/>
          </a:xfrm>
          <a:prstGeom prst="rect">
            <a:avLst/>
          </a:prstGeom>
        </p:spPr>
      </p:pic>
      <p:sp>
        <p:nvSpPr>
          <p:cNvPr id="5" name="TextBox 4">
            <a:extLst>
              <a:ext uri="{FF2B5EF4-FFF2-40B4-BE49-F238E27FC236}">
                <a16:creationId xmlns:a16="http://schemas.microsoft.com/office/drawing/2014/main" id="{A7906A07-EA66-83C8-D1BF-A8CC77F916A0}"/>
              </a:ext>
            </a:extLst>
          </p:cNvPr>
          <p:cNvSpPr txBox="1"/>
          <p:nvPr/>
        </p:nvSpPr>
        <p:spPr>
          <a:xfrm>
            <a:off x="338667" y="948268"/>
            <a:ext cx="16497687" cy="5139869"/>
          </a:xfrm>
          <a:prstGeom prst="rect">
            <a:avLst/>
          </a:prstGeom>
          <a:noFill/>
        </p:spPr>
        <p:txBody>
          <a:bodyPr wrap="square">
            <a:spAutoFit/>
          </a:bodyPr>
          <a:lstStyle/>
          <a:p>
            <a:pPr algn="just"/>
            <a:endParaRPr lang="es-ES" sz="4000" b="0" dirty="0">
              <a:solidFill>
                <a:schemeClr val="bg1"/>
              </a:solidFill>
              <a:effectLst/>
              <a:latin typeface="Inter"/>
            </a:endParaRPr>
          </a:p>
          <a:p>
            <a:pPr algn="ctr"/>
            <a:endParaRPr lang="es-ES" sz="7200" dirty="0">
              <a:solidFill>
                <a:schemeClr val="bg1"/>
              </a:solidFill>
              <a:latin typeface="Inter"/>
            </a:endParaRPr>
          </a:p>
          <a:p>
            <a:pPr algn="ctr"/>
            <a:r>
              <a:rPr lang="es-ES" sz="7200" dirty="0">
                <a:solidFill>
                  <a:schemeClr val="bg1"/>
                </a:solidFill>
                <a:latin typeface="Inter"/>
              </a:rPr>
              <a:t>Otros mecanismos operacionales </a:t>
            </a:r>
          </a:p>
          <a:p>
            <a:pPr algn="ctr"/>
            <a:r>
              <a:rPr lang="es-ES" sz="7200" dirty="0">
                <a:solidFill>
                  <a:schemeClr val="bg1"/>
                </a:solidFill>
                <a:latin typeface="Inter"/>
              </a:rPr>
              <a:t>de financiación </a:t>
            </a:r>
          </a:p>
          <a:p>
            <a:pPr algn="ctr"/>
            <a:r>
              <a:rPr lang="es-ES" sz="7200" dirty="0">
                <a:solidFill>
                  <a:schemeClr val="bg1"/>
                </a:solidFill>
                <a:latin typeface="Inter"/>
              </a:rPr>
              <a:t>para el patrimonio construido </a:t>
            </a:r>
            <a:endParaRPr lang="es-ES" sz="7200" b="0" dirty="0">
              <a:solidFill>
                <a:schemeClr val="bg1"/>
              </a:solidFill>
              <a:effectLst/>
              <a:latin typeface="Inter"/>
            </a:endParaRPr>
          </a:p>
        </p:txBody>
      </p:sp>
    </p:spTree>
    <p:extLst>
      <p:ext uri="{BB962C8B-B14F-4D97-AF65-F5344CB8AC3E}">
        <p14:creationId xmlns:p14="http://schemas.microsoft.com/office/powerpoint/2010/main" val="445975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D49C7E-D026-B8DE-93DD-99DFE6A9815B}"/>
              </a:ext>
            </a:extLst>
          </p:cNvPr>
          <p:cNvPicPr>
            <a:picLocks noChangeAspect="1"/>
          </p:cNvPicPr>
          <p:nvPr/>
        </p:nvPicPr>
        <p:blipFill>
          <a:blip r:embed="rId3"/>
          <a:stretch>
            <a:fillRect/>
          </a:stretch>
        </p:blipFill>
        <p:spPr>
          <a:xfrm>
            <a:off x="7595081" y="4741582"/>
            <a:ext cx="2810500" cy="597460"/>
          </a:xfrm>
          <a:prstGeom prst="rect">
            <a:avLst/>
          </a:prstGeom>
        </p:spPr>
      </p:pic>
      <p:sp>
        <p:nvSpPr>
          <p:cNvPr id="2" name="Title 1">
            <a:extLst>
              <a:ext uri="{FF2B5EF4-FFF2-40B4-BE49-F238E27FC236}">
                <a16:creationId xmlns:a16="http://schemas.microsoft.com/office/drawing/2014/main" id="{6E1EB0CA-7529-8A5E-3C10-135110AD8138}"/>
              </a:ext>
            </a:extLst>
          </p:cNvPr>
          <p:cNvSpPr>
            <a:spLocks noGrp="1"/>
          </p:cNvSpPr>
          <p:nvPr>
            <p:ph type="title"/>
          </p:nvPr>
        </p:nvSpPr>
        <p:spPr/>
        <p:txBody>
          <a:bodyPr>
            <a:normAutofit/>
          </a:bodyPr>
          <a:lstStyle/>
          <a:p>
            <a:r>
              <a:rPr lang="fr-FR" sz="8000" dirty="0">
                <a:solidFill>
                  <a:schemeClr val="tx2">
                    <a:lumMod val="90000"/>
                    <a:lumOff val="10000"/>
                  </a:schemeClr>
                </a:solidFill>
              </a:rPr>
              <a:t>Pecs, </a:t>
            </a:r>
            <a:r>
              <a:rPr lang="fr-FR" sz="8000" dirty="0" err="1">
                <a:solidFill>
                  <a:schemeClr val="tx2">
                    <a:lumMod val="90000"/>
                    <a:lumOff val="10000"/>
                  </a:schemeClr>
                </a:solidFill>
              </a:rPr>
              <a:t>Hungria</a:t>
            </a:r>
            <a:endParaRPr lang="fr-FR" sz="8000" dirty="0">
              <a:solidFill>
                <a:schemeClr val="tx2">
                  <a:lumMod val="90000"/>
                  <a:lumOff val="10000"/>
                </a:schemeClr>
              </a:solidFill>
            </a:endParaRPr>
          </a:p>
        </p:txBody>
      </p:sp>
      <p:pic>
        <p:nvPicPr>
          <p:cNvPr id="4" name="Content Placeholder 3">
            <a:extLst>
              <a:ext uri="{FF2B5EF4-FFF2-40B4-BE49-F238E27FC236}">
                <a16:creationId xmlns:a16="http://schemas.microsoft.com/office/drawing/2014/main" id="{665DF7CD-C7DA-4D09-5FE3-45F4BF1BA669}"/>
              </a:ext>
            </a:extLst>
          </p:cNvPr>
          <p:cNvPicPr>
            <a:picLocks noGrp="1" noChangeAspect="1"/>
          </p:cNvPicPr>
          <p:nvPr>
            <p:ph idx="1"/>
          </p:nvPr>
        </p:nvPicPr>
        <p:blipFill>
          <a:blip r:embed="rId4"/>
          <a:stretch>
            <a:fillRect/>
          </a:stretch>
        </p:blipFill>
        <p:spPr>
          <a:xfrm>
            <a:off x="1439333" y="2015067"/>
            <a:ext cx="14850534" cy="7833783"/>
          </a:xfrm>
          <a:prstGeom prst="rect">
            <a:avLst/>
          </a:prstGeom>
        </p:spPr>
      </p:pic>
      <p:pic>
        <p:nvPicPr>
          <p:cNvPr id="5" name="Picture 4">
            <a:extLst>
              <a:ext uri="{FF2B5EF4-FFF2-40B4-BE49-F238E27FC236}">
                <a16:creationId xmlns:a16="http://schemas.microsoft.com/office/drawing/2014/main" id="{FAE39316-3B93-1819-29C4-AD5F95E70095}"/>
              </a:ext>
            </a:extLst>
          </p:cNvPr>
          <p:cNvPicPr>
            <a:picLocks noChangeAspect="1"/>
          </p:cNvPicPr>
          <p:nvPr/>
        </p:nvPicPr>
        <p:blipFill>
          <a:blip r:embed="rId5"/>
          <a:stretch>
            <a:fillRect/>
          </a:stretch>
        </p:blipFill>
        <p:spPr>
          <a:xfrm>
            <a:off x="0" y="-1"/>
            <a:ext cx="396155" cy="10080625"/>
          </a:xfrm>
          <a:prstGeom prst="rect">
            <a:avLst/>
          </a:prstGeom>
        </p:spPr>
      </p:pic>
      <p:pic>
        <p:nvPicPr>
          <p:cNvPr id="7" name="Picture 6" descr="A blue and white logo&#10;&#10;Description automatically generated">
            <a:extLst>
              <a:ext uri="{FF2B5EF4-FFF2-40B4-BE49-F238E27FC236}">
                <a16:creationId xmlns:a16="http://schemas.microsoft.com/office/drawing/2014/main" id="{9F96425A-4F0B-4FAC-4590-60E2FD4399D9}"/>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3949178" y="536575"/>
            <a:ext cx="2813235" cy="596474"/>
          </a:xfrm>
          <a:prstGeom prst="rect">
            <a:avLst/>
          </a:prstGeom>
        </p:spPr>
      </p:pic>
    </p:spTree>
    <p:extLst>
      <p:ext uri="{BB962C8B-B14F-4D97-AF65-F5344CB8AC3E}">
        <p14:creationId xmlns:p14="http://schemas.microsoft.com/office/powerpoint/2010/main" val="2873735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79312-D428-30FF-2626-F35AA6C5FB3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E311B81-6305-67B2-D7CB-489B0F062A1D}"/>
              </a:ext>
            </a:extLst>
          </p:cNvPr>
          <p:cNvPicPr>
            <a:picLocks noChangeAspect="1"/>
          </p:cNvPicPr>
          <p:nvPr/>
        </p:nvPicPr>
        <p:blipFill>
          <a:blip r:embed="rId2"/>
          <a:stretch>
            <a:fillRect/>
          </a:stretch>
        </p:blipFill>
        <p:spPr>
          <a:xfrm>
            <a:off x="7595081" y="4741582"/>
            <a:ext cx="2810500" cy="597460"/>
          </a:xfrm>
          <a:prstGeom prst="rect">
            <a:avLst/>
          </a:prstGeom>
        </p:spPr>
      </p:pic>
      <p:sp>
        <p:nvSpPr>
          <p:cNvPr id="2" name="Title 1">
            <a:extLst>
              <a:ext uri="{FF2B5EF4-FFF2-40B4-BE49-F238E27FC236}">
                <a16:creationId xmlns:a16="http://schemas.microsoft.com/office/drawing/2014/main" id="{FFF7802A-F8E4-50E4-473A-141E1F6C32AF}"/>
              </a:ext>
            </a:extLst>
          </p:cNvPr>
          <p:cNvSpPr>
            <a:spLocks noGrp="1"/>
          </p:cNvSpPr>
          <p:nvPr>
            <p:ph type="title"/>
          </p:nvPr>
        </p:nvSpPr>
        <p:spPr/>
        <p:txBody>
          <a:bodyPr>
            <a:normAutofit/>
          </a:bodyPr>
          <a:lstStyle/>
          <a:p>
            <a:r>
              <a:rPr lang="fr-FR" sz="8000" dirty="0" err="1">
                <a:solidFill>
                  <a:schemeClr val="tx2">
                    <a:lumMod val="90000"/>
                    <a:lumOff val="10000"/>
                  </a:schemeClr>
                </a:solidFill>
              </a:rPr>
              <a:t>Luang</a:t>
            </a:r>
            <a:r>
              <a:rPr lang="fr-FR" sz="8000" dirty="0">
                <a:solidFill>
                  <a:schemeClr val="tx2">
                    <a:lumMod val="90000"/>
                    <a:lumOff val="10000"/>
                  </a:schemeClr>
                </a:solidFill>
              </a:rPr>
              <a:t> </a:t>
            </a:r>
            <a:r>
              <a:rPr lang="fr-FR" sz="8000" dirty="0" err="1">
                <a:solidFill>
                  <a:schemeClr val="tx2">
                    <a:lumMod val="90000"/>
                    <a:lumOff val="10000"/>
                  </a:schemeClr>
                </a:solidFill>
              </a:rPr>
              <a:t>Prabang</a:t>
            </a:r>
            <a:r>
              <a:rPr lang="fr-FR" sz="8000" dirty="0">
                <a:solidFill>
                  <a:schemeClr val="tx2">
                    <a:lumMod val="90000"/>
                    <a:lumOff val="10000"/>
                  </a:schemeClr>
                </a:solidFill>
              </a:rPr>
              <a:t>, Laos </a:t>
            </a:r>
          </a:p>
        </p:txBody>
      </p:sp>
      <p:pic>
        <p:nvPicPr>
          <p:cNvPr id="5" name="Picture 4">
            <a:extLst>
              <a:ext uri="{FF2B5EF4-FFF2-40B4-BE49-F238E27FC236}">
                <a16:creationId xmlns:a16="http://schemas.microsoft.com/office/drawing/2014/main" id="{4B427156-1734-66AC-7ECC-BDEDF3DB0F75}"/>
              </a:ext>
            </a:extLst>
          </p:cNvPr>
          <p:cNvPicPr>
            <a:picLocks noChangeAspect="1"/>
          </p:cNvPicPr>
          <p:nvPr/>
        </p:nvPicPr>
        <p:blipFill>
          <a:blip r:embed="rId3"/>
          <a:stretch>
            <a:fillRect/>
          </a:stretch>
        </p:blipFill>
        <p:spPr>
          <a:xfrm>
            <a:off x="0" y="-1"/>
            <a:ext cx="396155" cy="10080625"/>
          </a:xfrm>
          <a:prstGeom prst="rect">
            <a:avLst/>
          </a:prstGeom>
        </p:spPr>
      </p:pic>
      <p:pic>
        <p:nvPicPr>
          <p:cNvPr id="7" name="Picture 6" descr="A blue and white logo&#10;&#10;Description automatically generated">
            <a:extLst>
              <a:ext uri="{FF2B5EF4-FFF2-40B4-BE49-F238E27FC236}">
                <a16:creationId xmlns:a16="http://schemas.microsoft.com/office/drawing/2014/main" id="{052A1865-7B5C-555F-7B16-A981C6079AE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949178" y="536575"/>
            <a:ext cx="2813235" cy="596474"/>
          </a:xfrm>
          <a:prstGeom prst="rect">
            <a:avLst/>
          </a:prstGeom>
        </p:spPr>
      </p:pic>
      <p:pic>
        <p:nvPicPr>
          <p:cNvPr id="9" name="Content Placeholder 8">
            <a:extLst>
              <a:ext uri="{FF2B5EF4-FFF2-40B4-BE49-F238E27FC236}">
                <a16:creationId xmlns:a16="http://schemas.microsoft.com/office/drawing/2014/main" id="{E340EC36-1366-526F-4A3B-1B7AE84C1210}"/>
              </a:ext>
            </a:extLst>
          </p:cNvPr>
          <p:cNvPicPr>
            <a:picLocks noGrp="1" noChangeAspect="1"/>
          </p:cNvPicPr>
          <p:nvPr>
            <p:ph idx="1"/>
          </p:nvPr>
        </p:nvPicPr>
        <p:blipFill>
          <a:blip r:embed="rId5"/>
          <a:stretch>
            <a:fillRect/>
          </a:stretch>
        </p:blipFill>
        <p:spPr>
          <a:xfrm>
            <a:off x="1397479" y="2133600"/>
            <a:ext cx="15027215" cy="7410449"/>
          </a:xfrm>
          <a:prstGeom prst="rect">
            <a:avLst/>
          </a:prstGeom>
        </p:spPr>
      </p:pic>
    </p:spTree>
    <p:extLst>
      <p:ext uri="{BB962C8B-B14F-4D97-AF65-F5344CB8AC3E}">
        <p14:creationId xmlns:p14="http://schemas.microsoft.com/office/powerpoint/2010/main" val="125078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E504A-3D41-51AC-DF23-2B92CE7B4381}"/>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8847590C-A3D1-C19C-F1F4-FD1CE3281F34}"/>
              </a:ext>
            </a:extLst>
          </p:cNvPr>
          <p:cNvSpPr>
            <a:spLocks noGrp="1" noRot="1" noMove="1" noResize="1" noEditPoints="1" noAdjustHandles="1" noChangeArrowheads="1" noChangeShapeType="1"/>
          </p:cNvSpPr>
          <p:nvPr/>
        </p:nvSpPr>
        <p:spPr>
          <a:xfrm>
            <a:off x="0" y="-1"/>
            <a:ext cx="398692" cy="10080625"/>
          </a:xfrm>
          <a:prstGeom prst="rect">
            <a:avLst/>
          </a:prstGeom>
          <a:solidFill>
            <a:srgbClr val="183254"/>
          </a:solidFill>
        </p:spPr>
        <p:txBody>
          <a:bodyPr/>
          <a:lstStyle/>
          <a:p>
            <a:endParaRPr lang="fr-FR" sz="1764"/>
          </a:p>
        </p:txBody>
      </p:sp>
      <p:pic>
        <p:nvPicPr>
          <p:cNvPr id="9" name="Picture 8" descr="A blue and white logo&#10;&#10;Description automatically generated">
            <a:extLst>
              <a:ext uri="{FF2B5EF4-FFF2-40B4-BE49-F238E27FC236}">
                <a16:creationId xmlns:a16="http://schemas.microsoft.com/office/drawing/2014/main" id="{ED962AB1-0C88-24CB-4968-F81122F76A0E}"/>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4371822" y="516710"/>
            <a:ext cx="2813235" cy="596474"/>
          </a:xfrm>
          <a:prstGeom prst="rect">
            <a:avLst/>
          </a:prstGeom>
        </p:spPr>
      </p:pic>
      <p:sp>
        <p:nvSpPr>
          <p:cNvPr id="6" name="TextBox 5">
            <a:extLst>
              <a:ext uri="{FF2B5EF4-FFF2-40B4-BE49-F238E27FC236}">
                <a16:creationId xmlns:a16="http://schemas.microsoft.com/office/drawing/2014/main" id="{3F96BEB4-8A84-EBCF-F2B0-175C195D6648}"/>
              </a:ext>
            </a:extLst>
          </p:cNvPr>
          <p:cNvSpPr txBox="1"/>
          <p:nvPr/>
        </p:nvSpPr>
        <p:spPr>
          <a:xfrm>
            <a:off x="1168400" y="1896101"/>
            <a:ext cx="7670800" cy="7294305"/>
          </a:xfrm>
          <a:prstGeom prst="rect">
            <a:avLst/>
          </a:prstGeom>
          <a:noFill/>
        </p:spPr>
        <p:txBody>
          <a:bodyPr wrap="square">
            <a:spAutoFit/>
          </a:bodyPr>
          <a:lstStyle/>
          <a:p>
            <a:pPr algn="just"/>
            <a:r>
              <a:rPr lang="es-ES" sz="3600" b="1" dirty="0" err="1"/>
              <a:t>Luang</a:t>
            </a:r>
            <a:r>
              <a:rPr lang="es-ES" sz="3600" b="1" dirty="0"/>
              <a:t> </a:t>
            </a:r>
            <a:r>
              <a:rPr lang="es-ES" sz="3600" b="1" dirty="0" err="1"/>
              <a:t>Prabrang</a:t>
            </a:r>
            <a:r>
              <a:rPr lang="es-ES" sz="3600" dirty="0"/>
              <a:t> mayor ciudad de la provincia homónima, antiguamente capital del </a:t>
            </a:r>
            <a:r>
              <a:rPr lang="es-ES" sz="3600" dirty="0">
                <a:hlinkClick r:id="rId4" tooltip="Lan Xang"/>
              </a:rPr>
              <a:t>reino de Lang </a:t>
            </a:r>
            <a:r>
              <a:rPr lang="es-ES" sz="3600" dirty="0" err="1">
                <a:hlinkClick r:id="rId4" tooltip="Lan Xang"/>
              </a:rPr>
              <a:t>Xang</a:t>
            </a:r>
            <a:r>
              <a:rPr lang="es-ES" sz="3600" dirty="0"/>
              <a:t>. La ciudad es el principal centro religioso, espiritual, y turístico del país. Cuenta con 77.000 habitantes y más de 50 </a:t>
            </a:r>
            <a:r>
              <a:rPr lang="es-ES" sz="3600" dirty="0">
                <a:hlinkClick r:id="rId5" tooltip="Templos"/>
              </a:rPr>
              <a:t>templos</a:t>
            </a:r>
            <a:r>
              <a:rPr lang="es-ES" sz="3600" dirty="0"/>
              <a:t> considerados como mas bellos </a:t>
            </a:r>
            <a:r>
              <a:rPr lang="es-ES" sz="3600" dirty="0">
                <a:hlinkClick r:id="rId5" tooltip="Templos"/>
              </a:rPr>
              <a:t>templos</a:t>
            </a:r>
            <a:r>
              <a:rPr lang="es-ES" sz="3600" dirty="0"/>
              <a:t> del sureste de </a:t>
            </a:r>
            <a:r>
              <a:rPr lang="es-ES" sz="3600" dirty="0">
                <a:hlinkClick r:id="rId6" tooltip="Asia"/>
              </a:rPr>
              <a:t>Asia</a:t>
            </a:r>
            <a:r>
              <a:rPr lang="es-ES" sz="3600" dirty="0"/>
              <a:t>, mezcla de la </a:t>
            </a:r>
            <a:r>
              <a:rPr lang="es-ES" sz="3600" dirty="0">
                <a:hlinkClick r:id="rId7" tooltip="Arquitectura"/>
              </a:rPr>
              <a:t>arquitectura</a:t>
            </a:r>
            <a:r>
              <a:rPr lang="es-ES" sz="3600" dirty="0"/>
              <a:t> </a:t>
            </a:r>
            <a:r>
              <a:rPr lang="es-ES" sz="3600" dirty="0">
                <a:hlinkClick r:id="rId8" tooltip="Budista"/>
              </a:rPr>
              <a:t>budista</a:t>
            </a:r>
            <a:r>
              <a:rPr lang="es-ES" sz="3600" dirty="0"/>
              <a:t> y eclecticismo francés. En 1995 la </a:t>
            </a:r>
            <a:r>
              <a:rPr lang="es-ES" sz="3600" dirty="0">
                <a:hlinkClick r:id="rId9" tooltip="Unesco"/>
              </a:rPr>
              <a:t>Unesco</a:t>
            </a:r>
            <a:r>
              <a:rPr lang="es-ES" sz="3600" dirty="0"/>
              <a:t> nombró a la ciudad como el primer Patrimonio de la Humanidad de </a:t>
            </a:r>
            <a:r>
              <a:rPr lang="es-ES" sz="3600" dirty="0">
                <a:hlinkClick r:id="rId10" tooltip="Laos"/>
              </a:rPr>
              <a:t>Laos</a:t>
            </a:r>
            <a:endParaRPr lang="es-ES" sz="3600" dirty="0"/>
          </a:p>
        </p:txBody>
      </p:sp>
      <p:sp>
        <p:nvSpPr>
          <p:cNvPr id="13" name="TextBox 12">
            <a:extLst>
              <a:ext uri="{FF2B5EF4-FFF2-40B4-BE49-F238E27FC236}">
                <a16:creationId xmlns:a16="http://schemas.microsoft.com/office/drawing/2014/main" id="{67CCD55F-E948-9B9F-0580-8FC8F8A98585}"/>
              </a:ext>
            </a:extLst>
          </p:cNvPr>
          <p:cNvSpPr txBox="1"/>
          <p:nvPr/>
        </p:nvSpPr>
        <p:spPr>
          <a:xfrm>
            <a:off x="1164300" y="1270001"/>
            <a:ext cx="6848707" cy="707886"/>
          </a:xfrm>
          <a:prstGeom prst="rect">
            <a:avLst/>
          </a:prstGeom>
          <a:solidFill>
            <a:schemeClr val="tx2">
              <a:lumMod val="10000"/>
              <a:lumOff val="90000"/>
            </a:schemeClr>
          </a:solidFill>
        </p:spPr>
        <p:txBody>
          <a:bodyPr wrap="square">
            <a:spAutoFit/>
          </a:bodyPr>
          <a:lstStyle/>
          <a:p>
            <a:pPr algn="just"/>
            <a:r>
              <a:rPr lang="es-ES" sz="4000" b="1" dirty="0" err="1"/>
              <a:t>Luang</a:t>
            </a:r>
            <a:r>
              <a:rPr lang="es-ES" sz="4000" b="1" dirty="0"/>
              <a:t> </a:t>
            </a:r>
            <a:r>
              <a:rPr lang="es-ES" sz="4000" b="1" dirty="0" err="1"/>
              <a:t>Prabang</a:t>
            </a:r>
            <a:r>
              <a:rPr lang="es-ES" sz="4000" b="1" dirty="0"/>
              <a:t>, Laos</a:t>
            </a:r>
            <a:endParaRPr lang="en-US" sz="4000" dirty="0"/>
          </a:p>
        </p:txBody>
      </p:sp>
      <p:sp>
        <p:nvSpPr>
          <p:cNvPr id="14" name="TextBox 13">
            <a:extLst>
              <a:ext uri="{FF2B5EF4-FFF2-40B4-BE49-F238E27FC236}">
                <a16:creationId xmlns:a16="http://schemas.microsoft.com/office/drawing/2014/main" id="{A7696805-1194-FEEB-687B-9DE92581055D}"/>
              </a:ext>
            </a:extLst>
          </p:cNvPr>
          <p:cNvSpPr txBox="1"/>
          <p:nvPr/>
        </p:nvSpPr>
        <p:spPr>
          <a:xfrm rot="16200000">
            <a:off x="14684002" y="5121746"/>
            <a:ext cx="5256532" cy="246221"/>
          </a:xfrm>
          <a:prstGeom prst="rect">
            <a:avLst/>
          </a:prstGeom>
          <a:noFill/>
        </p:spPr>
        <p:txBody>
          <a:bodyPr wrap="square">
            <a:spAutoFit/>
          </a:bodyPr>
          <a:lstStyle/>
          <a:p>
            <a:r>
              <a:rPr lang="en-US" sz="1000" dirty="0"/>
              <a:t>© CUBARTE </a:t>
            </a:r>
          </a:p>
        </p:txBody>
      </p:sp>
      <p:pic>
        <p:nvPicPr>
          <p:cNvPr id="4" name="Picture 3">
            <a:extLst>
              <a:ext uri="{FF2B5EF4-FFF2-40B4-BE49-F238E27FC236}">
                <a16:creationId xmlns:a16="http://schemas.microsoft.com/office/drawing/2014/main" id="{375228B2-A94C-AA3A-6EFE-272477CBEFCF}"/>
              </a:ext>
            </a:extLst>
          </p:cNvPr>
          <p:cNvPicPr>
            <a:picLocks noChangeAspect="1"/>
          </p:cNvPicPr>
          <p:nvPr/>
        </p:nvPicPr>
        <p:blipFill>
          <a:blip r:embed="rId11"/>
          <a:stretch>
            <a:fillRect/>
          </a:stretch>
        </p:blipFill>
        <p:spPr>
          <a:xfrm>
            <a:off x="10583333" y="1977887"/>
            <a:ext cx="6601724" cy="7586028"/>
          </a:xfrm>
          <a:prstGeom prst="rect">
            <a:avLst/>
          </a:prstGeom>
        </p:spPr>
      </p:pic>
    </p:spTree>
    <p:extLst>
      <p:ext uri="{BB962C8B-B14F-4D97-AF65-F5344CB8AC3E}">
        <p14:creationId xmlns:p14="http://schemas.microsoft.com/office/powerpoint/2010/main" val="1642175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DBA84-E7E5-34B0-4EFA-FC589A43C98F}"/>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FDE9B168-94C3-6820-617D-2C20A124E618}"/>
              </a:ext>
            </a:extLst>
          </p:cNvPr>
          <p:cNvSpPr>
            <a:spLocks noGrp="1" noRot="1" noMove="1" noResize="1" noEditPoints="1" noAdjustHandles="1" noChangeArrowheads="1" noChangeShapeType="1"/>
          </p:cNvSpPr>
          <p:nvPr/>
        </p:nvSpPr>
        <p:spPr>
          <a:xfrm>
            <a:off x="0" y="-1"/>
            <a:ext cx="398692" cy="10080625"/>
          </a:xfrm>
          <a:prstGeom prst="rect">
            <a:avLst/>
          </a:prstGeom>
          <a:solidFill>
            <a:srgbClr val="183254"/>
          </a:solidFill>
        </p:spPr>
        <p:txBody>
          <a:bodyPr/>
          <a:lstStyle/>
          <a:p>
            <a:endParaRPr lang="fr-FR" sz="1764"/>
          </a:p>
        </p:txBody>
      </p:sp>
      <p:pic>
        <p:nvPicPr>
          <p:cNvPr id="4" name="Picture 3" descr="A blue and white logo&#10;&#10;Description automatically generated">
            <a:extLst>
              <a:ext uri="{FF2B5EF4-FFF2-40B4-BE49-F238E27FC236}">
                <a16:creationId xmlns:a16="http://schemas.microsoft.com/office/drawing/2014/main" id="{66C32859-F7E7-82CF-D544-07637B2C5023}"/>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28012" y="437624"/>
            <a:ext cx="2813235" cy="596474"/>
          </a:xfrm>
          <a:prstGeom prst="rect">
            <a:avLst/>
          </a:prstGeom>
        </p:spPr>
      </p:pic>
      <p:sp>
        <p:nvSpPr>
          <p:cNvPr id="8" name="TextBox 7">
            <a:extLst>
              <a:ext uri="{FF2B5EF4-FFF2-40B4-BE49-F238E27FC236}">
                <a16:creationId xmlns:a16="http://schemas.microsoft.com/office/drawing/2014/main" id="{5AE04DCC-DEBA-DB0D-6C68-0CC2DAAB622A}"/>
              </a:ext>
            </a:extLst>
          </p:cNvPr>
          <p:cNvSpPr txBox="1"/>
          <p:nvPr/>
        </p:nvSpPr>
        <p:spPr>
          <a:xfrm>
            <a:off x="836413" y="1203470"/>
            <a:ext cx="13167453" cy="646331"/>
          </a:xfrm>
          <a:prstGeom prst="rect">
            <a:avLst/>
          </a:prstGeom>
          <a:solidFill>
            <a:schemeClr val="tx2">
              <a:lumMod val="10000"/>
              <a:lumOff val="90000"/>
            </a:schemeClr>
          </a:solidFill>
        </p:spPr>
        <p:txBody>
          <a:bodyPr wrap="square">
            <a:spAutoFit/>
          </a:bodyPr>
          <a:lstStyle/>
          <a:p>
            <a:r>
              <a:rPr lang="en-US" sz="3600" b="1" dirty="0">
                <a:solidFill>
                  <a:schemeClr val="tx2">
                    <a:lumMod val="90000"/>
                    <a:lumOff val="10000"/>
                  </a:schemeClr>
                </a:solidFill>
              </a:rPr>
              <a:t>Luang Prabang, Laos : Pagodas y </a:t>
            </a:r>
            <a:r>
              <a:rPr lang="en-US" sz="3600" b="1" dirty="0" err="1">
                <a:solidFill>
                  <a:schemeClr val="tx2">
                    <a:lumMod val="90000"/>
                    <a:lumOff val="10000"/>
                  </a:schemeClr>
                </a:solidFill>
              </a:rPr>
              <a:t>arquitectura</a:t>
            </a:r>
            <a:r>
              <a:rPr lang="en-US" sz="3600" b="1" dirty="0">
                <a:solidFill>
                  <a:schemeClr val="tx2">
                    <a:lumMod val="90000"/>
                    <a:lumOff val="10000"/>
                  </a:schemeClr>
                </a:solidFill>
              </a:rPr>
              <a:t> vernacular</a:t>
            </a:r>
          </a:p>
        </p:txBody>
      </p:sp>
      <p:pic>
        <p:nvPicPr>
          <p:cNvPr id="6" name="Picture 5">
            <a:extLst>
              <a:ext uri="{FF2B5EF4-FFF2-40B4-BE49-F238E27FC236}">
                <a16:creationId xmlns:a16="http://schemas.microsoft.com/office/drawing/2014/main" id="{36B1E829-8702-6A67-0E00-0F887D1F2DA7}"/>
              </a:ext>
            </a:extLst>
          </p:cNvPr>
          <p:cNvPicPr>
            <a:picLocks noChangeAspect="1"/>
          </p:cNvPicPr>
          <p:nvPr/>
        </p:nvPicPr>
        <p:blipFill>
          <a:blip r:embed="rId4"/>
          <a:stretch>
            <a:fillRect/>
          </a:stretch>
        </p:blipFill>
        <p:spPr>
          <a:xfrm>
            <a:off x="8588207" y="2599408"/>
            <a:ext cx="8572110" cy="6730860"/>
          </a:xfrm>
          <a:prstGeom prst="rect">
            <a:avLst/>
          </a:prstGeom>
        </p:spPr>
      </p:pic>
      <p:pic>
        <p:nvPicPr>
          <p:cNvPr id="7" name="Picture 6">
            <a:extLst>
              <a:ext uri="{FF2B5EF4-FFF2-40B4-BE49-F238E27FC236}">
                <a16:creationId xmlns:a16="http://schemas.microsoft.com/office/drawing/2014/main" id="{810875A3-3B3D-0905-4576-08B117854E78}"/>
              </a:ext>
            </a:extLst>
          </p:cNvPr>
          <p:cNvPicPr>
            <a:picLocks noChangeAspect="1"/>
          </p:cNvPicPr>
          <p:nvPr/>
        </p:nvPicPr>
        <p:blipFill>
          <a:blip r:embed="rId5"/>
          <a:stretch>
            <a:fillRect/>
          </a:stretch>
        </p:blipFill>
        <p:spPr>
          <a:xfrm>
            <a:off x="667081" y="2599409"/>
            <a:ext cx="8333250" cy="6730860"/>
          </a:xfrm>
          <a:prstGeom prst="rect">
            <a:avLst/>
          </a:prstGeom>
        </p:spPr>
      </p:pic>
    </p:spTree>
    <p:extLst>
      <p:ext uri="{BB962C8B-B14F-4D97-AF65-F5344CB8AC3E}">
        <p14:creationId xmlns:p14="http://schemas.microsoft.com/office/powerpoint/2010/main" val="3373585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1AC58-1828-BF95-1275-164F35915683}"/>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1955DC1E-073D-9655-9776-ECB38D0F582E}"/>
              </a:ext>
            </a:extLst>
          </p:cNvPr>
          <p:cNvSpPr>
            <a:spLocks noGrp="1" noRot="1" noMove="1" noResize="1" noEditPoints="1" noAdjustHandles="1" noChangeArrowheads="1" noChangeShapeType="1"/>
          </p:cNvSpPr>
          <p:nvPr/>
        </p:nvSpPr>
        <p:spPr>
          <a:xfrm>
            <a:off x="0" y="-1"/>
            <a:ext cx="398692" cy="10080625"/>
          </a:xfrm>
          <a:prstGeom prst="rect">
            <a:avLst/>
          </a:prstGeom>
          <a:solidFill>
            <a:srgbClr val="183254"/>
          </a:solidFill>
        </p:spPr>
        <p:txBody>
          <a:bodyPr/>
          <a:lstStyle/>
          <a:p>
            <a:endParaRPr lang="fr-FR" sz="1764"/>
          </a:p>
        </p:txBody>
      </p:sp>
      <p:pic>
        <p:nvPicPr>
          <p:cNvPr id="4" name="Picture 3" descr="A blue and white logo&#10;&#10;Description automatically generated">
            <a:extLst>
              <a:ext uri="{FF2B5EF4-FFF2-40B4-BE49-F238E27FC236}">
                <a16:creationId xmlns:a16="http://schemas.microsoft.com/office/drawing/2014/main" id="{679017DF-E605-76A9-E130-CCA2D383C128}"/>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28012" y="437624"/>
            <a:ext cx="2813235" cy="596474"/>
          </a:xfrm>
          <a:prstGeom prst="rect">
            <a:avLst/>
          </a:prstGeom>
        </p:spPr>
      </p:pic>
      <p:sp>
        <p:nvSpPr>
          <p:cNvPr id="8" name="TextBox 7">
            <a:extLst>
              <a:ext uri="{FF2B5EF4-FFF2-40B4-BE49-F238E27FC236}">
                <a16:creationId xmlns:a16="http://schemas.microsoft.com/office/drawing/2014/main" id="{A9B0BB95-E287-0E59-1DBA-F740C945900C}"/>
              </a:ext>
            </a:extLst>
          </p:cNvPr>
          <p:cNvSpPr txBox="1"/>
          <p:nvPr/>
        </p:nvSpPr>
        <p:spPr>
          <a:xfrm>
            <a:off x="836413" y="1203470"/>
            <a:ext cx="16323904" cy="646331"/>
          </a:xfrm>
          <a:prstGeom prst="rect">
            <a:avLst/>
          </a:prstGeom>
          <a:solidFill>
            <a:schemeClr val="tx2">
              <a:lumMod val="10000"/>
              <a:lumOff val="90000"/>
            </a:schemeClr>
          </a:solidFill>
        </p:spPr>
        <p:txBody>
          <a:bodyPr wrap="square">
            <a:spAutoFit/>
          </a:bodyPr>
          <a:lstStyle/>
          <a:p>
            <a:r>
              <a:rPr lang="en-US" sz="3600" b="1" dirty="0">
                <a:solidFill>
                  <a:schemeClr val="tx2">
                    <a:lumMod val="90000"/>
                    <a:lumOff val="10000"/>
                  </a:schemeClr>
                </a:solidFill>
              </a:rPr>
              <a:t>Luang Prabang, Laos : La Casa del </a:t>
            </a:r>
            <a:r>
              <a:rPr lang="en-US" sz="3600" b="1" dirty="0" err="1">
                <a:solidFill>
                  <a:schemeClr val="tx2">
                    <a:lumMod val="90000"/>
                    <a:lumOff val="10000"/>
                  </a:schemeClr>
                </a:solidFill>
              </a:rPr>
              <a:t>patrimonio</a:t>
            </a:r>
            <a:r>
              <a:rPr lang="en-US" sz="3600" b="1" dirty="0">
                <a:solidFill>
                  <a:schemeClr val="tx2">
                    <a:lumMod val="90000"/>
                    <a:lumOff val="10000"/>
                  </a:schemeClr>
                </a:solidFill>
              </a:rPr>
              <a:t> y un banco de </a:t>
            </a:r>
            <a:r>
              <a:rPr lang="en-US" sz="3600" b="1" dirty="0" err="1">
                <a:solidFill>
                  <a:schemeClr val="tx2">
                    <a:lumMod val="90000"/>
                    <a:lumOff val="10000"/>
                  </a:schemeClr>
                </a:solidFill>
              </a:rPr>
              <a:t>materiales</a:t>
            </a:r>
            <a:endParaRPr lang="en-US" sz="3600" b="1" dirty="0">
              <a:solidFill>
                <a:schemeClr val="tx2">
                  <a:lumMod val="90000"/>
                  <a:lumOff val="10000"/>
                </a:schemeClr>
              </a:solidFill>
            </a:endParaRPr>
          </a:p>
        </p:txBody>
      </p:sp>
      <p:pic>
        <p:nvPicPr>
          <p:cNvPr id="3" name="Picture 2">
            <a:extLst>
              <a:ext uri="{FF2B5EF4-FFF2-40B4-BE49-F238E27FC236}">
                <a16:creationId xmlns:a16="http://schemas.microsoft.com/office/drawing/2014/main" id="{DB15248A-9900-3E79-2BB9-3913758DBC2E}"/>
              </a:ext>
            </a:extLst>
          </p:cNvPr>
          <p:cNvPicPr>
            <a:picLocks noChangeAspect="1"/>
          </p:cNvPicPr>
          <p:nvPr/>
        </p:nvPicPr>
        <p:blipFill>
          <a:blip r:embed="rId4"/>
          <a:stretch>
            <a:fillRect/>
          </a:stretch>
        </p:blipFill>
        <p:spPr>
          <a:xfrm>
            <a:off x="2810934" y="2167467"/>
            <a:ext cx="12124266" cy="7475534"/>
          </a:xfrm>
          <a:prstGeom prst="rect">
            <a:avLst/>
          </a:prstGeom>
        </p:spPr>
      </p:pic>
    </p:spTree>
    <p:extLst>
      <p:ext uri="{BB962C8B-B14F-4D97-AF65-F5344CB8AC3E}">
        <p14:creationId xmlns:p14="http://schemas.microsoft.com/office/powerpoint/2010/main" val="3225946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93D3D-85EE-257E-3C36-4DFAB23A5065}"/>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BAAF75E5-E9D1-6941-4823-77A92995EB64}"/>
              </a:ext>
            </a:extLst>
          </p:cNvPr>
          <p:cNvSpPr>
            <a:spLocks noGrp="1" noRot="1" noMove="1" noResize="1" noEditPoints="1" noAdjustHandles="1" noChangeArrowheads="1" noChangeShapeType="1"/>
          </p:cNvSpPr>
          <p:nvPr/>
        </p:nvSpPr>
        <p:spPr>
          <a:xfrm>
            <a:off x="0" y="-1"/>
            <a:ext cx="398692" cy="10080625"/>
          </a:xfrm>
          <a:prstGeom prst="rect">
            <a:avLst/>
          </a:prstGeom>
          <a:solidFill>
            <a:srgbClr val="183254"/>
          </a:solidFill>
        </p:spPr>
        <p:txBody>
          <a:bodyPr/>
          <a:lstStyle/>
          <a:p>
            <a:endParaRPr lang="fr-FR" sz="1764"/>
          </a:p>
        </p:txBody>
      </p:sp>
      <p:pic>
        <p:nvPicPr>
          <p:cNvPr id="4" name="Picture 3" descr="A blue and white logo&#10;&#10;Description automatically generated">
            <a:extLst>
              <a:ext uri="{FF2B5EF4-FFF2-40B4-BE49-F238E27FC236}">
                <a16:creationId xmlns:a16="http://schemas.microsoft.com/office/drawing/2014/main" id="{93D8BFDD-0729-2FBD-0BBE-E8D99C5FCE8B}"/>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28012" y="437624"/>
            <a:ext cx="2813235" cy="596474"/>
          </a:xfrm>
          <a:prstGeom prst="rect">
            <a:avLst/>
          </a:prstGeom>
        </p:spPr>
      </p:pic>
      <p:sp>
        <p:nvSpPr>
          <p:cNvPr id="8" name="TextBox 7">
            <a:extLst>
              <a:ext uri="{FF2B5EF4-FFF2-40B4-BE49-F238E27FC236}">
                <a16:creationId xmlns:a16="http://schemas.microsoft.com/office/drawing/2014/main" id="{ABBCD152-3B00-C61F-10F8-9BEDB693F61A}"/>
              </a:ext>
            </a:extLst>
          </p:cNvPr>
          <p:cNvSpPr txBox="1"/>
          <p:nvPr/>
        </p:nvSpPr>
        <p:spPr>
          <a:xfrm>
            <a:off x="836413" y="1203470"/>
            <a:ext cx="16323904" cy="646331"/>
          </a:xfrm>
          <a:prstGeom prst="rect">
            <a:avLst/>
          </a:prstGeom>
          <a:solidFill>
            <a:schemeClr val="tx2">
              <a:lumMod val="10000"/>
              <a:lumOff val="90000"/>
            </a:schemeClr>
          </a:solidFill>
        </p:spPr>
        <p:txBody>
          <a:bodyPr wrap="square">
            <a:spAutoFit/>
          </a:bodyPr>
          <a:lstStyle/>
          <a:p>
            <a:r>
              <a:rPr lang="en-US" sz="3600" b="1" dirty="0">
                <a:solidFill>
                  <a:schemeClr val="tx2">
                    <a:lumMod val="90000"/>
                    <a:lumOff val="10000"/>
                  </a:schemeClr>
                </a:solidFill>
              </a:rPr>
              <a:t>Luang Prabang, Laos : La Casa del </a:t>
            </a:r>
            <a:r>
              <a:rPr lang="en-US" sz="3600" b="1" dirty="0" err="1">
                <a:solidFill>
                  <a:schemeClr val="tx2">
                    <a:lumMod val="90000"/>
                    <a:lumOff val="10000"/>
                  </a:schemeClr>
                </a:solidFill>
              </a:rPr>
              <a:t>patrimonio</a:t>
            </a:r>
            <a:r>
              <a:rPr lang="en-US" sz="3600" b="1" dirty="0">
                <a:solidFill>
                  <a:schemeClr val="tx2">
                    <a:lumMod val="90000"/>
                    <a:lumOff val="10000"/>
                  </a:schemeClr>
                </a:solidFill>
              </a:rPr>
              <a:t> y un banco de </a:t>
            </a:r>
            <a:r>
              <a:rPr lang="en-US" sz="3600" b="1" dirty="0" err="1">
                <a:solidFill>
                  <a:schemeClr val="tx2">
                    <a:lumMod val="90000"/>
                    <a:lumOff val="10000"/>
                  </a:schemeClr>
                </a:solidFill>
              </a:rPr>
              <a:t>materiales</a:t>
            </a:r>
            <a:endParaRPr lang="en-US" sz="3600" b="1" dirty="0">
              <a:solidFill>
                <a:schemeClr val="tx2">
                  <a:lumMod val="90000"/>
                  <a:lumOff val="10000"/>
                </a:schemeClr>
              </a:solidFill>
            </a:endParaRPr>
          </a:p>
        </p:txBody>
      </p:sp>
      <p:pic>
        <p:nvPicPr>
          <p:cNvPr id="5" name="Picture 4">
            <a:extLst>
              <a:ext uri="{FF2B5EF4-FFF2-40B4-BE49-F238E27FC236}">
                <a16:creationId xmlns:a16="http://schemas.microsoft.com/office/drawing/2014/main" id="{30A0D7D5-D480-F9D7-2D29-46D60BD59E96}"/>
              </a:ext>
            </a:extLst>
          </p:cNvPr>
          <p:cNvPicPr>
            <a:picLocks noChangeAspect="1"/>
          </p:cNvPicPr>
          <p:nvPr/>
        </p:nvPicPr>
        <p:blipFill>
          <a:blip r:embed="rId4"/>
          <a:stretch>
            <a:fillRect/>
          </a:stretch>
        </p:blipFill>
        <p:spPr>
          <a:xfrm>
            <a:off x="4965423" y="2366918"/>
            <a:ext cx="8577815" cy="6870787"/>
          </a:xfrm>
          <a:prstGeom prst="rect">
            <a:avLst/>
          </a:prstGeom>
        </p:spPr>
      </p:pic>
      <p:pic>
        <p:nvPicPr>
          <p:cNvPr id="6" name="Picture 5">
            <a:extLst>
              <a:ext uri="{FF2B5EF4-FFF2-40B4-BE49-F238E27FC236}">
                <a16:creationId xmlns:a16="http://schemas.microsoft.com/office/drawing/2014/main" id="{D102AB8D-5D22-7D4E-D2E2-1115D5B47BE9}"/>
              </a:ext>
            </a:extLst>
          </p:cNvPr>
          <p:cNvPicPr>
            <a:picLocks noChangeAspect="1"/>
          </p:cNvPicPr>
          <p:nvPr/>
        </p:nvPicPr>
        <p:blipFill>
          <a:blip r:embed="rId5"/>
          <a:stretch>
            <a:fillRect/>
          </a:stretch>
        </p:blipFill>
        <p:spPr>
          <a:xfrm>
            <a:off x="3420533" y="2150534"/>
            <a:ext cx="11985160" cy="7738534"/>
          </a:xfrm>
          <a:prstGeom prst="rect">
            <a:avLst/>
          </a:prstGeom>
        </p:spPr>
      </p:pic>
    </p:spTree>
    <p:extLst>
      <p:ext uri="{BB962C8B-B14F-4D97-AF65-F5344CB8AC3E}">
        <p14:creationId xmlns:p14="http://schemas.microsoft.com/office/powerpoint/2010/main" val="3006621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E80E1-A0E1-8021-51A9-936D97B9E3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02F623-3C5F-0C7E-6AF9-7E7EC6808D00}"/>
              </a:ext>
            </a:extLst>
          </p:cNvPr>
          <p:cNvSpPr>
            <a:spLocks noGrp="1"/>
          </p:cNvSpPr>
          <p:nvPr>
            <p:ph type="title"/>
          </p:nvPr>
        </p:nvSpPr>
        <p:spPr>
          <a:xfrm>
            <a:off x="1238250" y="536576"/>
            <a:ext cx="15524163" cy="1427692"/>
          </a:xfrm>
        </p:spPr>
        <p:txBody>
          <a:bodyPr>
            <a:normAutofit/>
          </a:bodyPr>
          <a:lstStyle/>
          <a:p>
            <a:r>
              <a:rPr lang="fr-FR" sz="8000" dirty="0">
                <a:solidFill>
                  <a:schemeClr val="tx2">
                    <a:lumMod val="90000"/>
                    <a:lumOff val="10000"/>
                  </a:schemeClr>
                </a:solidFill>
              </a:rPr>
              <a:t>Grand Bassam, Côte d’Ivoire  </a:t>
            </a:r>
          </a:p>
        </p:txBody>
      </p:sp>
      <p:pic>
        <p:nvPicPr>
          <p:cNvPr id="5" name="Picture 4">
            <a:extLst>
              <a:ext uri="{FF2B5EF4-FFF2-40B4-BE49-F238E27FC236}">
                <a16:creationId xmlns:a16="http://schemas.microsoft.com/office/drawing/2014/main" id="{89BDC877-5E5D-728B-5F9C-1CC6D3EC081B}"/>
              </a:ext>
            </a:extLst>
          </p:cNvPr>
          <p:cNvPicPr>
            <a:picLocks noChangeAspect="1"/>
          </p:cNvPicPr>
          <p:nvPr/>
        </p:nvPicPr>
        <p:blipFill>
          <a:blip r:embed="rId2"/>
          <a:stretch>
            <a:fillRect/>
          </a:stretch>
        </p:blipFill>
        <p:spPr>
          <a:xfrm>
            <a:off x="0" y="-1"/>
            <a:ext cx="396155" cy="10080625"/>
          </a:xfrm>
          <a:prstGeom prst="rect">
            <a:avLst/>
          </a:prstGeom>
        </p:spPr>
      </p:pic>
      <p:pic>
        <p:nvPicPr>
          <p:cNvPr id="7" name="Picture 6" descr="A blue and white logo&#10;&#10;Description automatically generated">
            <a:extLst>
              <a:ext uri="{FF2B5EF4-FFF2-40B4-BE49-F238E27FC236}">
                <a16:creationId xmlns:a16="http://schemas.microsoft.com/office/drawing/2014/main" id="{5E1B47BC-7567-9DDD-E14E-78EC5D5282E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949178" y="536575"/>
            <a:ext cx="2813235" cy="596474"/>
          </a:xfrm>
          <a:prstGeom prst="rect">
            <a:avLst/>
          </a:prstGeom>
        </p:spPr>
      </p:pic>
      <p:pic>
        <p:nvPicPr>
          <p:cNvPr id="3" name="Picture 2">
            <a:extLst>
              <a:ext uri="{FF2B5EF4-FFF2-40B4-BE49-F238E27FC236}">
                <a16:creationId xmlns:a16="http://schemas.microsoft.com/office/drawing/2014/main" id="{787FED1F-29FB-8F12-B0EE-9449F9485BBE}"/>
              </a:ext>
            </a:extLst>
          </p:cNvPr>
          <p:cNvPicPr>
            <a:picLocks noChangeAspect="1"/>
          </p:cNvPicPr>
          <p:nvPr/>
        </p:nvPicPr>
        <p:blipFill>
          <a:blip r:embed="rId4"/>
          <a:stretch>
            <a:fillRect/>
          </a:stretch>
        </p:blipFill>
        <p:spPr>
          <a:xfrm>
            <a:off x="4428331" y="3211512"/>
            <a:ext cx="9144000" cy="3657600"/>
          </a:xfrm>
          <a:prstGeom prst="rect">
            <a:avLst/>
          </a:prstGeom>
        </p:spPr>
      </p:pic>
      <p:pic>
        <p:nvPicPr>
          <p:cNvPr id="11" name="Content Placeholder 10">
            <a:extLst>
              <a:ext uri="{FF2B5EF4-FFF2-40B4-BE49-F238E27FC236}">
                <a16:creationId xmlns:a16="http://schemas.microsoft.com/office/drawing/2014/main" id="{864C3E56-55CB-14E5-78FC-1DC4A9BFE568}"/>
              </a:ext>
            </a:extLst>
          </p:cNvPr>
          <p:cNvPicPr>
            <a:picLocks noGrp="1" noChangeAspect="1"/>
          </p:cNvPicPr>
          <p:nvPr>
            <p:ph idx="1"/>
          </p:nvPr>
        </p:nvPicPr>
        <p:blipFill>
          <a:blip r:embed="rId4"/>
          <a:stretch>
            <a:fillRect/>
          </a:stretch>
        </p:blipFill>
        <p:spPr>
          <a:xfrm>
            <a:off x="1518249" y="2122098"/>
            <a:ext cx="14161790" cy="7108165"/>
          </a:xfrm>
          <a:prstGeom prst="rect">
            <a:avLst/>
          </a:prstGeom>
        </p:spPr>
      </p:pic>
    </p:spTree>
    <p:extLst>
      <p:ext uri="{BB962C8B-B14F-4D97-AF65-F5344CB8AC3E}">
        <p14:creationId xmlns:p14="http://schemas.microsoft.com/office/powerpoint/2010/main" val="2315559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038E9-74EA-AD86-0D24-87D372A425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293F1-8B69-F126-F7F9-67EE4BB42296}"/>
              </a:ext>
            </a:extLst>
          </p:cNvPr>
          <p:cNvSpPr>
            <a:spLocks noGrp="1"/>
          </p:cNvSpPr>
          <p:nvPr>
            <p:ph type="title"/>
          </p:nvPr>
        </p:nvSpPr>
        <p:spPr>
          <a:xfrm>
            <a:off x="1238250" y="536576"/>
            <a:ext cx="15524163" cy="1427692"/>
          </a:xfrm>
        </p:spPr>
        <p:txBody>
          <a:bodyPr>
            <a:normAutofit/>
          </a:bodyPr>
          <a:lstStyle/>
          <a:p>
            <a:r>
              <a:rPr lang="fr-FR" sz="8000">
                <a:solidFill>
                  <a:schemeClr val="tx2">
                    <a:lumMod val="90000"/>
                    <a:lumOff val="10000"/>
                  </a:schemeClr>
                </a:solidFill>
              </a:rPr>
              <a:t>Grand Bassam, Côte d’Ivoire  </a:t>
            </a:r>
            <a:endParaRPr lang="fr-FR" sz="8000" dirty="0">
              <a:solidFill>
                <a:schemeClr val="tx2">
                  <a:lumMod val="90000"/>
                  <a:lumOff val="10000"/>
                </a:schemeClr>
              </a:solidFill>
            </a:endParaRPr>
          </a:p>
        </p:txBody>
      </p:sp>
      <p:pic>
        <p:nvPicPr>
          <p:cNvPr id="5" name="Picture 4">
            <a:extLst>
              <a:ext uri="{FF2B5EF4-FFF2-40B4-BE49-F238E27FC236}">
                <a16:creationId xmlns:a16="http://schemas.microsoft.com/office/drawing/2014/main" id="{F6F8EC3C-F502-2C89-A3D8-F5A79451D96F}"/>
              </a:ext>
            </a:extLst>
          </p:cNvPr>
          <p:cNvPicPr>
            <a:picLocks noChangeAspect="1"/>
          </p:cNvPicPr>
          <p:nvPr/>
        </p:nvPicPr>
        <p:blipFill>
          <a:blip r:embed="rId2"/>
          <a:stretch>
            <a:fillRect/>
          </a:stretch>
        </p:blipFill>
        <p:spPr>
          <a:xfrm>
            <a:off x="0" y="-1"/>
            <a:ext cx="396155" cy="10080625"/>
          </a:xfrm>
          <a:prstGeom prst="rect">
            <a:avLst/>
          </a:prstGeom>
        </p:spPr>
      </p:pic>
      <p:pic>
        <p:nvPicPr>
          <p:cNvPr id="7" name="Picture 6" descr="A blue and white logo&#10;&#10;Description automatically generated">
            <a:extLst>
              <a:ext uri="{FF2B5EF4-FFF2-40B4-BE49-F238E27FC236}">
                <a16:creationId xmlns:a16="http://schemas.microsoft.com/office/drawing/2014/main" id="{61478E4F-40FE-83A7-2B9E-EA28E60B273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949178" y="536575"/>
            <a:ext cx="2813235" cy="596474"/>
          </a:xfrm>
          <a:prstGeom prst="rect">
            <a:avLst/>
          </a:prstGeom>
        </p:spPr>
      </p:pic>
      <p:pic>
        <p:nvPicPr>
          <p:cNvPr id="12" name="Content Placeholder 11">
            <a:extLst>
              <a:ext uri="{FF2B5EF4-FFF2-40B4-BE49-F238E27FC236}">
                <a16:creationId xmlns:a16="http://schemas.microsoft.com/office/drawing/2014/main" id="{7789DA9A-06D4-E635-D2FE-0C3775077451}"/>
              </a:ext>
            </a:extLst>
          </p:cNvPr>
          <p:cNvPicPr>
            <a:picLocks noGrp="1" noChangeAspect="1"/>
          </p:cNvPicPr>
          <p:nvPr>
            <p:ph idx="1"/>
          </p:nvPr>
        </p:nvPicPr>
        <p:blipFill>
          <a:blip r:embed="rId4"/>
          <a:stretch>
            <a:fillRect/>
          </a:stretch>
        </p:blipFill>
        <p:spPr>
          <a:xfrm>
            <a:off x="3157268" y="1900854"/>
            <a:ext cx="12266762" cy="7243146"/>
          </a:xfrm>
          <a:prstGeom prst="rect">
            <a:avLst/>
          </a:prstGeom>
        </p:spPr>
      </p:pic>
    </p:spTree>
    <p:extLst>
      <p:ext uri="{BB962C8B-B14F-4D97-AF65-F5344CB8AC3E}">
        <p14:creationId xmlns:p14="http://schemas.microsoft.com/office/powerpoint/2010/main" val="3889259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0FB24-3FC5-06AE-EEFF-997D5884C5C4}"/>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AEE2EF36-36A3-FC85-5F74-039F0CF756D3}"/>
              </a:ext>
            </a:extLst>
          </p:cNvPr>
          <p:cNvSpPr>
            <a:spLocks noGrp="1" noRot="1" noMove="1" noResize="1" noEditPoints="1" noAdjustHandles="1" noChangeArrowheads="1" noChangeShapeType="1"/>
          </p:cNvSpPr>
          <p:nvPr/>
        </p:nvSpPr>
        <p:spPr>
          <a:xfrm>
            <a:off x="0" y="-1"/>
            <a:ext cx="398692" cy="10080625"/>
          </a:xfrm>
          <a:prstGeom prst="rect">
            <a:avLst/>
          </a:prstGeom>
          <a:solidFill>
            <a:srgbClr val="183254"/>
          </a:solidFill>
        </p:spPr>
        <p:txBody>
          <a:bodyPr/>
          <a:lstStyle/>
          <a:p>
            <a:endParaRPr lang="fr-FR" sz="1764"/>
          </a:p>
        </p:txBody>
      </p:sp>
      <p:pic>
        <p:nvPicPr>
          <p:cNvPr id="4" name="Picture 3" descr="A blue and white logo&#10;&#10;Description automatically generated">
            <a:extLst>
              <a:ext uri="{FF2B5EF4-FFF2-40B4-BE49-F238E27FC236}">
                <a16:creationId xmlns:a16="http://schemas.microsoft.com/office/drawing/2014/main" id="{43F8E406-30BF-8C11-B2E1-05C1B7CB0BA2}"/>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28012" y="437624"/>
            <a:ext cx="2813235" cy="596474"/>
          </a:xfrm>
          <a:prstGeom prst="rect">
            <a:avLst/>
          </a:prstGeom>
        </p:spPr>
      </p:pic>
      <p:sp>
        <p:nvSpPr>
          <p:cNvPr id="8" name="TextBox 7">
            <a:extLst>
              <a:ext uri="{FF2B5EF4-FFF2-40B4-BE49-F238E27FC236}">
                <a16:creationId xmlns:a16="http://schemas.microsoft.com/office/drawing/2014/main" id="{B4EF55A1-D101-C99E-CB27-62D5DFD4C978}"/>
              </a:ext>
            </a:extLst>
          </p:cNvPr>
          <p:cNvSpPr txBox="1"/>
          <p:nvPr/>
        </p:nvSpPr>
        <p:spPr>
          <a:xfrm>
            <a:off x="592668" y="1203470"/>
            <a:ext cx="17221200" cy="646331"/>
          </a:xfrm>
          <a:prstGeom prst="rect">
            <a:avLst/>
          </a:prstGeom>
          <a:solidFill>
            <a:schemeClr val="tx2">
              <a:lumMod val="10000"/>
              <a:lumOff val="90000"/>
            </a:schemeClr>
          </a:solidFill>
        </p:spPr>
        <p:txBody>
          <a:bodyPr wrap="square">
            <a:spAutoFit/>
          </a:bodyPr>
          <a:lstStyle/>
          <a:p>
            <a:r>
              <a:rPr lang="en-US" sz="3600" b="1" dirty="0">
                <a:solidFill>
                  <a:schemeClr val="tx2">
                    <a:lumMod val="90000"/>
                    <a:lumOff val="10000"/>
                  </a:schemeClr>
                </a:solidFill>
              </a:rPr>
              <a:t>Grand Bassam: </a:t>
            </a:r>
            <a:r>
              <a:rPr lang="en-US" sz="3600" b="1" dirty="0" err="1">
                <a:solidFill>
                  <a:schemeClr val="tx2">
                    <a:lumMod val="90000"/>
                    <a:lumOff val="10000"/>
                  </a:schemeClr>
                </a:solidFill>
              </a:rPr>
              <a:t>Edificio</a:t>
            </a:r>
            <a:r>
              <a:rPr lang="en-US" sz="3600" b="1" dirty="0">
                <a:solidFill>
                  <a:schemeClr val="tx2">
                    <a:lumMod val="90000"/>
                    <a:lumOff val="10000"/>
                  </a:schemeClr>
                </a:solidFill>
              </a:rPr>
              <a:t> del Correo y </a:t>
            </a:r>
            <a:r>
              <a:rPr lang="en-US" sz="3600" b="1" dirty="0" err="1">
                <a:solidFill>
                  <a:schemeClr val="tx2">
                    <a:lumMod val="90000"/>
                    <a:lumOff val="10000"/>
                  </a:schemeClr>
                </a:solidFill>
              </a:rPr>
              <a:t>Aduanas</a:t>
            </a:r>
            <a:r>
              <a:rPr lang="en-US" sz="3600" b="1" dirty="0">
                <a:solidFill>
                  <a:schemeClr val="tx2">
                    <a:lumMod val="90000"/>
                    <a:lumOff val="10000"/>
                  </a:schemeClr>
                </a:solidFill>
              </a:rPr>
              <a:t>, </a:t>
            </a:r>
            <a:r>
              <a:rPr lang="en-US" sz="3600" b="1" dirty="0" err="1">
                <a:solidFill>
                  <a:schemeClr val="tx2">
                    <a:lumMod val="90000"/>
                    <a:lumOff val="10000"/>
                  </a:schemeClr>
                </a:solidFill>
              </a:rPr>
              <a:t>rehabilitacion</a:t>
            </a:r>
            <a:r>
              <a:rPr lang="en-US" sz="3600" b="1" dirty="0">
                <a:solidFill>
                  <a:schemeClr val="tx2">
                    <a:lumMod val="90000"/>
                    <a:lumOff val="10000"/>
                  </a:schemeClr>
                </a:solidFill>
              </a:rPr>
              <a:t> con </a:t>
            </a:r>
            <a:r>
              <a:rPr lang="en-US" sz="3600" b="1" dirty="0" err="1">
                <a:solidFill>
                  <a:schemeClr val="tx2">
                    <a:lumMod val="90000"/>
                    <a:lumOff val="10000"/>
                  </a:schemeClr>
                </a:solidFill>
              </a:rPr>
              <a:t>el</a:t>
            </a:r>
            <a:r>
              <a:rPr lang="en-US" sz="3600" b="1" dirty="0">
                <a:solidFill>
                  <a:schemeClr val="tx2">
                    <a:lumMod val="90000"/>
                    <a:lumOff val="10000"/>
                  </a:schemeClr>
                </a:solidFill>
              </a:rPr>
              <a:t> sector privado</a:t>
            </a:r>
          </a:p>
        </p:txBody>
      </p:sp>
      <p:pic>
        <p:nvPicPr>
          <p:cNvPr id="3" name="Picture 2">
            <a:extLst>
              <a:ext uri="{FF2B5EF4-FFF2-40B4-BE49-F238E27FC236}">
                <a16:creationId xmlns:a16="http://schemas.microsoft.com/office/drawing/2014/main" id="{B1791244-4519-652D-EC1A-96D45521E818}"/>
              </a:ext>
            </a:extLst>
          </p:cNvPr>
          <p:cNvPicPr>
            <a:picLocks noChangeAspect="1"/>
          </p:cNvPicPr>
          <p:nvPr/>
        </p:nvPicPr>
        <p:blipFill>
          <a:blip r:embed="rId4"/>
          <a:stretch>
            <a:fillRect/>
          </a:stretch>
        </p:blipFill>
        <p:spPr>
          <a:xfrm>
            <a:off x="1659467" y="2019173"/>
            <a:ext cx="5554133" cy="7393558"/>
          </a:xfrm>
          <a:prstGeom prst="rect">
            <a:avLst/>
          </a:prstGeom>
        </p:spPr>
      </p:pic>
      <p:pic>
        <p:nvPicPr>
          <p:cNvPr id="5" name="Picture 4">
            <a:extLst>
              <a:ext uri="{FF2B5EF4-FFF2-40B4-BE49-F238E27FC236}">
                <a16:creationId xmlns:a16="http://schemas.microsoft.com/office/drawing/2014/main" id="{EBCD4C84-045A-CF02-F879-8DE208827E37}"/>
              </a:ext>
            </a:extLst>
          </p:cNvPr>
          <p:cNvPicPr>
            <a:picLocks noChangeAspect="1"/>
          </p:cNvPicPr>
          <p:nvPr/>
        </p:nvPicPr>
        <p:blipFill>
          <a:blip r:embed="rId5"/>
          <a:stretch>
            <a:fillRect/>
          </a:stretch>
        </p:blipFill>
        <p:spPr>
          <a:xfrm>
            <a:off x="7704667" y="2019173"/>
            <a:ext cx="9990666" cy="7393558"/>
          </a:xfrm>
          <a:prstGeom prst="rect">
            <a:avLst/>
          </a:prstGeom>
        </p:spPr>
      </p:pic>
    </p:spTree>
    <p:extLst>
      <p:ext uri="{BB962C8B-B14F-4D97-AF65-F5344CB8AC3E}">
        <p14:creationId xmlns:p14="http://schemas.microsoft.com/office/powerpoint/2010/main" val="557398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8BBC7-53BE-4E13-A34F-A01253C663F7}"/>
            </a:ext>
          </a:extLst>
        </p:cNvPr>
        <p:cNvGrpSpPr/>
        <p:nvPr/>
      </p:nvGrpSpPr>
      <p:grpSpPr>
        <a:xfrm>
          <a:off x="0" y="0"/>
          <a:ext cx="0" cy="0"/>
          <a:chOff x="0" y="0"/>
          <a:chExt cx="0" cy="0"/>
        </a:xfrm>
      </p:grpSpPr>
      <p:sp>
        <p:nvSpPr>
          <p:cNvPr id="3" name="AutoShape 2">
            <a:extLst>
              <a:ext uri="{FF2B5EF4-FFF2-40B4-BE49-F238E27FC236}">
                <a16:creationId xmlns:a16="http://schemas.microsoft.com/office/drawing/2014/main" id="{BF670B4A-3BDC-6064-9B28-F0BCBD3D2553}"/>
              </a:ext>
            </a:extLst>
          </p:cNvPr>
          <p:cNvSpPr>
            <a:spLocks noGrp="1" noRot="1" noMove="1" noResize="1" noEditPoints="1" noAdjustHandles="1" noChangeArrowheads="1" noChangeShapeType="1"/>
          </p:cNvSpPr>
          <p:nvPr/>
        </p:nvSpPr>
        <p:spPr>
          <a:xfrm>
            <a:off x="-1" y="-1"/>
            <a:ext cx="18000663" cy="10080625"/>
          </a:xfrm>
          <a:prstGeom prst="rect">
            <a:avLst/>
          </a:prstGeom>
          <a:solidFill>
            <a:srgbClr val="183254"/>
          </a:solidFill>
        </p:spPr>
        <p:txBody>
          <a:bodyPr/>
          <a:lstStyle/>
          <a:p>
            <a:endParaRPr lang="fr-FR" sz="1764"/>
          </a:p>
        </p:txBody>
      </p:sp>
      <p:pic>
        <p:nvPicPr>
          <p:cNvPr id="4" name="Picture 3" descr="A black and white logo&#10;&#10;AI-generated content may be incorrect.">
            <a:extLst>
              <a:ext uri="{FF2B5EF4-FFF2-40B4-BE49-F238E27FC236}">
                <a16:creationId xmlns:a16="http://schemas.microsoft.com/office/drawing/2014/main" id="{AE26F57E-0759-8CE9-38F1-83C6FB61B79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4375843" y="528354"/>
            <a:ext cx="2772994" cy="587942"/>
          </a:xfrm>
          <a:prstGeom prst="rect">
            <a:avLst/>
          </a:prstGeom>
        </p:spPr>
      </p:pic>
      <p:sp>
        <p:nvSpPr>
          <p:cNvPr id="5" name="TextBox 4">
            <a:extLst>
              <a:ext uri="{FF2B5EF4-FFF2-40B4-BE49-F238E27FC236}">
                <a16:creationId xmlns:a16="http://schemas.microsoft.com/office/drawing/2014/main" id="{A8ECDB9C-8753-5220-15EF-991F7A19CC18}"/>
              </a:ext>
            </a:extLst>
          </p:cNvPr>
          <p:cNvSpPr txBox="1"/>
          <p:nvPr/>
        </p:nvSpPr>
        <p:spPr>
          <a:xfrm>
            <a:off x="338667" y="948268"/>
            <a:ext cx="16497687" cy="6863417"/>
          </a:xfrm>
          <a:prstGeom prst="rect">
            <a:avLst/>
          </a:prstGeom>
          <a:noFill/>
        </p:spPr>
        <p:txBody>
          <a:bodyPr wrap="square">
            <a:spAutoFit/>
          </a:bodyPr>
          <a:lstStyle/>
          <a:p>
            <a:pPr algn="just"/>
            <a:endParaRPr lang="es-ES" sz="4000" b="0" dirty="0">
              <a:solidFill>
                <a:schemeClr val="bg1"/>
              </a:solidFill>
              <a:effectLst/>
              <a:latin typeface="Inter"/>
            </a:endParaRPr>
          </a:p>
          <a:p>
            <a:pPr algn="just"/>
            <a:r>
              <a:rPr lang="es-ES" sz="4000" b="0" dirty="0">
                <a:solidFill>
                  <a:schemeClr val="bg1"/>
                </a:solidFill>
                <a:effectLst/>
                <a:latin typeface="Inter"/>
              </a:rPr>
              <a:t>El Sector de Cultura de la UNESCO, a través de sus Convenciones y programas, mantiene varios fondos internacionales que tienen como objetivo promover la cultura, proteger el patrimonio y fomentar la creatividad de diversas maneras. </a:t>
            </a:r>
          </a:p>
          <a:p>
            <a:pPr algn="just"/>
            <a:endParaRPr lang="es-ES" sz="4000" dirty="0">
              <a:solidFill>
                <a:schemeClr val="bg1"/>
              </a:solidFill>
              <a:latin typeface="Inter"/>
            </a:endParaRPr>
          </a:p>
          <a:p>
            <a:pPr algn="just"/>
            <a:r>
              <a:rPr lang="es-ES" sz="4000" b="0" dirty="0">
                <a:solidFill>
                  <a:schemeClr val="bg1"/>
                </a:solidFill>
                <a:effectLst/>
                <a:latin typeface="Inter"/>
              </a:rPr>
              <a:t>Cada fondo tiene un ámbito de aplicación y un régimen distintos para realizar contribuciones o presentar solicitudes de apoyo. </a:t>
            </a:r>
          </a:p>
          <a:p>
            <a:pPr algn="just"/>
            <a:endParaRPr lang="es-ES" sz="4000" dirty="0">
              <a:solidFill>
                <a:schemeClr val="bg1"/>
              </a:solidFill>
              <a:latin typeface="Inter"/>
            </a:endParaRPr>
          </a:p>
          <a:p>
            <a:pPr algn="just"/>
            <a:r>
              <a:rPr lang="es-ES" sz="4000" b="0" dirty="0">
                <a:solidFill>
                  <a:schemeClr val="bg1"/>
                </a:solidFill>
                <a:effectLst/>
                <a:latin typeface="Inter"/>
              </a:rPr>
              <a:t>Las actividades financiadas generan cambios positivos para las comunidades locales y los países en desarrollo, y contribuyen al desarrollo sostenible, tanto social como económico. </a:t>
            </a:r>
          </a:p>
        </p:txBody>
      </p:sp>
    </p:spTree>
    <p:extLst>
      <p:ext uri="{BB962C8B-B14F-4D97-AF65-F5344CB8AC3E}">
        <p14:creationId xmlns:p14="http://schemas.microsoft.com/office/powerpoint/2010/main" val="2267288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0DF2A-3627-7014-01B2-1596FFD96C0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CBB9A9B-DE30-C2B7-874A-C1C890408D40}"/>
              </a:ext>
            </a:extLst>
          </p:cNvPr>
          <p:cNvPicPr>
            <a:picLocks noChangeAspect="1"/>
          </p:cNvPicPr>
          <p:nvPr/>
        </p:nvPicPr>
        <p:blipFill>
          <a:blip r:embed="rId2"/>
          <a:stretch>
            <a:fillRect/>
          </a:stretch>
        </p:blipFill>
        <p:spPr>
          <a:xfrm>
            <a:off x="7595081" y="4741582"/>
            <a:ext cx="2810500" cy="597460"/>
          </a:xfrm>
          <a:prstGeom prst="rect">
            <a:avLst/>
          </a:prstGeom>
        </p:spPr>
      </p:pic>
      <p:sp>
        <p:nvSpPr>
          <p:cNvPr id="2" name="Title 1">
            <a:extLst>
              <a:ext uri="{FF2B5EF4-FFF2-40B4-BE49-F238E27FC236}">
                <a16:creationId xmlns:a16="http://schemas.microsoft.com/office/drawing/2014/main" id="{6074FCB8-5371-12A6-5C2F-EDC10E1F236F}"/>
              </a:ext>
            </a:extLst>
          </p:cNvPr>
          <p:cNvSpPr>
            <a:spLocks noGrp="1"/>
          </p:cNvSpPr>
          <p:nvPr>
            <p:ph type="title"/>
          </p:nvPr>
        </p:nvSpPr>
        <p:spPr/>
        <p:txBody>
          <a:bodyPr>
            <a:normAutofit/>
          </a:bodyPr>
          <a:lstStyle/>
          <a:p>
            <a:r>
              <a:rPr lang="fr-FR" sz="8000" dirty="0">
                <a:solidFill>
                  <a:schemeClr val="tx2">
                    <a:lumMod val="90000"/>
                    <a:lumOff val="10000"/>
                  </a:schemeClr>
                </a:solidFill>
              </a:rPr>
              <a:t>Angkor, </a:t>
            </a:r>
            <a:r>
              <a:rPr lang="fr-FR" sz="8000" dirty="0" err="1">
                <a:solidFill>
                  <a:schemeClr val="tx2">
                    <a:lumMod val="90000"/>
                    <a:lumOff val="10000"/>
                  </a:schemeClr>
                </a:solidFill>
              </a:rPr>
              <a:t>Cambodia</a:t>
            </a:r>
            <a:endParaRPr lang="fr-FR" sz="8000" dirty="0">
              <a:solidFill>
                <a:schemeClr val="tx2">
                  <a:lumMod val="90000"/>
                  <a:lumOff val="10000"/>
                </a:schemeClr>
              </a:solidFill>
            </a:endParaRPr>
          </a:p>
        </p:txBody>
      </p:sp>
      <p:pic>
        <p:nvPicPr>
          <p:cNvPr id="5" name="Picture 4">
            <a:extLst>
              <a:ext uri="{FF2B5EF4-FFF2-40B4-BE49-F238E27FC236}">
                <a16:creationId xmlns:a16="http://schemas.microsoft.com/office/drawing/2014/main" id="{710C3CEC-D34D-43C1-4212-BBB514BFE82A}"/>
              </a:ext>
            </a:extLst>
          </p:cNvPr>
          <p:cNvPicPr>
            <a:picLocks noChangeAspect="1"/>
          </p:cNvPicPr>
          <p:nvPr/>
        </p:nvPicPr>
        <p:blipFill>
          <a:blip r:embed="rId3"/>
          <a:stretch>
            <a:fillRect/>
          </a:stretch>
        </p:blipFill>
        <p:spPr>
          <a:xfrm>
            <a:off x="0" y="-1"/>
            <a:ext cx="396155" cy="10080625"/>
          </a:xfrm>
          <a:prstGeom prst="rect">
            <a:avLst/>
          </a:prstGeom>
        </p:spPr>
      </p:pic>
      <p:pic>
        <p:nvPicPr>
          <p:cNvPr id="7" name="Picture 6" descr="A blue and white logo&#10;&#10;Description automatically generated">
            <a:extLst>
              <a:ext uri="{FF2B5EF4-FFF2-40B4-BE49-F238E27FC236}">
                <a16:creationId xmlns:a16="http://schemas.microsoft.com/office/drawing/2014/main" id="{C7619E61-2F3C-391E-FA47-E604F5F69E0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949178" y="536575"/>
            <a:ext cx="2813235" cy="596474"/>
          </a:xfrm>
          <a:prstGeom prst="rect">
            <a:avLst/>
          </a:prstGeom>
        </p:spPr>
      </p:pic>
      <p:pic>
        <p:nvPicPr>
          <p:cNvPr id="9" name="Content Placeholder 8">
            <a:extLst>
              <a:ext uri="{FF2B5EF4-FFF2-40B4-BE49-F238E27FC236}">
                <a16:creationId xmlns:a16="http://schemas.microsoft.com/office/drawing/2014/main" id="{E8C1C73E-781E-2ABC-C78D-915130BF5288}"/>
              </a:ext>
            </a:extLst>
          </p:cNvPr>
          <p:cNvPicPr>
            <a:picLocks noGrp="1" noChangeAspect="1"/>
          </p:cNvPicPr>
          <p:nvPr>
            <p:ph idx="1"/>
          </p:nvPr>
        </p:nvPicPr>
        <p:blipFill>
          <a:blip r:embed="rId5"/>
          <a:stretch>
            <a:fillRect/>
          </a:stretch>
        </p:blipFill>
        <p:spPr>
          <a:xfrm>
            <a:off x="1449238" y="2139351"/>
            <a:ext cx="14319849" cy="7746521"/>
          </a:xfrm>
          <a:prstGeom prst="rect">
            <a:avLst/>
          </a:prstGeom>
        </p:spPr>
      </p:pic>
    </p:spTree>
    <p:extLst>
      <p:ext uri="{BB962C8B-B14F-4D97-AF65-F5344CB8AC3E}">
        <p14:creationId xmlns:p14="http://schemas.microsoft.com/office/powerpoint/2010/main" val="1027901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CB62B-ADBD-D943-99CB-985C4DE20367}"/>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A5B05F03-4124-42C7-187F-CE5D2AB2809E}"/>
              </a:ext>
            </a:extLst>
          </p:cNvPr>
          <p:cNvSpPr>
            <a:spLocks noGrp="1" noRot="1" noMove="1" noResize="1" noEditPoints="1" noAdjustHandles="1" noChangeArrowheads="1" noChangeShapeType="1"/>
          </p:cNvSpPr>
          <p:nvPr/>
        </p:nvSpPr>
        <p:spPr>
          <a:xfrm>
            <a:off x="0" y="-1"/>
            <a:ext cx="398692" cy="10080625"/>
          </a:xfrm>
          <a:prstGeom prst="rect">
            <a:avLst/>
          </a:prstGeom>
          <a:solidFill>
            <a:srgbClr val="183254"/>
          </a:solidFill>
        </p:spPr>
        <p:txBody>
          <a:bodyPr/>
          <a:lstStyle/>
          <a:p>
            <a:endParaRPr lang="fr-FR" sz="1764"/>
          </a:p>
        </p:txBody>
      </p:sp>
      <p:pic>
        <p:nvPicPr>
          <p:cNvPr id="4" name="Picture 3" descr="A blue and white logo&#10;&#10;Description automatically generated">
            <a:extLst>
              <a:ext uri="{FF2B5EF4-FFF2-40B4-BE49-F238E27FC236}">
                <a16:creationId xmlns:a16="http://schemas.microsoft.com/office/drawing/2014/main" id="{835F3809-8C86-C4B8-5384-AB019F4C269B}"/>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28012" y="437624"/>
            <a:ext cx="2813235" cy="596474"/>
          </a:xfrm>
          <a:prstGeom prst="rect">
            <a:avLst/>
          </a:prstGeom>
        </p:spPr>
      </p:pic>
      <p:sp>
        <p:nvSpPr>
          <p:cNvPr id="8" name="TextBox 7">
            <a:extLst>
              <a:ext uri="{FF2B5EF4-FFF2-40B4-BE49-F238E27FC236}">
                <a16:creationId xmlns:a16="http://schemas.microsoft.com/office/drawing/2014/main" id="{E1B5F036-FA94-30A1-0A57-59265DA29ABD}"/>
              </a:ext>
            </a:extLst>
          </p:cNvPr>
          <p:cNvSpPr txBox="1"/>
          <p:nvPr/>
        </p:nvSpPr>
        <p:spPr>
          <a:xfrm>
            <a:off x="592668" y="1203470"/>
            <a:ext cx="17221200" cy="646331"/>
          </a:xfrm>
          <a:prstGeom prst="rect">
            <a:avLst/>
          </a:prstGeom>
          <a:solidFill>
            <a:schemeClr val="tx2">
              <a:lumMod val="10000"/>
              <a:lumOff val="90000"/>
            </a:schemeClr>
          </a:solidFill>
        </p:spPr>
        <p:txBody>
          <a:bodyPr wrap="square">
            <a:spAutoFit/>
          </a:bodyPr>
          <a:lstStyle/>
          <a:p>
            <a:r>
              <a:rPr lang="en-US" sz="3600" b="1" dirty="0">
                <a:solidFill>
                  <a:schemeClr val="tx2">
                    <a:lumMod val="90000"/>
                    <a:lumOff val="10000"/>
                  </a:schemeClr>
                </a:solidFill>
              </a:rPr>
              <a:t>Angkor, Cambodia: 402 km</a:t>
            </a:r>
          </a:p>
        </p:txBody>
      </p:sp>
      <p:pic>
        <p:nvPicPr>
          <p:cNvPr id="6" name="Picture 5">
            <a:extLst>
              <a:ext uri="{FF2B5EF4-FFF2-40B4-BE49-F238E27FC236}">
                <a16:creationId xmlns:a16="http://schemas.microsoft.com/office/drawing/2014/main" id="{B8171B12-A2EC-93FC-D2BE-6ADB4F31FB59}"/>
              </a:ext>
            </a:extLst>
          </p:cNvPr>
          <p:cNvPicPr>
            <a:picLocks noChangeAspect="1"/>
          </p:cNvPicPr>
          <p:nvPr/>
        </p:nvPicPr>
        <p:blipFill>
          <a:blip r:embed="rId4"/>
          <a:stretch>
            <a:fillRect/>
          </a:stretch>
        </p:blipFill>
        <p:spPr>
          <a:xfrm>
            <a:off x="873306" y="2019174"/>
            <a:ext cx="9049627" cy="7623827"/>
          </a:xfrm>
          <a:prstGeom prst="rect">
            <a:avLst/>
          </a:prstGeom>
        </p:spPr>
      </p:pic>
      <p:pic>
        <p:nvPicPr>
          <p:cNvPr id="7" name="Picture 6">
            <a:extLst>
              <a:ext uri="{FF2B5EF4-FFF2-40B4-BE49-F238E27FC236}">
                <a16:creationId xmlns:a16="http://schemas.microsoft.com/office/drawing/2014/main" id="{901620EC-5E4B-FEFC-7A0E-FDDD72DA32E9}"/>
              </a:ext>
            </a:extLst>
          </p:cNvPr>
          <p:cNvPicPr>
            <a:picLocks noChangeAspect="1"/>
          </p:cNvPicPr>
          <p:nvPr/>
        </p:nvPicPr>
        <p:blipFill>
          <a:blip r:embed="rId5"/>
          <a:stretch>
            <a:fillRect/>
          </a:stretch>
        </p:blipFill>
        <p:spPr>
          <a:xfrm>
            <a:off x="9000331" y="2019173"/>
            <a:ext cx="9000332" cy="7623827"/>
          </a:xfrm>
          <a:prstGeom prst="rect">
            <a:avLst/>
          </a:prstGeom>
        </p:spPr>
      </p:pic>
    </p:spTree>
    <p:extLst>
      <p:ext uri="{BB962C8B-B14F-4D97-AF65-F5344CB8AC3E}">
        <p14:creationId xmlns:p14="http://schemas.microsoft.com/office/powerpoint/2010/main" val="2701012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7AD53-5DEC-3D1D-2BF4-A36FFF2233C8}"/>
            </a:ext>
          </a:extLst>
        </p:cNvPr>
        <p:cNvGrpSpPr/>
        <p:nvPr/>
      </p:nvGrpSpPr>
      <p:grpSpPr>
        <a:xfrm>
          <a:off x="0" y="0"/>
          <a:ext cx="0" cy="0"/>
          <a:chOff x="0" y="0"/>
          <a:chExt cx="0" cy="0"/>
        </a:xfrm>
      </p:grpSpPr>
      <p:sp>
        <p:nvSpPr>
          <p:cNvPr id="3" name="AutoShape 2">
            <a:extLst>
              <a:ext uri="{FF2B5EF4-FFF2-40B4-BE49-F238E27FC236}">
                <a16:creationId xmlns:a16="http://schemas.microsoft.com/office/drawing/2014/main" id="{19739A62-38E4-A003-A636-E03FD620923A}"/>
              </a:ext>
            </a:extLst>
          </p:cNvPr>
          <p:cNvSpPr>
            <a:spLocks noGrp="1" noRot="1" noMove="1" noResize="1" noEditPoints="1" noAdjustHandles="1" noChangeArrowheads="1" noChangeShapeType="1"/>
          </p:cNvSpPr>
          <p:nvPr/>
        </p:nvSpPr>
        <p:spPr>
          <a:xfrm>
            <a:off x="-1" y="-1"/>
            <a:ext cx="18000663" cy="10080625"/>
          </a:xfrm>
          <a:prstGeom prst="rect">
            <a:avLst/>
          </a:prstGeom>
          <a:solidFill>
            <a:srgbClr val="183254"/>
          </a:solidFill>
        </p:spPr>
        <p:txBody>
          <a:bodyPr/>
          <a:lstStyle/>
          <a:p>
            <a:endParaRPr lang="fr-FR" sz="1764"/>
          </a:p>
        </p:txBody>
      </p:sp>
      <p:pic>
        <p:nvPicPr>
          <p:cNvPr id="4" name="Picture 3" descr="A black and white logo&#10;&#10;AI-generated content may be incorrect.">
            <a:extLst>
              <a:ext uri="{FF2B5EF4-FFF2-40B4-BE49-F238E27FC236}">
                <a16:creationId xmlns:a16="http://schemas.microsoft.com/office/drawing/2014/main" id="{B945FCBB-81C4-8E1E-B844-EA4C1363139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4375843" y="528354"/>
            <a:ext cx="2772994" cy="587942"/>
          </a:xfrm>
          <a:prstGeom prst="rect">
            <a:avLst/>
          </a:prstGeom>
        </p:spPr>
      </p:pic>
      <p:sp>
        <p:nvSpPr>
          <p:cNvPr id="5" name="TextBox 4">
            <a:extLst>
              <a:ext uri="{FF2B5EF4-FFF2-40B4-BE49-F238E27FC236}">
                <a16:creationId xmlns:a16="http://schemas.microsoft.com/office/drawing/2014/main" id="{E442A704-120A-B289-0B64-73D24A09FBCE}"/>
              </a:ext>
            </a:extLst>
          </p:cNvPr>
          <p:cNvSpPr txBox="1"/>
          <p:nvPr/>
        </p:nvSpPr>
        <p:spPr>
          <a:xfrm>
            <a:off x="338667" y="948268"/>
            <a:ext cx="16497687" cy="8648521"/>
          </a:xfrm>
          <a:prstGeom prst="rect">
            <a:avLst/>
          </a:prstGeom>
          <a:noFill/>
        </p:spPr>
        <p:txBody>
          <a:bodyPr wrap="square">
            <a:spAutoFit/>
          </a:bodyPr>
          <a:lstStyle/>
          <a:p>
            <a:pPr algn="just"/>
            <a:endParaRPr lang="es-ES" sz="4000" b="0" dirty="0">
              <a:solidFill>
                <a:schemeClr val="bg1"/>
              </a:solidFill>
              <a:effectLst/>
              <a:latin typeface="Inter"/>
            </a:endParaRPr>
          </a:p>
          <a:p>
            <a:pPr algn="ctr"/>
            <a:r>
              <a:rPr lang="es-ES" sz="7200" dirty="0">
                <a:solidFill>
                  <a:schemeClr val="bg1"/>
                </a:solidFill>
                <a:latin typeface="Inter"/>
              </a:rPr>
              <a:t>Programa Internacional de Salvaguardia y Desarrollo para </a:t>
            </a:r>
            <a:r>
              <a:rPr lang="es-ES" sz="7200" dirty="0" err="1">
                <a:solidFill>
                  <a:schemeClr val="bg1"/>
                </a:solidFill>
                <a:latin typeface="Inter"/>
              </a:rPr>
              <a:t>Angkor</a:t>
            </a:r>
            <a:r>
              <a:rPr lang="es-ES" sz="7200" dirty="0">
                <a:solidFill>
                  <a:schemeClr val="bg1"/>
                </a:solidFill>
                <a:latin typeface="Inter"/>
              </a:rPr>
              <a:t> </a:t>
            </a:r>
          </a:p>
          <a:p>
            <a:pPr algn="ctr"/>
            <a:endParaRPr lang="es-ES" sz="5400" dirty="0">
              <a:solidFill>
                <a:schemeClr val="bg1"/>
              </a:solidFill>
              <a:latin typeface="Inter"/>
            </a:endParaRPr>
          </a:p>
          <a:p>
            <a:pPr algn="ctr"/>
            <a:r>
              <a:rPr lang="es-ES" sz="5400" dirty="0">
                <a:solidFill>
                  <a:schemeClr val="bg1"/>
                </a:solidFill>
                <a:latin typeface="Inter"/>
              </a:rPr>
              <a:t>1993-2018: US$500 </a:t>
            </a:r>
            <a:r>
              <a:rPr lang="es-ES" sz="5400" dirty="0" err="1">
                <a:solidFill>
                  <a:schemeClr val="bg1"/>
                </a:solidFill>
                <a:latin typeface="Inter"/>
              </a:rPr>
              <a:t>milliones</a:t>
            </a:r>
            <a:r>
              <a:rPr lang="es-ES" sz="5400" dirty="0">
                <a:solidFill>
                  <a:schemeClr val="bg1"/>
                </a:solidFill>
                <a:latin typeface="Inter"/>
              </a:rPr>
              <a:t> </a:t>
            </a:r>
          </a:p>
          <a:p>
            <a:pPr algn="ctr"/>
            <a:endParaRPr lang="es-ES" sz="4000" dirty="0">
              <a:solidFill>
                <a:schemeClr val="bg1"/>
              </a:solidFill>
              <a:latin typeface="Inter"/>
            </a:endParaRPr>
          </a:p>
          <a:p>
            <a:pPr algn="ctr"/>
            <a:r>
              <a:rPr lang="es-ES" sz="7200" dirty="0">
                <a:solidFill>
                  <a:schemeClr val="bg1"/>
                </a:solidFill>
                <a:latin typeface="Inter"/>
              </a:rPr>
              <a:t>Comité internacional de Coordinación</a:t>
            </a:r>
          </a:p>
          <a:p>
            <a:pPr algn="ctr"/>
            <a:r>
              <a:rPr lang="es-ES" sz="7200" dirty="0">
                <a:solidFill>
                  <a:schemeClr val="bg1"/>
                </a:solidFill>
                <a:latin typeface="Inter"/>
              </a:rPr>
              <a:t>UNESCO, </a:t>
            </a:r>
            <a:r>
              <a:rPr lang="es-ES" sz="7200" dirty="0" err="1">
                <a:solidFill>
                  <a:schemeClr val="bg1"/>
                </a:solidFill>
                <a:latin typeface="Inter"/>
              </a:rPr>
              <a:t>Cambodia</a:t>
            </a:r>
            <a:r>
              <a:rPr lang="es-ES" sz="7200" dirty="0">
                <a:solidFill>
                  <a:schemeClr val="bg1"/>
                </a:solidFill>
                <a:latin typeface="Inter"/>
              </a:rPr>
              <a:t>, </a:t>
            </a:r>
            <a:r>
              <a:rPr lang="es-ES" sz="7200" dirty="0" err="1">
                <a:solidFill>
                  <a:schemeClr val="bg1"/>
                </a:solidFill>
                <a:latin typeface="Inter"/>
              </a:rPr>
              <a:t>Japan</a:t>
            </a:r>
            <a:r>
              <a:rPr lang="es-ES" sz="7200" dirty="0">
                <a:solidFill>
                  <a:schemeClr val="bg1"/>
                </a:solidFill>
                <a:latin typeface="Inter"/>
              </a:rPr>
              <a:t>, Francia</a:t>
            </a:r>
          </a:p>
          <a:p>
            <a:pPr algn="ctr"/>
            <a:r>
              <a:rPr lang="es-ES" sz="7200" dirty="0">
                <a:solidFill>
                  <a:schemeClr val="bg1"/>
                </a:solidFill>
                <a:latin typeface="Inter"/>
              </a:rPr>
              <a:t>23 países y 65 proyectos  </a:t>
            </a:r>
            <a:endParaRPr lang="es-ES" sz="7200" b="0" dirty="0">
              <a:solidFill>
                <a:schemeClr val="bg1"/>
              </a:solidFill>
              <a:effectLst/>
              <a:latin typeface="Inter"/>
            </a:endParaRPr>
          </a:p>
        </p:txBody>
      </p:sp>
    </p:spTree>
    <p:extLst>
      <p:ext uri="{BB962C8B-B14F-4D97-AF65-F5344CB8AC3E}">
        <p14:creationId xmlns:p14="http://schemas.microsoft.com/office/powerpoint/2010/main" val="3136954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869D6-B170-D3A2-8C18-6798D38F02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DC8C62-A78D-7C33-AEAC-037AB5203F36}"/>
              </a:ext>
            </a:extLst>
          </p:cNvPr>
          <p:cNvSpPr>
            <a:spLocks noGrp="1"/>
          </p:cNvSpPr>
          <p:nvPr>
            <p:ph type="title"/>
          </p:nvPr>
        </p:nvSpPr>
        <p:spPr/>
        <p:txBody>
          <a:bodyPr>
            <a:normAutofit/>
          </a:bodyPr>
          <a:lstStyle/>
          <a:p>
            <a:r>
              <a:rPr lang="fr-FR" sz="8000" dirty="0">
                <a:solidFill>
                  <a:schemeClr val="tx2">
                    <a:lumMod val="90000"/>
                    <a:lumOff val="10000"/>
                  </a:schemeClr>
                </a:solidFill>
              </a:rPr>
              <a:t>Angkor, </a:t>
            </a:r>
            <a:r>
              <a:rPr lang="fr-FR" sz="8000" dirty="0" err="1">
                <a:solidFill>
                  <a:schemeClr val="tx2">
                    <a:lumMod val="90000"/>
                    <a:lumOff val="10000"/>
                  </a:schemeClr>
                </a:solidFill>
              </a:rPr>
              <a:t>Cambodia</a:t>
            </a:r>
            <a:endParaRPr lang="fr-FR" sz="8000" dirty="0">
              <a:solidFill>
                <a:schemeClr val="tx2">
                  <a:lumMod val="90000"/>
                  <a:lumOff val="10000"/>
                </a:schemeClr>
              </a:solidFill>
            </a:endParaRPr>
          </a:p>
        </p:txBody>
      </p:sp>
      <p:pic>
        <p:nvPicPr>
          <p:cNvPr id="5" name="Picture 4">
            <a:extLst>
              <a:ext uri="{FF2B5EF4-FFF2-40B4-BE49-F238E27FC236}">
                <a16:creationId xmlns:a16="http://schemas.microsoft.com/office/drawing/2014/main" id="{C47B2A2A-265D-3181-0BAF-DA69F88515AB}"/>
              </a:ext>
            </a:extLst>
          </p:cNvPr>
          <p:cNvPicPr>
            <a:picLocks noChangeAspect="1"/>
          </p:cNvPicPr>
          <p:nvPr/>
        </p:nvPicPr>
        <p:blipFill>
          <a:blip r:embed="rId2"/>
          <a:stretch>
            <a:fillRect/>
          </a:stretch>
        </p:blipFill>
        <p:spPr>
          <a:xfrm>
            <a:off x="0" y="-1"/>
            <a:ext cx="396155" cy="10080625"/>
          </a:xfrm>
          <a:prstGeom prst="rect">
            <a:avLst/>
          </a:prstGeom>
        </p:spPr>
      </p:pic>
      <p:pic>
        <p:nvPicPr>
          <p:cNvPr id="7" name="Picture 6" descr="A blue and white logo&#10;&#10;Description automatically generated">
            <a:extLst>
              <a:ext uri="{FF2B5EF4-FFF2-40B4-BE49-F238E27FC236}">
                <a16:creationId xmlns:a16="http://schemas.microsoft.com/office/drawing/2014/main" id="{AFDB0B9F-01A9-C6DC-806F-DB5F9132BAB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949178" y="536575"/>
            <a:ext cx="2813235" cy="596474"/>
          </a:xfrm>
          <a:prstGeom prst="rect">
            <a:avLst/>
          </a:prstGeom>
        </p:spPr>
      </p:pic>
      <p:pic>
        <p:nvPicPr>
          <p:cNvPr id="12" name="Content Placeholder 11">
            <a:extLst>
              <a:ext uri="{FF2B5EF4-FFF2-40B4-BE49-F238E27FC236}">
                <a16:creationId xmlns:a16="http://schemas.microsoft.com/office/drawing/2014/main" id="{A28CA7ED-1A5A-ABC5-D23B-91A09413F186}"/>
              </a:ext>
            </a:extLst>
          </p:cNvPr>
          <p:cNvPicPr>
            <a:picLocks noGrp="1" noChangeAspect="1"/>
          </p:cNvPicPr>
          <p:nvPr>
            <p:ph idx="1"/>
          </p:nvPr>
        </p:nvPicPr>
        <p:blipFill>
          <a:blip r:embed="rId4"/>
          <a:stretch>
            <a:fillRect/>
          </a:stretch>
        </p:blipFill>
        <p:spPr>
          <a:xfrm>
            <a:off x="396155" y="2099733"/>
            <a:ext cx="17604507" cy="6993467"/>
          </a:xfrm>
          <a:prstGeom prst="rect">
            <a:avLst/>
          </a:prstGeom>
        </p:spPr>
      </p:pic>
    </p:spTree>
    <p:extLst>
      <p:ext uri="{BB962C8B-B14F-4D97-AF65-F5344CB8AC3E}">
        <p14:creationId xmlns:p14="http://schemas.microsoft.com/office/powerpoint/2010/main" val="3506721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A55A3-0619-3055-73A4-3C99ABA25036}"/>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28EEBE1D-A346-CBD8-8A12-4F23B3AFFBFF}"/>
              </a:ext>
            </a:extLst>
          </p:cNvPr>
          <p:cNvSpPr>
            <a:spLocks noGrp="1" noRot="1" noMove="1" noResize="1" noEditPoints="1" noAdjustHandles="1" noChangeArrowheads="1" noChangeShapeType="1"/>
          </p:cNvSpPr>
          <p:nvPr/>
        </p:nvSpPr>
        <p:spPr>
          <a:xfrm>
            <a:off x="0" y="-1"/>
            <a:ext cx="398692" cy="10080625"/>
          </a:xfrm>
          <a:prstGeom prst="rect">
            <a:avLst/>
          </a:prstGeom>
          <a:solidFill>
            <a:srgbClr val="183254"/>
          </a:solidFill>
        </p:spPr>
        <p:txBody>
          <a:bodyPr/>
          <a:lstStyle/>
          <a:p>
            <a:endParaRPr lang="fr-FR" sz="1764"/>
          </a:p>
        </p:txBody>
      </p:sp>
      <p:pic>
        <p:nvPicPr>
          <p:cNvPr id="4" name="Picture 3" descr="A blue and white logo&#10;&#10;Description automatically generated">
            <a:extLst>
              <a:ext uri="{FF2B5EF4-FFF2-40B4-BE49-F238E27FC236}">
                <a16:creationId xmlns:a16="http://schemas.microsoft.com/office/drawing/2014/main" id="{F8DCE6AA-9F00-8C3A-145E-85A5800EE56E}"/>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28012" y="437624"/>
            <a:ext cx="2813235" cy="596474"/>
          </a:xfrm>
          <a:prstGeom prst="rect">
            <a:avLst/>
          </a:prstGeom>
        </p:spPr>
      </p:pic>
      <p:sp>
        <p:nvSpPr>
          <p:cNvPr id="8" name="TextBox 7">
            <a:extLst>
              <a:ext uri="{FF2B5EF4-FFF2-40B4-BE49-F238E27FC236}">
                <a16:creationId xmlns:a16="http://schemas.microsoft.com/office/drawing/2014/main" id="{72BE317B-1CB9-6E0B-92A1-E404847D507B}"/>
              </a:ext>
            </a:extLst>
          </p:cNvPr>
          <p:cNvSpPr txBox="1"/>
          <p:nvPr/>
        </p:nvSpPr>
        <p:spPr>
          <a:xfrm>
            <a:off x="592668" y="1203470"/>
            <a:ext cx="17221200" cy="646331"/>
          </a:xfrm>
          <a:prstGeom prst="rect">
            <a:avLst/>
          </a:prstGeom>
          <a:solidFill>
            <a:schemeClr val="tx2">
              <a:lumMod val="10000"/>
              <a:lumOff val="90000"/>
            </a:schemeClr>
          </a:solidFill>
        </p:spPr>
        <p:txBody>
          <a:bodyPr wrap="square">
            <a:spAutoFit/>
          </a:bodyPr>
          <a:lstStyle/>
          <a:p>
            <a:r>
              <a:rPr lang="en-US" sz="3600" b="1" dirty="0">
                <a:solidFill>
                  <a:schemeClr val="tx2">
                    <a:lumMod val="90000"/>
                    <a:lumOff val="10000"/>
                  </a:schemeClr>
                </a:solidFill>
              </a:rPr>
              <a:t>Angkor, Cambodia: </a:t>
            </a:r>
            <a:r>
              <a:rPr lang="en-US" sz="3600" b="1" dirty="0" err="1">
                <a:solidFill>
                  <a:schemeClr val="tx2">
                    <a:lumMod val="90000"/>
                    <a:lumOff val="10000"/>
                  </a:schemeClr>
                </a:solidFill>
              </a:rPr>
              <a:t>Expertos</a:t>
            </a:r>
            <a:r>
              <a:rPr lang="en-US" sz="3600" b="1" dirty="0">
                <a:solidFill>
                  <a:schemeClr val="tx2">
                    <a:lumMod val="90000"/>
                    <a:lumOff val="10000"/>
                  </a:schemeClr>
                </a:solidFill>
              </a:rPr>
              <a:t> </a:t>
            </a:r>
            <a:r>
              <a:rPr lang="en-US" sz="3600" b="1" dirty="0" err="1">
                <a:solidFill>
                  <a:schemeClr val="tx2">
                    <a:lumMod val="90000"/>
                    <a:lumOff val="10000"/>
                  </a:schemeClr>
                </a:solidFill>
              </a:rPr>
              <a:t>independientes</a:t>
            </a:r>
            <a:r>
              <a:rPr lang="en-US" sz="3600" b="1" dirty="0">
                <a:solidFill>
                  <a:schemeClr val="tx2">
                    <a:lumMod val="90000"/>
                    <a:lumOff val="10000"/>
                  </a:schemeClr>
                </a:solidFill>
              </a:rPr>
              <a:t> y CIC/Angkor</a:t>
            </a:r>
          </a:p>
        </p:txBody>
      </p:sp>
      <p:pic>
        <p:nvPicPr>
          <p:cNvPr id="6" name="Picture 5">
            <a:extLst>
              <a:ext uri="{FF2B5EF4-FFF2-40B4-BE49-F238E27FC236}">
                <a16:creationId xmlns:a16="http://schemas.microsoft.com/office/drawing/2014/main" id="{DC5CD1A9-12B4-2510-B1B0-C1FB2B372202}"/>
              </a:ext>
            </a:extLst>
          </p:cNvPr>
          <p:cNvPicPr>
            <a:picLocks noChangeAspect="1"/>
          </p:cNvPicPr>
          <p:nvPr/>
        </p:nvPicPr>
        <p:blipFill>
          <a:blip r:embed="rId4"/>
          <a:stretch>
            <a:fillRect/>
          </a:stretch>
        </p:blipFill>
        <p:spPr>
          <a:xfrm>
            <a:off x="9000331" y="2019173"/>
            <a:ext cx="8602134" cy="7358374"/>
          </a:xfrm>
          <a:prstGeom prst="rect">
            <a:avLst/>
          </a:prstGeom>
        </p:spPr>
      </p:pic>
      <p:pic>
        <p:nvPicPr>
          <p:cNvPr id="7" name="Picture 6">
            <a:extLst>
              <a:ext uri="{FF2B5EF4-FFF2-40B4-BE49-F238E27FC236}">
                <a16:creationId xmlns:a16="http://schemas.microsoft.com/office/drawing/2014/main" id="{AE588BCD-28BF-5C62-445F-D946A547CDBD}"/>
              </a:ext>
            </a:extLst>
          </p:cNvPr>
          <p:cNvPicPr>
            <a:picLocks noChangeAspect="1"/>
          </p:cNvPicPr>
          <p:nvPr/>
        </p:nvPicPr>
        <p:blipFill>
          <a:blip r:embed="rId5"/>
          <a:stretch>
            <a:fillRect/>
          </a:stretch>
        </p:blipFill>
        <p:spPr>
          <a:xfrm>
            <a:off x="1175264" y="2019173"/>
            <a:ext cx="7716360" cy="7358374"/>
          </a:xfrm>
          <a:prstGeom prst="rect">
            <a:avLst/>
          </a:prstGeom>
        </p:spPr>
      </p:pic>
    </p:spTree>
    <p:extLst>
      <p:ext uri="{BB962C8B-B14F-4D97-AF65-F5344CB8AC3E}">
        <p14:creationId xmlns:p14="http://schemas.microsoft.com/office/powerpoint/2010/main" val="3776369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2AA67-D621-E3D3-D508-8B7027A2B77D}"/>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0E134D73-997E-BFB6-6EA6-17128C7D236A}"/>
              </a:ext>
            </a:extLst>
          </p:cNvPr>
          <p:cNvSpPr>
            <a:spLocks noGrp="1" noRot="1" noMove="1" noResize="1" noEditPoints="1" noAdjustHandles="1" noChangeArrowheads="1" noChangeShapeType="1"/>
          </p:cNvSpPr>
          <p:nvPr/>
        </p:nvSpPr>
        <p:spPr>
          <a:xfrm>
            <a:off x="0" y="-1"/>
            <a:ext cx="398692" cy="10080625"/>
          </a:xfrm>
          <a:prstGeom prst="rect">
            <a:avLst/>
          </a:prstGeom>
          <a:solidFill>
            <a:srgbClr val="183254"/>
          </a:solidFill>
        </p:spPr>
        <p:txBody>
          <a:bodyPr/>
          <a:lstStyle/>
          <a:p>
            <a:endParaRPr lang="fr-FR" sz="1764"/>
          </a:p>
        </p:txBody>
      </p:sp>
      <p:pic>
        <p:nvPicPr>
          <p:cNvPr id="4" name="Picture 3" descr="A blue and white logo&#10;&#10;Description automatically generated">
            <a:extLst>
              <a:ext uri="{FF2B5EF4-FFF2-40B4-BE49-F238E27FC236}">
                <a16:creationId xmlns:a16="http://schemas.microsoft.com/office/drawing/2014/main" id="{FD8CF3FF-1300-5C4C-9FD8-41547672236D}"/>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28012" y="437624"/>
            <a:ext cx="2813235" cy="596474"/>
          </a:xfrm>
          <a:prstGeom prst="rect">
            <a:avLst/>
          </a:prstGeom>
        </p:spPr>
      </p:pic>
      <p:sp>
        <p:nvSpPr>
          <p:cNvPr id="8" name="TextBox 7">
            <a:extLst>
              <a:ext uri="{FF2B5EF4-FFF2-40B4-BE49-F238E27FC236}">
                <a16:creationId xmlns:a16="http://schemas.microsoft.com/office/drawing/2014/main" id="{CAD1B34F-47AE-BB57-BFD1-A442E34B55FC}"/>
              </a:ext>
            </a:extLst>
          </p:cNvPr>
          <p:cNvSpPr txBox="1"/>
          <p:nvPr/>
        </p:nvSpPr>
        <p:spPr>
          <a:xfrm>
            <a:off x="592668" y="1203470"/>
            <a:ext cx="17221200" cy="646331"/>
          </a:xfrm>
          <a:prstGeom prst="rect">
            <a:avLst/>
          </a:prstGeom>
          <a:solidFill>
            <a:schemeClr val="tx2">
              <a:lumMod val="10000"/>
              <a:lumOff val="90000"/>
            </a:schemeClr>
          </a:solidFill>
        </p:spPr>
        <p:txBody>
          <a:bodyPr wrap="square">
            <a:spAutoFit/>
          </a:bodyPr>
          <a:lstStyle/>
          <a:p>
            <a:r>
              <a:rPr lang="en-US" sz="3600" b="1" dirty="0">
                <a:solidFill>
                  <a:schemeClr val="tx2">
                    <a:lumMod val="90000"/>
                    <a:lumOff val="10000"/>
                  </a:schemeClr>
                </a:solidFill>
              </a:rPr>
              <a:t>Angkor, Cambodia: </a:t>
            </a:r>
            <a:r>
              <a:rPr lang="en-US" sz="3600" b="1" dirty="0" err="1">
                <a:solidFill>
                  <a:schemeClr val="tx2">
                    <a:lumMod val="90000"/>
                    <a:lumOff val="10000"/>
                  </a:schemeClr>
                </a:solidFill>
              </a:rPr>
              <a:t>Celebracion</a:t>
            </a:r>
            <a:r>
              <a:rPr lang="en-US" sz="3600" b="1" dirty="0">
                <a:solidFill>
                  <a:schemeClr val="tx2">
                    <a:lumMod val="90000"/>
                    <a:lumOff val="10000"/>
                  </a:schemeClr>
                </a:solidFill>
              </a:rPr>
              <a:t> del 25 </a:t>
            </a:r>
            <a:r>
              <a:rPr lang="en-US" sz="3600" b="1" dirty="0" err="1">
                <a:solidFill>
                  <a:schemeClr val="tx2">
                    <a:lumMod val="90000"/>
                    <a:lumOff val="10000"/>
                  </a:schemeClr>
                </a:solidFill>
              </a:rPr>
              <a:t>años</a:t>
            </a:r>
            <a:r>
              <a:rPr lang="en-US" sz="3600" b="1" dirty="0">
                <a:solidFill>
                  <a:schemeClr val="tx2">
                    <a:lumMod val="90000"/>
                    <a:lumOff val="10000"/>
                  </a:schemeClr>
                </a:solidFill>
              </a:rPr>
              <a:t> del CIC/Angkor</a:t>
            </a:r>
          </a:p>
        </p:txBody>
      </p:sp>
      <p:pic>
        <p:nvPicPr>
          <p:cNvPr id="3" name="Picture 2">
            <a:extLst>
              <a:ext uri="{FF2B5EF4-FFF2-40B4-BE49-F238E27FC236}">
                <a16:creationId xmlns:a16="http://schemas.microsoft.com/office/drawing/2014/main" id="{DE017038-D2BC-916E-7D37-11A4F3799997}"/>
              </a:ext>
            </a:extLst>
          </p:cNvPr>
          <p:cNvPicPr>
            <a:picLocks noChangeAspect="1"/>
          </p:cNvPicPr>
          <p:nvPr/>
        </p:nvPicPr>
        <p:blipFill>
          <a:blip r:embed="rId4"/>
          <a:stretch>
            <a:fillRect/>
          </a:stretch>
        </p:blipFill>
        <p:spPr>
          <a:xfrm>
            <a:off x="2980268" y="2167374"/>
            <a:ext cx="11785600" cy="7166981"/>
          </a:xfrm>
          <a:prstGeom prst="rect">
            <a:avLst/>
          </a:prstGeom>
        </p:spPr>
      </p:pic>
    </p:spTree>
    <p:extLst>
      <p:ext uri="{BB962C8B-B14F-4D97-AF65-F5344CB8AC3E}">
        <p14:creationId xmlns:p14="http://schemas.microsoft.com/office/powerpoint/2010/main" val="2114594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2">
            <a:extLst>
              <a:ext uri="{FF2B5EF4-FFF2-40B4-BE49-F238E27FC236}">
                <a16:creationId xmlns:a16="http://schemas.microsoft.com/office/drawing/2014/main" id="{DF523108-022C-1C42-5CFB-C7314E984BFC}"/>
              </a:ext>
            </a:extLst>
          </p:cNvPr>
          <p:cNvSpPr>
            <a:spLocks noGrp="1" noRot="1" noMove="1" noResize="1" noEditPoints="1" noAdjustHandles="1" noChangeArrowheads="1" noChangeShapeType="1"/>
          </p:cNvSpPr>
          <p:nvPr/>
        </p:nvSpPr>
        <p:spPr>
          <a:xfrm>
            <a:off x="-1" y="-1"/>
            <a:ext cx="18000663" cy="10080625"/>
          </a:xfrm>
          <a:prstGeom prst="rect">
            <a:avLst/>
          </a:prstGeom>
          <a:solidFill>
            <a:srgbClr val="183254"/>
          </a:solidFill>
        </p:spPr>
        <p:txBody>
          <a:bodyPr/>
          <a:lstStyle/>
          <a:p>
            <a:endParaRPr lang="fr-FR" sz="1764" dirty="0"/>
          </a:p>
        </p:txBody>
      </p:sp>
      <p:sp>
        <p:nvSpPr>
          <p:cNvPr id="3" name="TextBox 2">
            <a:extLst>
              <a:ext uri="{FF2B5EF4-FFF2-40B4-BE49-F238E27FC236}">
                <a16:creationId xmlns:a16="http://schemas.microsoft.com/office/drawing/2014/main" id="{8DED2594-3070-AEE0-ED6D-6E9C5F30B1B0}"/>
              </a:ext>
            </a:extLst>
          </p:cNvPr>
          <p:cNvSpPr txBox="1">
            <a:spLocks/>
          </p:cNvSpPr>
          <p:nvPr/>
        </p:nvSpPr>
        <p:spPr>
          <a:xfrm>
            <a:off x="1910145" y="5040311"/>
            <a:ext cx="14180359" cy="3054491"/>
          </a:xfrm>
          <a:prstGeom prst="rect">
            <a:avLst/>
          </a:prstGeom>
        </p:spPr>
        <p:txBody>
          <a:bodyPr wrap="square" lIns="0" tIns="0" rIns="0" bIns="0" rtlCol="0" anchor="t">
            <a:spAutoFit/>
          </a:bodyPr>
          <a:lstStyle/>
          <a:p>
            <a:pPr algn="ctr">
              <a:lnSpc>
                <a:spcPts val="4900"/>
              </a:lnSpc>
              <a:spcBef>
                <a:spcPct val="0"/>
              </a:spcBef>
            </a:pPr>
            <a:r>
              <a:rPr lang="en-US" sz="2400" dirty="0">
                <a:solidFill>
                  <a:schemeClr val="bg1"/>
                </a:solidFill>
                <a:latin typeface="Myriad Pro" panose="020B0503030403020204" pitchFamily="34" charset="0"/>
              </a:rPr>
              <a:t>Anne Lemaistre</a:t>
            </a:r>
          </a:p>
          <a:p>
            <a:pPr algn="ctr">
              <a:lnSpc>
                <a:spcPts val="4900"/>
              </a:lnSpc>
              <a:spcBef>
                <a:spcPct val="0"/>
              </a:spcBef>
            </a:pPr>
            <a:r>
              <a:rPr lang="en-US" sz="2400" dirty="0">
                <a:solidFill>
                  <a:schemeClr val="bg1"/>
                </a:solidFill>
                <a:latin typeface="Myriad Pro" panose="020B0503030403020204" pitchFamily="34" charset="0"/>
              </a:rPr>
              <a:t>Directora y </a:t>
            </a:r>
            <a:r>
              <a:rPr lang="en-US" sz="2400" dirty="0" err="1">
                <a:solidFill>
                  <a:schemeClr val="bg1"/>
                </a:solidFill>
                <a:latin typeface="Myriad Pro" panose="020B0503030403020204" pitchFamily="34" charset="0"/>
              </a:rPr>
              <a:t>Representante</a:t>
            </a:r>
            <a:endParaRPr lang="en-US" sz="2400" dirty="0">
              <a:solidFill>
                <a:schemeClr val="bg1"/>
              </a:solidFill>
              <a:latin typeface="Myriad Pro" panose="020B0503030403020204" pitchFamily="34" charset="0"/>
            </a:endParaRPr>
          </a:p>
          <a:p>
            <a:pPr algn="ctr">
              <a:lnSpc>
                <a:spcPts val="4900"/>
              </a:lnSpc>
              <a:spcBef>
                <a:spcPct val="0"/>
              </a:spcBef>
            </a:pPr>
            <a:r>
              <a:rPr lang="en-US" sz="2400" dirty="0">
                <a:solidFill>
                  <a:schemeClr val="bg1"/>
                </a:solidFill>
                <a:latin typeface="Myriad Pro" panose="020B0503030403020204" pitchFamily="34" charset="0"/>
              </a:rPr>
              <a:t>Oficina Regional de la UNESCO en La Habana</a:t>
            </a:r>
            <a:br>
              <a:rPr lang="en-US" sz="2400" dirty="0">
                <a:solidFill>
                  <a:schemeClr val="bg1"/>
                </a:solidFill>
                <a:latin typeface="Myriad Pro" panose="020B0503030403020204" pitchFamily="34" charset="0"/>
              </a:rPr>
            </a:br>
            <a:endParaRPr lang="en-US" sz="2400" dirty="0">
              <a:solidFill>
                <a:schemeClr val="bg1"/>
              </a:solidFill>
              <a:latin typeface="Myriad Pro" panose="020B0503030403020204" pitchFamily="34" charset="0"/>
            </a:endParaRPr>
          </a:p>
          <a:p>
            <a:pPr algn="ctr">
              <a:lnSpc>
                <a:spcPts val="4900"/>
              </a:lnSpc>
              <a:spcBef>
                <a:spcPct val="0"/>
              </a:spcBef>
            </a:pPr>
            <a:endParaRPr lang="en-US" sz="2400" dirty="0">
              <a:solidFill>
                <a:schemeClr val="bg1"/>
              </a:solidFill>
              <a:latin typeface="Myriad Pro" panose="020B0503030403020204" pitchFamily="34" charset="0"/>
            </a:endParaRPr>
          </a:p>
        </p:txBody>
      </p:sp>
      <p:sp>
        <p:nvSpPr>
          <p:cNvPr id="5" name="TextBox 4">
            <a:extLst>
              <a:ext uri="{FF2B5EF4-FFF2-40B4-BE49-F238E27FC236}">
                <a16:creationId xmlns:a16="http://schemas.microsoft.com/office/drawing/2014/main" id="{866839C5-D1B4-F9E5-ED80-BA0A155942F3}"/>
              </a:ext>
            </a:extLst>
          </p:cNvPr>
          <p:cNvSpPr txBox="1">
            <a:spLocks noGrp="1" noRot="1" noMove="1" noResize="1" noEditPoints="1" noAdjustHandles="1" noChangeArrowheads="1" noChangeShapeType="1"/>
          </p:cNvSpPr>
          <p:nvPr/>
        </p:nvSpPr>
        <p:spPr>
          <a:xfrm>
            <a:off x="2100308" y="2596316"/>
            <a:ext cx="13800034" cy="1862048"/>
          </a:xfrm>
          <a:prstGeom prst="rect">
            <a:avLst/>
          </a:prstGeom>
          <a:noFill/>
        </p:spPr>
        <p:txBody>
          <a:bodyPr wrap="square">
            <a:spAutoFit/>
          </a:bodyPr>
          <a:lstStyle/>
          <a:p>
            <a:pPr algn="ctr" defTabSz="457222">
              <a:defRPr/>
            </a:pPr>
            <a:r>
              <a:rPr lang="en-US" sz="11500" b="1" dirty="0">
                <a:solidFill>
                  <a:schemeClr val="bg1"/>
                </a:solidFill>
                <a:latin typeface="Myriad Pro" panose="020B0503030403020204" pitchFamily="34" charset="0"/>
              </a:rPr>
              <a:t>GRACIAS</a:t>
            </a:r>
          </a:p>
        </p:txBody>
      </p:sp>
      <p:pic>
        <p:nvPicPr>
          <p:cNvPr id="14" name="Picture 13" descr="A black and white logo&#10;&#10;AI-generated content may be incorrect.">
            <a:extLst>
              <a:ext uri="{FF2B5EF4-FFF2-40B4-BE49-F238E27FC236}">
                <a16:creationId xmlns:a16="http://schemas.microsoft.com/office/drawing/2014/main" id="{8F50C3BD-87AD-F0FA-67D0-DF492A4F614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4375843" y="528354"/>
            <a:ext cx="2772994" cy="587942"/>
          </a:xfrm>
          <a:prstGeom prst="rect">
            <a:avLst/>
          </a:prstGeom>
        </p:spPr>
      </p:pic>
      <p:pic>
        <p:nvPicPr>
          <p:cNvPr id="9" name="Picture 8">
            <a:extLst>
              <a:ext uri="{FF2B5EF4-FFF2-40B4-BE49-F238E27FC236}">
                <a16:creationId xmlns:a16="http://schemas.microsoft.com/office/drawing/2014/main" id="{5679F080-9133-FFC5-BD2D-36DDF745C8D9}"/>
              </a:ext>
            </a:extLst>
          </p:cNvPr>
          <p:cNvPicPr>
            <a:picLocks noChangeAspect="1"/>
          </p:cNvPicPr>
          <p:nvPr/>
        </p:nvPicPr>
        <p:blipFill>
          <a:blip r:embed="rId4"/>
          <a:srcRect t="28602"/>
          <a:stretch>
            <a:fillRect/>
          </a:stretch>
        </p:blipFill>
        <p:spPr>
          <a:xfrm>
            <a:off x="7049189" y="7360755"/>
            <a:ext cx="4985443" cy="1136466"/>
          </a:xfrm>
          <a:prstGeom prst="rect">
            <a:avLst/>
          </a:prstGeom>
        </p:spPr>
      </p:pic>
    </p:spTree>
    <p:extLst>
      <p:ext uri="{BB962C8B-B14F-4D97-AF65-F5344CB8AC3E}">
        <p14:creationId xmlns:p14="http://schemas.microsoft.com/office/powerpoint/2010/main" val="2478778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p:cNvSpPr>
          <p:nvPr/>
        </p:nvSpPr>
        <p:spPr>
          <a:xfrm>
            <a:off x="-4674" y="-1"/>
            <a:ext cx="8123024" cy="10080625"/>
          </a:xfrm>
          <a:prstGeom prst="rect">
            <a:avLst/>
          </a:prstGeom>
          <a:solidFill>
            <a:srgbClr val="183254"/>
          </a:solidFill>
        </p:spPr>
        <p:txBody>
          <a:bodyPr/>
          <a:lstStyle/>
          <a:p>
            <a:endParaRPr lang="fr-FR" sz="1764"/>
          </a:p>
        </p:txBody>
      </p:sp>
      <p:grpSp>
        <p:nvGrpSpPr>
          <p:cNvPr id="5" name="Group 5"/>
          <p:cNvGrpSpPr>
            <a:grpSpLocks/>
          </p:cNvGrpSpPr>
          <p:nvPr/>
        </p:nvGrpSpPr>
        <p:grpSpPr>
          <a:xfrm>
            <a:off x="1070064" y="2006920"/>
            <a:ext cx="6017999" cy="5539978"/>
            <a:chOff x="1" y="-642736"/>
            <a:chExt cx="8188269" cy="9177952"/>
          </a:xfrm>
        </p:grpSpPr>
        <p:sp>
          <p:nvSpPr>
            <p:cNvPr id="6" name="TextBox 6"/>
            <p:cNvSpPr txBox="1">
              <a:spLocks/>
            </p:cNvSpPr>
            <p:nvPr/>
          </p:nvSpPr>
          <p:spPr>
            <a:xfrm>
              <a:off x="1" y="-642736"/>
              <a:ext cx="8188269" cy="9177952"/>
            </a:xfrm>
            <a:prstGeom prst="rect">
              <a:avLst/>
            </a:prstGeom>
          </p:spPr>
          <p:txBody>
            <a:bodyPr lIns="0" tIns="0" rIns="0" bIns="0" rtlCol="0" anchor="t">
              <a:spAutoFit/>
            </a:bodyPr>
            <a:lstStyle/>
            <a:p>
              <a:r>
                <a:rPr lang="es-ES" sz="4000" b="1" dirty="0">
                  <a:solidFill>
                    <a:srgbClr val="FFFFFF"/>
                  </a:solidFill>
                  <a:latin typeface="Myriad Pro" panose="020B0503030403020204" pitchFamily="34" charset="0"/>
                  <a:cs typeface="Arial" panose="020B0604020202020204" pitchFamily="34" charset="0"/>
                </a:rPr>
                <a:t>Convención sobre las Medidas que Deben Adoptarse para Prohibir e Impedir la Importación, la Exportación y la Transferencia de Propiedad Ilícitas de Bienes Culturales (1970)</a:t>
              </a:r>
              <a:endParaRPr lang="en-US" sz="4000" b="1" dirty="0">
                <a:solidFill>
                  <a:srgbClr val="FFFFFF"/>
                </a:solidFill>
                <a:latin typeface="Myriad Pro" panose="020B0503030403020204" pitchFamily="34" charset="0"/>
                <a:cs typeface="Arial" panose="020B0604020202020204" pitchFamily="34" charset="0"/>
              </a:endParaRPr>
            </a:p>
          </p:txBody>
        </p:sp>
        <p:sp>
          <p:nvSpPr>
            <p:cNvPr id="7" name="TextBox 7"/>
            <p:cNvSpPr txBox="1">
              <a:spLocks/>
            </p:cNvSpPr>
            <p:nvPr/>
          </p:nvSpPr>
          <p:spPr>
            <a:xfrm>
              <a:off x="1" y="2172899"/>
              <a:ext cx="8188268" cy="660197"/>
            </a:xfrm>
            <a:prstGeom prst="rect">
              <a:avLst/>
            </a:prstGeom>
          </p:spPr>
          <p:txBody>
            <a:bodyPr lIns="0" tIns="0" rIns="0" bIns="0" rtlCol="0" anchor="t">
              <a:spAutoFit/>
            </a:bodyPr>
            <a:lstStyle/>
            <a:p>
              <a:pPr>
                <a:lnSpc>
                  <a:spcPts val="3429"/>
                </a:lnSpc>
                <a:spcBef>
                  <a:spcPct val="0"/>
                </a:spcBef>
              </a:pPr>
              <a:endParaRPr lang="en-US" sz="2450">
                <a:solidFill>
                  <a:srgbClr val="FFFFFF"/>
                </a:solidFill>
                <a:latin typeface="Proxima Nova 1"/>
              </a:endParaRPr>
            </a:p>
          </p:txBody>
        </p:sp>
      </p:grpSp>
      <p:pic>
        <p:nvPicPr>
          <p:cNvPr id="8" name="Picture 7" descr="A blue and white logo&#10;&#10;Description automatically generated">
            <a:extLst>
              <a:ext uri="{FF2B5EF4-FFF2-40B4-BE49-F238E27FC236}">
                <a16:creationId xmlns:a16="http://schemas.microsoft.com/office/drawing/2014/main" id="{97B3D817-ED33-A068-2D78-C549BE4B6903}"/>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4371822" y="516710"/>
            <a:ext cx="2813235" cy="596474"/>
          </a:xfrm>
          <a:prstGeom prst="rect">
            <a:avLst/>
          </a:prstGeom>
        </p:spPr>
      </p:pic>
      <p:sp>
        <p:nvSpPr>
          <p:cNvPr id="4" name="TextBox 3">
            <a:extLst>
              <a:ext uri="{FF2B5EF4-FFF2-40B4-BE49-F238E27FC236}">
                <a16:creationId xmlns:a16="http://schemas.microsoft.com/office/drawing/2014/main" id="{319E0A2B-844E-153A-0D92-2F427CF9471E}"/>
              </a:ext>
            </a:extLst>
          </p:cNvPr>
          <p:cNvSpPr txBox="1"/>
          <p:nvPr/>
        </p:nvSpPr>
        <p:spPr>
          <a:xfrm>
            <a:off x="8540086" y="1336322"/>
            <a:ext cx="8644971" cy="523220"/>
          </a:xfrm>
          <a:prstGeom prst="rect">
            <a:avLst/>
          </a:prstGeom>
          <a:solidFill>
            <a:schemeClr val="tx2">
              <a:lumMod val="10000"/>
              <a:lumOff val="90000"/>
            </a:schemeClr>
          </a:solidFill>
        </p:spPr>
        <p:txBody>
          <a:bodyPr wrap="square">
            <a:spAutoFit/>
          </a:bodyPr>
          <a:lstStyle/>
          <a:p>
            <a:pPr algn="just"/>
            <a:r>
              <a:rPr lang="es-ES" sz="2800" b="1" dirty="0">
                <a:effectLst/>
                <a:latin typeface="Aptos" panose="020B0004020202020204" pitchFamily="34" charset="0"/>
                <a:ea typeface="Aptos" panose="020B0004020202020204" pitchFamily="34" charset="0"/>
                <a:cs typeface="Times New Roman" panose="02020603050405020304" pitchFamily="18" charset="0"/>
              </a:rPr>
              <a:t>Fondo de la Convención de 1970</a:t>
            </a:r>
            <a:endParaRPr lang="en-US" sz="2800" dirty="0"/>
          </a:p>
        </p:txBody>
      </p:sp>
      <p:sp>
        <p:nvSpPr>
          <p:cNvPr id="10" name="TextBox 9">
            <a:extLst>
              <a:ext uri="{FF2B5EF4-FFF2-40B4-BE49-F238E27FC236}">
                <a16:creationId xmlns:a16="http://schemas.microsoft.com/office/drawing/2014/main" id="{4ABDE82C-4FC5-C568-D828-5153A92A94E4}"/>
              </a:ext>
            </a:extLst>
          </p:cNvPr>
          <p:cNvSpPr txBox="1"/>
          <p:nvPr/>
        </p:nvSpPr>
        <p:spPr>
          <a:xfrm>
            <a:off x="8540085" y="1874812"/>
            <a:ext cx="8644971" cy="2954655"/>
          </a:xfrm>
          <a:prstGeom prst="rect">
            <a:avLst/>
          </a:prstGeom>
          <a:noFill/>
        </p:spPr>
        <p:txBody>
          <a:bodyPr wrap="square">
            <a:spAutoFit/>
          </a:bodyPr>
          <a:lstStyle/>
          <a:p>
            <a:pPr algn="just"/>
            <a:r>
              <a:rPr lang="es-ES" sz="2800" dirty="0"/>
              <a:t>Este Fondo tiene como objetivo apoyar a los Estados en sus esfuerzos por luchar de manera eficaz contra el tráfico ilícito de bienes culturales, particularmente en lo que respecta al fortalecimiento de capacidades, la sensibilización y la comunicación, el trabajo de inventario y el seguimiento de las casas de subastas.</a:t>
            </a:r>
          </a:p>
          <a:p>
            <a:pPr algn="just"/>
            <a:endParaRPr lang="es-ES" dirty="0"/>
          </a:p>
        </p:txBody>
      </p:sp>
      <p:sp>
        <p:nvSpPr>
          <p:cNvPr id="13" name="TextBox 12">
            <a:extLst>
              <a:ext uri="{FF2B5EF4-FFF2-40B4-BE49-F238E27FC236}">
                <a16:creationId xmlns:a16="http://schemas.microsoft.com/office/drawing/2014/main" id="{361A3746-8214-3241-82B8-B5F9E49FD48A}"/>
              </a:ext>
            </a:extLst>
          </p:cNvPr>
          <p:cNvSpPr txBox="1"/>
          <p:nvPr/>
        </p:nvSpPr>
        <p:spPr>
          <a:xfrm>
            <a:off x="8540085" y="5490809"/>
            <a:ext cx="8644971" cy="4832092"/>
          </a:xfrm>
          <a:prstGeom prst="rect">
            <a:avLst/>
          </a:prstGeom>
          <a:noFill/>
        </p:spPr>
        <p:txBody>
          <a:bodyPr wrap="square">
            <a:spAutoFit/>
          </a:bodyPr>
          <a:lstStyle/>
          <a:p>
            <a:pPr algn="just">
              <a:buNone/>
            </a:pPr>
            <a:r>
              <a:rPr lang="es-ES" sz="2800" dirty="0"/>
              <a:t>Este Fondo tiene como objetivo apoyar a los Estados Miembros en sus esfuerzos por combatir de manera eficaz el tráfico ilícito de bienes culturales, en particular en lo relativo a:</a:t>
            </a:r>
          </a:p>
          <a:p>
            <a:pPr marL="285750" indent="-285750" algn="just">
              <a:buFont typeface="Arial" panose="020B0604020202020204" pitchFamily="34" charset="0"/>
              <a:buChar char="•"/>
            </a:pPr>
            <a:r>
              <a:rPr lang="es-ES" sz="2800" dirty="0"/>
              <a:t>la verificación de objetos culturales por parte de expertos, su transporte, los costos de seguro y el establecimiento de instalaciones para su adecuada exhibición; y</a:t>
            </a:r>
          </a:p>
          <a:p>
            <a:pPr marL="285750" indent="-285750" algn="just">
              <a:buFont typeface="Arial" panose="020B0604020202020204" pitchFamily="34" charset="0"/>
              <a:buChar char="•"/>
            </a:pPr>
            <a:r>
              <a:rPr lang="es-ES" sz="2800" dirty="0"/>
              <a:t>la formación de profesionales de museos provenientes de los países de origen de los bienes culturales.</a:t>
            </a:r>
          </a:p>
        </p:txBody>
      </p:sp>
      <p:sp>
        <p:nvSpPr>
          <p:cNvPr id="17" name="TextBox 16">
            <a:extLst>
              <a:ext uri="{FF2B5EF4-FFF2-40B4-BE49-F238E27FC236}">
                <a16:creationId xmlns:a16="http://schemas.microsoft.com/office/drawing/2014/main" id="{254AE469-6919-8F6F-5DAF-F4F5BE4359D9}"/>
              </a:ext>
            </a:extLst>
          </p:cNvPr>
          <p:cNvSpPr txBox="1"/>
          <p:nvPr/>
        </p:nvSpPr>
        <p:spPr>
          <a:xfrm>
            <a:off x="8540085" y="4929305"/>
            <a:ext cx="8644971" cy="523220"/>
          </a:xfrm>
          <a:prstGeom prst="rect">
            <a:avLst/>
          </a:prstGeom>
          <a:solidFill>
            <a:schemeClr val="tx2">
              <a:lumMod val="10000"/>
              <a:lumOff val="90000"/>
            </a:schemeClr>
          </a:solidFill>
        </p:spPr>
        <p:txBody>
          <a:bodyPr wrap="square">
            <a:spAutoFit/>
          </a:bodyPr>
          <a:lstStyle/>
          <a:p>
            <a:pPr algn="just"/>
            <a:r>
              <a:rPr lang="es-ES" sz="2800" b="1" dirty="0"/>
              <a:t>Fondo del Comité “Devolución y Restitución”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Grp="1" noRot="1" noMove="1" noResize="1" noEditPoints="1" noAdjustHandles="1" noChangeArrowheads="1" noChangeShapeType="1"/>
          </p:cNvSpPr>
          <p:nvPr/>
        </p:nvSpPr>
        <p:spPr>
          <a:xfrm>
            <a:off x="0" y="-1"/>
            <a:ext cx="398692" cy="10080625"/>
          </a:xfrm>
          <a:prstGeom prst="rect">
            <a:avLst/>
          </a:prstGeom>
          <a:solidFill>
            <a:srgbClr val="183254"/>
          </a:solidFill>
        </p:spPr>
        <p:txBody>
          <a:bodyPr/>
          <a:lstStyle/>
          <a:p>
            <a:endParaRPr lang="fr-FR" sz="1764"/>
          </a:p>
        </p:txBody>
      </p:sp>
      <p:graphicFrame>
        <p:nvGraphicFramePr>
          <p:cNvPr id="26" name="Diagram 25">
            <a:extLst>
              <a:ext uri="{FF2B5EF4-FFF2-40B4-BE49-F238E27FC236}">
                <a16:creationId xmlns:a16="http://schemas.microsoft.com/office/drawing/2014/main" id="{68B308F3-622A-FBE9-F685-64AB8DA59D0C}"/>
              </a:ext>
            </a:extLst>
          </p:cNvPr>
          <p:cNvGraphicFramePr/>
          <p:nvPr>
            <p:extLst>
              <p:ext uri="{D42A27DB-BD31-4B8C-83A1-F6EECF244321}">
                <p14:modId xmlns:p14="http://schemas.microsoft.com/office/powerpoint/2010/main" val="3005609686"/>
              </p:ext>
            </p:extLst>
          </p:nvPr>
        </p:nvGraphicFramePr>
        <p:xfrm>
          <a:off x="-4426858" y="-256372"/>
          <a:ext cx="19660953" cy="11038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4" name="Picture 23" descr="A blue and white logo&#10;&#10;Description automatically generated">
            <a:extLst>
              <a:ext uri="{FF2B5EF4-FFF2-40B4-BE49-F238E27FC236}">
                <a16:creationId xmlns:a16="http://schemas.microsoft.com/office/drawing/2014/main" id="{9E3D2BE3-275B-40B0-605F-310BF2ECE47C}"/>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tretch>
            <a:fillRect/>
          </a:stretch>
        </p:blipFill>
        <p:spPr>
          <a:xfrm>
            <a:off x="14371822" y="516710"/>
            <a:ext cx="2813235" cy="596474"/>
          </a:xfrm>
          <a:prstGeom prst="rect">
            <a:avLst/>
          </a:prstGeom>
        </p:spPr>
      </p:pic>
      <p:sp>
        <p:nvSpPr>
          <p:cNvPr id="29" name="TextBox 28">
            <a:extLst>
              <a:ext uri="{FF2B5EF4-FFF2-40B4-BE49-F238E27FC236}">
                <a16:creationId xmlns:a16="http://schemas.microsoft.com/office/drawing/2014/main" id="{823ADD4E-E4EB-C161-03BC-E9E07E74F761}"/>
              </a:ext>
            </a:extLst>
          </p:cNvPr>
          <p:cNvSpPr txBox="1"/>
          <p:nvPr/>
        </p:nvSpPr>
        <p:spPr>
          <a:xfrm>
            <a:off x="10247085" y="3185125"/>
            <a:ext cx="7753578" cy="523220"/>
          </a:xfrm>
          <a:prstGeom prst="rect">
            <a:avLst/>
          </a:prstGeom>
          <a:solidFill>
            <a:schemeClr val="tx2">
              <a:lumMod val="10000"/>
              <a:lumOff val="90000"/>
            </a:schemeClr>
          </a:solidFill>
        </p:spPr>
        <p:txBody>
          <a:bodyPr wrap="square">
            <a:spAutoFit/>
          </a:bodyPr>
          <a:lstStyle/>
          <a:p>
            <a:r>
              <a:rPr lang="es-ES" sz="2800" b="1" dirty="0"/>
              <a:t>Fondo de Patrimonio Cultural Subacuático</a:t>
            </a:r>
            <a:endParaRPr lang="en-US" sz="2800" dirty="0"/>
          </a:p>
        </p:txBody>
      </p:sp>
      <p:sp>
        <p:nvSpPr>
          <p:cNvPr id="36" name="TextBox 35">
            <a:extLst>
              <a:ext uri="{FF2B5EF4-FFF2-40B4-BE49-F238E27FC236}">
                <a16:creationId xmlns:a16="http://schemas.microsoft.com/office/drawing/2014/main" id="{AA7CB69B-BB03-9E55-3109-C9EE27EFFDA0}"/>
              </a:ext>
            </a:extLst>
          </p:cNvPr>
          <p:cNvSpPr txBox="1"/>
          <p:nvPr/>
        </p:nvSpPr>
        <p:spPr>
          <a:xfrm>
            <a:off x="10247085" y="3807801"/>
            <a:ext cx="6937971" cy="4832092"/>
          </a:xfrm>
          <a:prstGeom prst="rect">
            <a:avLst/>
          </a:prstGeom>
          <a:noFill/>
        </p:spPr>
        <p:txBody>
          <a:bodyPr wrap="square">
            <a:spAutoFit/>
          </a:bodyPr>
          <a:lstStyle/>
          <a:p>
            <a:pPr algn="just"/>
            <a:r>
              <a:rPr lang="es-ES" sz="2800" dirty="0"/>
              <a:t>Tiene como objetivo apoyar a los países en sus esfuerzos por proteger y gestionar mejor el patrimonio cultural subacuático. </a:t>
            </a:r>
          </a:p>
          <a:p>
            <a:pPr algn="just"/>
            <a:endParaRPr lang="es-ES" sz="2800" dirty="0"/>
          </a:p>
          <a:p>
            <a:pPr algn="just"/>
            <a:r>
              <a:rPr lang="es-ES" sz="2800" dirty="0"/>
              <a:t>Los recursos proporcionados al Fondo se utilizan para financiar diversas actividades, incluyendo talleres de formación en protección e investigación del patrimonio cultural subacuático, misiones científicas y técnicas, campañas de sensibilización pública y la promoción de la Convención. </a:t>
            </a:r>
          </a:p>
        </p:txBody>
      </p:sp>
      <p:sp>
        <p:nvSpPr>
          <p:cNvPr id="37" name="TextBox 3">
            <a:extLst>
              <a:ext uri="{FF2B5EF4-FFF2-40B4-BE49-F238E27FC236}">
                <a16:creationId xmlns:a16="http://schemas.microsoft.com/office/drawing/2014/main" id="{FB861787-E4A9-F341-05A3-C0694C7A6DF1}"/>
              </a:ext>
            </a:extLst>
          </p:cNvPr>
          <p:cNvSpPr txBox="1">
            <a:spLocks/>
          </p:cNvSpPr>
          <p:nvPr/>
        </p:nvSpPr>
        <p:spPr>
          <a:xfrm>
            <a:off x="10247086" y="1556539"/>
            <a:ext cx="6937971" cy="1477328"/>
          </a:xfrm>
          <a:prstGeom prst="rect">
            <a:avLst/>
          </a:prstGeom>
        </p:spPr>
        <p:txBody>
          <a:bodyPr wrap="square" lIns="0" tIns="0" rIns="0" bIns="0" rtlCol="0" anchor="t">
            <a:spAutoFit/>
          </a:bodyPr>
          <a:lstStyle/>
          <a:p>
            <a:pPr algn="just"/>
            <a:r>
              <a:rPr lang="es-ES" sz="3200" b="1" dirty="0">
                <a:solidFill>
                  <a:srgbClr val="183254"/>
                </a:solidFill>
                <a:latin typeface="Myriad Pro" panose="020B0503030403020204" pitchFamily="34" charset="0"/>
              </a:rPr>
              <a:t>Convención sobre la Protección del Patrimonio Cultural Subacuático (2001)</a:t>
            </a:r>
          </a:p>
        </p:txBody>
      </p:sp>
      <p:sp>
        <p:nvSpPr>
          <p:cNvPr id="38" name="TextBox 37">
            <a:extLst>
              <a:ext uri="{FF2B5EF4-FFF2-40B4-BE49-F238E27FC236}">
                <a16:creationId xmlns:a16="http://schemas.microsoft.com/office/drawing/2014/main" id="{00E7E7FA-E7FD-9934-2A3B-12BDE4864813}"/>
              </a:ext>
            </a:extLst>
          </p:cNvPr>
          <p:cNvSpPr txBox="1"/>
          <p:nvPr/>
        </p:nvSpPr>
        <p:spPr>
          <a:xfrm>
            <a:off x="9953717" y="8585460"/>
            <a:ext cx="7347451" cy="369332"/>
          </a:xfrm>
          <a:prstGeom prst="rect">
            <a:avLst/>
          </a:prstGeom>
          <a:noFill/>
        </p:spPr>
        <p:txBody>
          <a:bodyPr wrap="square">
            <a:spAutoFit/>
          </a:bodyPr>
          <a:lstStyle/>
          <a:p>
            <a:r>
              <a:rPr lang="en-US" u="sng" dirty="0"/>
              <a:t>Fuente:</a:t>
            </a:r>
            <a:r>
              <a:rPr lang="en-US" dirty="0"/>
              <a:t> </a:t>
            </a:r>
            <a:r>
              <a:rPr lang="en-US" dirty="0">
                <a:hlinkClick r:id="rId9"/>
              </a:rPr>
              <a:t>https://www.unesco.org/en/underwater-heritage/fund?hub=412</a:t>
            </a:r>
            <a:r>
              <a:rPr lang="en-US" dirty="0"/>
              <a:t> </a:t>
            </a:r>
          </a:p>
        </p:txBody>
      </p:sp>
      <p:sp>
        <p:nvSpPr>
          <p:cNvPr id="39" name="TextBox 38">
            <a:extLst>
              <a:ext uri="{FF2B5EF4-FFF2-40B4-BE49-F238E27FC236}">
                <a16:creationId xmlns:a16="http://schemas.microsoft.com/office/drawing/2014/main" id="{704DDC80-A17E-2978-5803-F2954B4FCA2B}"/>
              </a:ext>
            </a:extLst>
          </p:cNvPr>
          <p:cNvSpPr txBox="1"/>
          <p:nvPr/>
        </p:nvSpPr>
        <p:spPr>
          <a:xfrm>
            <a:off x="990668" y="9462830"/>
            <a:ext cx="9516794" cy="246221"/>
          </a:xfrm>
          <a:prstGeom prst="rect">
            <a:avLst/>
          </a:prstGeom>
          <a:noFill/>
        </p:spPr>
        <p:txBody>
          <a:bodyPr wrap="square">
            <a:spAutoFit/>
          </a:bodyPr>
          <a:lstStyle/>
          <a:p>
            <a:r>
              <a:rPr lang="en-US" sz="1000" dirty="0"/>
              <a:t>© V. González</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Grp="1" noRot="1" noMove="1" noResize="1" noEditPoints="1" noAdjustHandles="1" noChangeArrowheads="1" noChangeShapeType="1"/>
          </p:cNvSpPr>
          <p:nvPr/>
        </p:nvSpPr>
        <p:spPr>
          <a:xfrm>
            <a:off x="0" y="-1"/>
            <a:ext cx="398692" cy="10080625"/>
          </a:xfrm>
          <a:prstGeom prst="rect">
            <a:avLst/>
          </a:prstGeom>
          <a:solidFill>
            <a:srgbClr val="183254"/>
          </a:solidFill>
        </p:spPr>
        <p:txBody>
          <a:bodyPr/>
          <a:lstStyle/>
          <a:p>
            <a:endParaRPr lang="fr-FR" sz="1764"/>
          </a:p>
        </p:txBody>
      </p:sp>
      <p:pic>
        <p:nvPicPr>
          <p:cNvPr id="30" name="Picture 29">
            <a:extLst>
              <a:ext uri="{FF2B5EF4-FFF2-40B4-BE49-F238E27FC236}">
                <a16:creationId xmlns:a16="http://schemas.microsoft.com/office/drawing/2014/main" id="{BD6FDABD-9A09-46C2-9537-7E243EE7BC8D}"/>
              </a:ext>
            </a:extLst>
          </p:cNvPr>
          <p:cNvPicPr>
            <a:picLocks noChangeAspect="1"/>
          </p:cNvPicPr>
          <p:nvPr/>
        </p:nvPicPr>
        <p:blipFill>
          <a:blip r:embed="rId3">
            <a:extLst>
              <a:ext uri="{28A0092B-C50C-407E-A947-70E740481C1C}">
                <a14:useLocalDpi xmlns:a14="http://schemas.microsoft.com/office/drawing/2010/main" val="0"/>
              </a:ext>
            </a:extLst>
          </a:blip>
          <a:srcRect l="23039" r="23039"/>
          <a:stretch/>
        </p:blipFill>
        <p:spPr>
          <a:xfrm>
            <a:off x="10885781" y="-1"/>
            <a:ext cx="8144016" cy="10080625"/>
          </a:xfrm>
          <a:prstGeom prst="rect">
            <a:avLst/>
          </a:prstGeom>
        </p:spPr>
      </p:pic>
      <p:pic>
        <p:nvPicPr>
          <p:cNvPr id="4" name="Picture 3" descr="A blue and white logo&#10;&#10;Description automatically generated">
            <a:extLst>
              <a:ext uri="{FF2B5EF4-FFF2-40B4-BE49-F238E27FC236}">
                <a16:creationId xmlns:a16="http://schemas.microsoft.com/office/drawing/2014/main" id="{4311E5D4-61FB-A1EA-3AC0-1CFCC6BC791A}"/>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928012" y="437624"/>
            <a:ext cx="2813235" cy="596474"/>
          </a:xfrm>
          <a:prstGeom prst="rect">
            <a:avLst/>
          </a:prstGeom>
        </p:spPr>
      </p:pic>
      <p:sp>
        <p:nvSpPr>
          <p:cNvPr id="5" name="TextBox 3">
            <a:extLst>
              <a:ext uri="{FF2B5EF4-FFF2-40B4-BE49-F238E27FC236}">
                <a16:creationId xmlns:a16="http://schemas.microsoft.com/office/drawing/2014/main" id="{448865B2-7567-4222-A2E9-1D3402A61903}"/>
              </a:ext>
            </a:extLst>
          </p:cNvPr>
          <p:cNvSpPr txBox="1">
            <a:spLocks/>
          </p:cNvSpPr>
          <p:nvPr/>
        </p:nvSpPr>
        <p:spPr>
          <a:xfrm>
            <a:off x="928012" y="1324310"/>
            <a:ext cx="9370393" cy="984885"/>
          </a:xfrm>
          <a:prstGeom prst="rect">
            <a:avLst/>
          </a:prstGeom>
        </p:spPr>
        <p:txBody>
          <a:bodyPr wrap="square" lIns="0" tIns="0" rIns="0" bIns="0" rtlCol="0" anchor="t">
            <a:spAutoFit/>
          </a:bodyPr>
          <a:lstStyle/>
          <a:p>
            <a:pPr algn="just"/>
            <a:r>
              <a:rPr lang="es-ES" sz="3200" b="1" dirty="0">
                <a:solidFill>
                  <a:srgbClr val="183254"/>
                </a:solidFill>
                <a:latin typeface="Myriad Pro" panose="020B0503030403020204" pitchFamily="34" charset="0"/>
              </a:rPr>
              <a:t>Convención para la Salvaguardia del Patrimonio Cultural Inmaterial (2003)</a:t>
            </a:r>
          </a:p>
        </p:txBody>
      </p:sp>
      <p:sp>
        <p:nvSpPr>
          <p:cNvPr id="8" name="TextBox 7">
            <a:extLst>
              <a:ext uri="{FF2B5EF4-FFF2-40B4-BE49-F238E27FC236}">
                <a16:creationId xmlns:a16="http://schemas.microsoft.com/office/drawing/2014/main" id="{9E66B6C2-6A42-62DC-EA4D-4BDF535C89E7}"/>
              </a:ext>
            </a:extLst>
          </p:cNvPr>
          <p:cNvSpPr txBox="1"/>
          <p:nvPr/>
        </p:nvSpPr>
        <p:spPr>
          <a:xfrm>
            <a:off x="910129" y="2599407"/>
            <a:ext cx="9388276" cy="523220"/>
          </a:xfrm>
          <a:prstGeom prst="rect">
            <a:avLst/>
          </a:prstGeom>
          <a:solidFill>
            <a:schemeClr val="tx2">
              <a:lumMod val="10000"/>
              <a:lumOff val="90000"/>
            </a:schemeClr>
          </a:solidFill>
        </p:spPr>
        <p:txBody>
          <a:bodyPr wrap="square">
            <a:spAutoFit/>
          </a:bodyPr>
          <a:lstStyle/>
          <a:p>
            <a:r>
              <a:rPr lang="es-ES" sz="2800" b="1" dirty="0"/>
              <a:t>Fondo para el Patrimonio Cultural Inmaterial</a:t>
            </a:r>
            <a:endParaRPr lang="en-US" sz="2800" b="1" dirty="0"/>
          </a:p>
        </p:txBody>
      </p:sp>
      <p:sp>
        <p:nvSpPr>
          <p:cNvPr id="10" name="TextBox 9">
            <a:extLst>
              <a:ext uri="{FF2B5EF4-FFF2-40B4-BE49-F238E27FC236}">
                <a16:creationId xmlns:a16="http://schemas.microsoft.com/office/drawing/2014/main" id="{90D275EC-F935-F391-F4BD-DD6C9F554CBC}"/>
              </a:ext>
            </a:extLst>
          </p:cNvPr>
          <p:cNvSpPr txBox="1"/>
          <p:nvPr/>
        </p:nvSpPr>
        <p:spPr>
          <a:xfrm>
            <a:off x="834188" y="3258951"/>
            <a:ext cx="9464217" cy="6247864"/>
          </a:xfrm>
          <a:prstGeom prst="rect">
            <a:avLst/>
          </a:prstGeom>
          <a:noFill/>
        </p:spPr>
        <p:txBody>
          <a:bodyPr wrap="square">
            <a:spAutoFit/>
          </a:bodyPr>
          <a:lstStyle/>
          <a:p>
            <a:pPr algn="just"/>
            <a:r>
              <a:rPr lang="es-ES" sz="4000" dirty="0"/>
              <a:t>Establecido por la Convención de 2003, el Fondo para el Patrimonio Cultural Inmaterial proporciona esencialmente asistencia a los Estados-Parte en sus esfuerzos de salvaguardia.</a:t>
            </a:r>
          </a:p>
          <a:p>
            <a:pPr algn="just"/>
            <a:endParaRPr lang="es-ES" sz="4000" dirty="0"/>
          </a:p>
          <a:p>
            <a:pPr algn="just"/>
            <a:r>
              <a:rPr lang="es-ES" sz="4000" dirty="0"/>
              <a:t>La UNESCO ha elaborado una guía detallada sobre cómo aplicar al Fondo: </a:t>
            </a:r>
            <a:r>
              <a:rPr lang="es-ES" sz="4000" dirty="0">
                <a:hlinkClick r:id="rId5"/>
              </a:rPr>
              <a:t>https://ich.unesco.org/doc/src/53724-EN.pdf</a:t>
            </a:r>
            <a:r>
              <a:rPr lang="es-ES" sz="4000" dirty="0"/>
              <a:t> </a:t>
            </a:r>
          </a:p>
        </p:txBody>
      </p:sp>
      <p:sp>
        <p:nvSpPr>
          <p:cNvPr id="12" name="TextBox 11">
            <a:extLst>
              <a:ext uri="{FF2B5EF4-FFF2-40B4-BE49-F238E27FC236}">
                <a16:creationId xmlns:a16="http://schemas.microsoft.com/office/drawing/2014/main" id="{DFACCB90-A538-0A41-8240-041BB905D7B7}"/>
              </a:ext>
            </a:extLst>
          </p:cNvPr>
          <p:cNvSpPr txBox="1"/>
          <p:nvPr/>
        </p:nvSpPr>
        <p:spPr>
          <a:xfrm rot="16200000">
            <a:off x="6027126" y="5199115"/>
            <a:ext cx="9516794" cy="246221"/>
          </a:xfrm>
          <a:prstGeom prst="rect">
            <a:avLst/>
          </a:prstGeom>
          <a:noFill/>
        </p:spPr>
        <p:txBody>
          <a:bodyPr wrap="square">
            <a:spAutoFit/>
          </a:bodyPr>
          <a:lstStyle/>
          <a:p>
            <a:r>
              <a:rPr lang="en-US" sz="1000" dirty="0"/>
              <a:t>© J. Larramendi</a:t>
            </a:r>
          </a:p>
        </p:txBody>
      </p:sp>
      <p:sp>
        <p:nvSpPr>
          <p:cNvPr id="15" name="TextBox 14">
            <a:extLst>
              <a:ext uri="{FF2B5EF4-FFF2-40B4-BE49-F238E27FC236}">
                <a16:creationId xmlns:a16="http://schemas.microsoft.com/office/drawing/2014/main" id="{5011BDFA-D980-99F5-A12D-34A3D6FA7BF6}"/>
              </a:ext>
            </a:extLst>
          </p:cNvPr>
          <p:cNvSpPr txBox="1"/>
          <p:nvPr/>
        </p:nvSpPr>
        <p:spPr>
          <a:xfrm>
            <a:off x="834188" y="9356737"/>
            <a:ext cx="8860786" cy="369332"/>
          </a:xfrm>
          <a:prstGeom prst="rect">
            <a:avLst/>
          </a:prstGeom>
          <a:noFill/>
        </p:spPr>
        <p:txBody>
          <a:bodyPr wrap="square">
            <a:spAutoFit/>
          </a:bodyPr>
          <a:lstStyle/>
          <a:p>
            <a:r>
              <a:rPr lang="en-US" u="sng" dirty="0"/>
              <a:t>Fuente:</a:t>
            </a:r>
            <a:r>
              <a:rPr lang="en-US" dirty="0"/>
              <a:t> </a:t>
            </a:r>
            <a:r>
              <a:rPr lang="en-US" dirty="0">
                <a:hlinkClick r:id="rId6"/>
              </a:rPr>
              <a:t>https://ich.unesco.org/en/intangible-cultural-heritage-fund-00816</a:t>
            </a:r>
            <a:r>
              <a:rPr lang="en-US" dirty="0"/>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DE01D830-A0AB-DD0F-DDCA-AEA635B68F7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28583" r="28583"/>
          <a:stretch/>
        </p:blipFill>
        <p:spPr>
          <a:xfrm>
            <a:off x="398692" y="1"/>
            <a:ext cx="6464400" cy="10080624"/>
          </a:xfrm>
          <a:prstGeom prst="rect">
            <a:avLst/>
          </a:prstGeom>
        </p:spPr>
      </p:pic>
      <p:sp>
        <p:nvSpPr>
          <p:cNvPr id="27" name="AutoShape 2">
            <a:extLst>
              <a:ext uri="{FF2B5EF4-FFF2-40B4-BE49-F238E27FC236}">
                <a16:creationId xmlns:a16="http://schemas.microsoft.com/office/drawing/2014/main" id="{7A8792D7-D2ED-32BB-CFFE-6FF0F61541AE}"/>
              </a:ext>
            </a:extLst>
          </p:cNvPr>
          <p:cNvSpPr>
            <a:spLocks noGrp="1" noRot="1" noMove="1" noResize="1" noEditPoints="1" noAdjustHandles="1" noChangeArrowheads="1" noChangeShapeType="1"/>
          </p:cNvSpPr>
          <p:nvPr/>
        </p:nvSpPr>
        <p:spPr>
          <a:xfrm>
            <a:off x="0" y="-1"/>
            <a:ext cx="398692" cy="10080625"/>
          </a:xfrm>
          <a:prstGeom prst="rect">
            <a:avLst/>
          </a:prstGeom>
          <a:solidFill>
            <a:srgbClr val="183254"/>
          </a:solidFill>
        </p:spPr>
        <p:txBody>
          <a:bodyPr/>
          <a:lstStyle/>
          <a:p>
            <a:endParaRPr lang="fr-FR" sz="1764"/>
          </a:p>
        </p:txBody>
      </p:sp>
      <p:pic>
        <p:nvPicPr>
          <p:cNvPr id="4" name="Picture 3" descr="A blue and white logo&#10;&#10;Description automatically generated">
            <a:extLst>
              <a:ext uri="{FF2B5EF4-FFF2-40B4-BE49-F238E27FC236}">
                <a16:creationId xmlns:a16="http://schemas.microsoft.com/office/drawing/2014/main" id="{38C2C0D4-FE86-5EF6-8669-FF4EC252C451}"/>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14371822" y="516710"/>
            <a:ext cx="2813235" cy="596474"/>
          </a:xfrm>
          <a:prstGeom prst="rect">
            <a:avLst/>
          </a:prstGeom>
        </p:spPr>
      </p:pic>
      <p:sp>
        <p:nvSpPr>
          <p:cNvPr id="5" name="TextBox 4">
            <a:extLst>
              <a:ext uri="{FF2B5EF4-FFF2-40B4-BE49-F238E27FC236}">
                <a16:creationId xmlns:a16="http://schemas.microsoft.com/office/drawing/2014/main" id="{2F7D7F16-858C-8453-6D6B-E900E92D77A0}"/>
              </a:ext>
            </a:extLst>
          </p:cNvPr>
          <p:cNvSpPr txBox="1"/>
          <p:nvPr/>
        </p:nvSpPr>
        <p:spPr>
          <a:xfrm>
            <a:off x="7261782" y="2916652"/>
            <a:ext cx="9923273" cy="6986528"/>
          </a:xfrm>
          <a:prstGeom prst="rect">
            <a:avLst/>
          </a:prstGeom>
          <a:noFill/>
        </p:spPr>
        <p:txBody>
          <a:bodyPr wrap="square">
            <a:spAutoFit/>
          </a:bodyPr>
          <a:lstStyle/>
          <a:p>
            <a:pPr algn="just">
              <a:buNone/>
            </a:pPr>
            <a:r>
              <a:rPr lang="es-ES" sz="2800" dirty="0"/>
              <a:t>El FIDC</a:t>
            </a:r>
            <a:r>
              <a:rPr lang="es-ES" sz="2800" b="1" dirty="0"/>
              <a:t> </a:t>
            </a:r>
            <a:r>
              <a:rPr lang="es-ES" sz="2800" dirty="0"/>
              <a:t>invierte en las Industrias Culturales y Creativas (ICC) para empoderar a los países del Sur Global y enriquecer al mundo entero. Asimismo, invierte en personas que, de otro modo, no tendrían la oportunidad de mejorar sus habilidades y redes de contacto. </a:t>
            </a:r>
          </a:p>
          <a:p>
            <a:pPr algn="just">
              <a:buNone/>
            </a:pPr>
            <a:endParaRPr lang="es-ES" sz="2800" dirty="0"/>
          </a:p>
          <a:p>
            <a:pPr algn="just">
              <a:buNone/>
            </a:pPr>
            <a:r>
              <a:rPr lang="es-ES" sz="2800" dirty="0"/>
              <a:t>El FIDC es uno de los pocos fondos de las Naciones Unidas que apoya a organismos artísticos y culturales, instituciones gubernamentales y organizaciones no gubernamentales en el Sur Global para desarrollar ICC más sólidas en sus países.  Financia proyectos innovadores en todo el mundo en los campos del cine, las artes escénicas, las artes visuales y los medios digitales, así como en diseño, música y editorial.</a:t>
            </a:r>
          </a:p>
          <a:p>
            <a:pPr algn="just">
              <a:buNone/>
            </a:pPr>
            <a:endParaRPr lang="es-ES" sz="2800" dirty="0"/>
          </a:p>
          <a:p>
            <a:pPr algn="just"/>
            <a:r>
              <a:rPr lang="es-ES" sz="2800" dirty="0"/>
              <a:t>Desde su lanzamiento en 2010 el FIDC ha invertido más de 12,6 millones de USD en 164 proyectos y 76 países en desarrollo.</a:t>
            </a:r>
            <a:endParaRPr lang="en-US" sz="2800" dirty="0"/>
          </a:p>
        </p:txBody>
      </p:sp>
      <p:sp>
        <p:nvSpPr>
          <p:cNvPr id="8" name="TextBox 7">
            <a:extLst>
              <a:ext uri="{FF2B5EF4-FFF2-40B4-BE49-F238E27FC236}">
                <a16:creationId xmlns:a16="http://schemas.microsoft.com/office/drawing/2014/main" id="{E6F3A408-26AA-555F-9285-191FC92BEB0A}"/>
              </a:ext>
            </a:extLst>
          </p:cNvPr>
          <p:cNvSpPr txBox="1"/>
          <p:nvPr/>
        </p:nvSpPr>
        <p:spPr>
          <a:xfrm>
            <a:off x="7261783" y="2547320"/>
            <a:ext cx="9923273" cy="523220"/>
          </a:xfrm>
          <a:prstGeom prst="rect">
            <a:avLst/>
          </a:prstGeom>
          <a:solidFill>
            <a:schemeClr val="tx2">
              <a:lumMod val="10000"/>
              <a:lumOff val="90000"/>
            </a:schemeClr>
          </a:solidFill>
        </p:spPr>
        <p:txBody>
          <a:bodyPr wrap="square">
            <a:spAutoFit/>
          </a:bodyPr>
          <a:lstStyle/>
          <a:p>
            <a:pPr>
              <a:buNone/>
            </a:pPr>
            <a:r>
              <a:rPr lang="es-ES" sz="2800" b="1" dirty="0"/>
              <a:t>Fondo Internacional para la Diversidad Cultural (FIDC)</a:t>
            </a:r>
            <a:r>
              <a:rPr lang="es-ES" sz="2800" dirty="0"/>
              <a:t> </a:t>
            </a:r>
          </a:p>
        </p:txBody>
      </p:sp>
      <p:sp>
        <p:nvSpPr>
          <p:cNvPr id="9" name="TextBox 3">
            <a:extLst>
              <a:ext uri="{FF2B5EF4-FFF2-40B4-BE49-F238E27FC236}">
                <a16:creationId xmlns:a16="http://schemas.microsoft.com/office/drawing/2014/main" id="{AC1D4727-E2A2-F1B7-D918-B8CE8254A363}"/>
              </a:ext>
            </a:extLst>
          </p:cNvPr>
          <p:cNvSpPr txBox="1">
            <a:spLocks/>
          </p:cNvSpPr>
          <p:nvPr/>
        </p:nvSpPr>
        <p:spPr>
          <a:xfrm>
            <a:off x="7261784" y="1482516"/>
            <a:ext cx="9923273" cy="984885"/>
          </a:xfrm>
          <a:prstGeom prst="rect">
            <a:avLst/>
          </a:prstGeom>
        </p:spPr>
        <p:txBody>
          <a:bodyPr wrap="square" lIns="0" tIns="0" rIns="0" bIns="0" rtlCol="0" anchor="t">
            <a:spAutoFit/>
          </a:bodyPr>
          <a:lstStyle/>
          <a:p>
            <a:pPr algn="just"/>
            <a:r>
              <a:rPr lang="es-ES" sz="3200" b="1" dirty="0">
                <a:solidFill>
                  <a:srgbClr val="183254"/>
                </a:solidFill>
                <a:latin typeface="Myriad Pro" panose="020B0503030403020204" pitchFamily="34" charset="0"/>
              </a:rPr>
              <a:t>Convención sobre la Protección y la Promoción de la Diversidad de las Expresiones Culturales (2005)</a:t>
            </a:r>
          </a:p>
        </p:txBody>
      </p:sp>
      <p:sp>
        <p:nvSpPr>
          <p:cNvPr id="12" name="TextBox 11">
            <a:extLst>
              <a:ext uri="{FF2B5EF4-FFF2-40B4-BE49-F238E27FC236}">
                <a16:creationId xmlns:a16="http://schemas.microsoft.com/office/drawing/2014/main" id="{DCB63DF7-2BEB-572F-12EA-D2CA3C19AE1D}"/>
              </a:ext>
            </a:extLst>
          </p:cNvPr>
          <p:cNvSpPr txBox="1"/>
          <p:nvPr/>
        </p:nvSpPr>
        <p:spPr>
          <a:xfrm rot="16200000">
            <a:off x="2219632" y="5194200"/>
            <a:ext cx="9516794" cy="246221"/>
          </a:xfrm>
          <a:prstGeom prst="rect">
            <a:avLst/>
          </a:prstGeom>
          <a:noFill/>
        </p:spPr>
        <p:txBody>
          <a:bodyPr wrap="square">
            <a:spAutoFit/>
          </a:bodyPr>
          <a:lstStyle/>
          <a:p>
            <a:r>
              <a:rPr lang="en-US" sz="1000" dirty="0"/>
              <a:t>© UNESCO / H. Bejerano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building with a green dome">
            <a:extLst>
              <a:ext uri="{FF2B5EF4-FFF2-40B4-BE49-F238E27FC236}">
                <a16:creationId xmlns:a16="http://schemas.microsoft.com/office/drawing/2014/main" id="{A26D71C9-7699-864C-330F-FE9CE9C97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4133" y="2809772"/>
            <a:ext cx="10360923" cy="5083771"/>
          </a:xfrm>
          <a:prstGeom prst="rect">
            <a:avLst/>
          </a:prstGeom>
        </p:spPr>
      </p:pic>
      <p:sp>
        <p:nvSpPr>
          <p:cNvPr id="2" name="AutoShape 2"/>
          <p:cNvSpPr>
            <a:spLocks noGrp="1" noRot="1" noMove="1" noResize="1" noEditPoints="1" noAdjustHandles="1" noChangeArrowheads="1" noChangeShapeType="1"/>
          </p:cNvSpPr>
          <p:nvPr/>
        </p:nvSpPr>
        <p:spPr>
          <a:xfrm>
            <a:off x="0" y="-1"/>
            <a:ext cx="398692" cy="10080625"/>
          </a:xfrm>
          <a:prstGeom prst="rect">
            <a:avLst/>
          </a:prstGeom>
          <a:solidFill>
            <a:srgbClr val="183254"/>
          </a:solidFill>
        </p:spPr>
        <p:txBody>
          <a:bodyPr/>
          <a:lstStyle/>
          <a:p>
            <a:endParaRPr lang="fr-FR" sz="1764"/>
          </a:p>
        </p:txBody>
      </p:sp>
      <p:sp>
        <p:nvSpPr>
          <p:cNvPr id="3" name="TextBox 3"/>
          <p:cNvSpPr txBox="1">
            <a:spLocks/>
          </p:cNvSpPr>
          <p:nvPr/>
        </p:nvSpPr>
        <p:spPr>
          <a:xfrm>
            <a:off x="545714" y="1202197"/>
            <a:ext cx="16639342" cy="984885"/>
          </a:xfrm>
          <a:prstGeom prst="rect">
            <a:avLst/>
          </a:prstGeom>
        </p:spPr>
        <p:txBody>
          <a:bodyPr wrap="square" lIns="0" tIns="0" rIns="0" bIns="0" rtlCol="0" anchor="t">
            <a:spAutoFit/>
          </a:bodyPr>
          <a:lstStyle/>
          <a:p>
            <a:pPr algn="just"/>
            <a:r>
              <a:rPr lang="es-ES" sz="3200" b="1" dirty="0">
                <a:solidFill>
                  <a:srgbClr val="183254"/>
                </a:solidFill>
                <a:latin typeface="Myriad Pro" panose="020B0503030403020204" pitchFamily="34" charset="0"/>
              </a:rPr>
              <a:t>Convención de La Haya para la Protección de los Bienes Culturales en caso de Conflicto Armado (1954) y sus dos protocolos (1954 y 1999)</a:t>
            </a:r>
          </a:p>
        </p:txBody>
      </p:sp>
      <p:pic>
        <p:nvPicPr>
          <p:cNvPr id="24" name="Picture 23" descr="A blue and white logo&#10;&#10;Description automatically generated">
            <a:extLst>
              <a:ext uri="{FF2B5EF4-FFF2-40B4-BE49-F238E27FC236}">
                <a16:creationId xmlns:a16="http://schemas.microsoft.com/office/drawing/2014/main" id="{9E3D2BE3-275B-40B0-605F-310BF2ECE47C}"/>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tretch>
            <a:fillRect/>
          </a:stretch>
        </p:blipFill>
        <p:spPr>
          <a:xfrm>
            <a:off x="14371822" y="516710"/>
            <a:ext cx="2813235" cy="596474"/>
          </a:xfrm>
          <a:prstGeom prst="rect">
            <a:avLst/>
          </a:prstGeom>
        </p:spPr>
      </p:pic>
      <p:sp>
        <p:nvSpPr>
          <p:cNvPr id="18" name="TextBox 17">
            <a:extLst>
              <a:ext uri="{FF2B5EF4-FFF2-40B4-BE49-F238E27FC236}">
                <a16:creationId xmlns:a16="http://schemas.microsoft.com/office/drawing/2014/main" id="{46B789BB-3EA2-9C8F-A819-6F56F4E6B8B6}"/>
              </a:ext>
            </a:extLst>
          </p:cNvPr>
          <p:cNvSpPr txBox="1"/>
          <p:nvPr/>
        </p:nvSpPr>
        <p:spPr>
          <a:xfrm>
            <a:off x="842077" y="2336800"/>
            <a:ext cx="6343849" cy="1384995"/>
          </a:xfrm>
          <a:prstGeom prst="rect">
            <a:avLst/>
          </a:prstGeom>
          <a:solidFill>
            <a:schemeClr val="tx2">
              <a:lumMod val="10000"/>
              <a:lumOff val="90000"/>
            </a:schemeClr>
          </a:solidFill>
        </p:spPr>
        <p:txBody>
          <a:bodyPr wrap="square">
            <a:spAutoFit/>
          </a:bodyPr>
          <a:lstStyle/>
          <a:p>
            <a:pPr algn="just"/>
            <a:r>
              <a:rPr lang="es-ES" sz="2800" b="1" dirty="0"/>
              <a:t>Fondo para la Protección de los Bienes Culturales en caso de conflicto armado</a:t>
            </a:r>
            <a:endParaRPr lang="es-ES" sz="2800" dirty="0"/>
          </a:p>
        </p:txBody>
      </p:sp>
      <p:sp>
        <p:nvSpPr>
          <p:cNvPr id="35" name="TextBox 34">
            <a:extLst>
              <a:ext uri="{FF2B5EF4-FFF2-40B4-BE49-F238E27FC236}">
                <a16:creationId xmlns:a16="http://schemas.microsoft.com/office/drawing/2014/main" id="{AB18841A-ECA3-6757-A876-518D616C719F}"/>
              </a:ext>
            </a:extLst>
          </p:cNvPr>
          <p:cNvSpPr txBox="1"/>
          <p:nvPr/>
        </p:nvSpPr>
        <p:spPr>
          <a:xfrm rot="16200000">
            <a:off x="12573441" y="3047886"/>
            <a:ext cx="9516794" cy="246221"/>
          </a:xfrm>
          <a:prstGeom prst="rect">
            <a:avLst/>
          </a:prstGeom>
          <a:noFill/>
        </p:spPr>
        <p:txBody>
          <a:bodyPr wrap="square">
            <a:spAutoFit/>
          </a:bodyPr>
          <a:lstStyle/>
          <a:p>
            <a:r>
              <a:rPr lang="en-US" sz="1000" dirty="0"/>
              <a:t>© UNESCO </a:t>
            </a:r>
          </a:p>
        </p:txBody>
      </p:sp>
      <p:sp>
        <p:nvSpPr>
          <p:cNvPr id="5" name="TextBox 4">
            <a:extLst>
              <a:ext uri="{FF2B5EF4-FFF2-40B4-BE49-F238E27FC236}">
                <a16:creationId xmlns:a16="http://schemas.microsoft.com/office/drawing/2014/main" id="{8A69F50A-1162-C660-239D-976692D0D0EB}"/>
              </a:ext>
            </a:extLst>
          </p:cNvPr>
          <p:cNvSpPr txBox="1"/>
          <p:nvPr/>
        </p:nvSpPr>
        <p:spPr>
          <a:xfrm>
            <a:off x="784157" y="3732486"/>
            <a:ext cx="6016305" cy="5509200"/>
          </a:xfrm>
          <a:prstGeom prst="rect">
            <a:avLst/>
          </a:prstGeom>
          <a:noFill/>
        </p:spPr>
        <p:txBody>
          <a:bodyPr wrap="square">
            <a:spAutoFit/>
          </a:bodyPr>
          <a:lstStyle/>
          <a:p>
            <a:pPr algn="just"/>
            <a:r>
              <a:rPr lang="es-ES" sz="3200" dirty="0"/>
              <a:t>El Fondo sirve asimismo para prestar asistencia financiera y de otro tipo en caso de adopción de </a:t>
            </a:r>
            <a:r>
              <a:rPr lang="es-ES" sz="3200" b="1" dirty="0"/>
              <a:t>medidas urgentes, provisionales y de otra índole para proteger los bienes culturales en periodos de conflicto armado </a:t>
            </a:r>
            <a:r>
              <a:rPr lang="es-ES" sz="3200" dirty="0"/>
              <a:t>o de </a:t>
            </a:r>
            <a:r>
              <a:rPr lang="es-ES" sz="3200" b="1" dirty="0"/>
              <a:t>reconstrucción inmediatamente posteriores al fin de las hostilidades.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Grp="1" noRot="1" noMove="1" noResize="1" noEditPoints="1" noAdjustHandles="1" noChangeArrowheads="1" noChangeShapeType="1"/>
          </p:cNvSpPr>
          <p:nvPr/>
        </p:nvSpPr>
        <p:spPr>
          <a:xfrm>
            <a:off x="0" y="-1"/>
            <a:ext cx="398692" cy="10080625"/>
          </a:xfrm>
          <a:prstGeom prst="rect">
            <a:avLst/>
          </a:prstGeom>
          <a:solidFill>
            <a:srgbClr val="183254"/>
          </a:solidFill>
        </p:spPr>
        <p:txBody>
          <a:bodyPr/>
          <a:lstStyle/>
          <a:p>
            <a:endParaRPr lang="fr-FR" sz="1764"/>
          </a:p>
        </p:txBody>
      </p:sp>
      <p:sp>
        <p:nvSpPr>
          <p:cNvPr id="3" name="TextBox 3"/>
          <p:cNvSpPr txBox="1">
            <a:spLocks/>
          </p:cNvSpPr>
          <p:nvPr/>
        </p:nvSpPr>
        <p:spPr>
          <a:xfrm>
            <a:off x="1610436" y="1618025"/>
            <a:ext cx="15574620" cy="492443"/>
          </a:xfrm>
          <a:prstGeom prst="rect">
            <a:avLst/>
          </a:prstGeom>
        </p:spPr>
        <p:txBody>
          <a:bodyPr wrap="square" lIns="0" tIns="0" rIns="0" bIns="0" rtlCol="0" anchor="t">
            <a:spAutoFit/>
          </a:bodyPr>
          <a:lstStyle/>
          <a:p>
            <a:pPr algn="just"/>
            <a:r>
              <a:rPr lang="es-ES" sz="3200" b="1" dirty="0">
                <a:solidFill>
                  <a:srgbClr val="183254"/>
                </a:solidFill>
                <a:latin typeface="Myriad Pro" panose="020B0503030403020204" pitchFamily="34" charset="0"/>
              </a:rPr>
              <a:t>Convención sobre la Protección del Patrimonio Mundial Cultural y Natural (1972)</a:t>
            </a:r>
          </a:p>
        </p:txBody>
      </p:sp>
      <p:pic>
        <p:nvPicPr>
          <p:cNvPr id="9" name="Picture 8" descr="A blue and white logo&#10;&#10;Description automatically generated">
            <a:extLst>
              <a:ext uri="{FF2B5EF4-FFF2-40B4-BE49-F238E27FC236}">
                <a16:creationId xmlns:a16="http://schemas.microsoft.com/office/drawing/2014/main" id="{561122E0-6B9F-E307-FA0E-ED03C45ED28C}"/>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4371822" y="516710"/>
            <a:ext cx="2813235" cy="596474"/>
          </a:xfrm>
          <a:prstGeom prst="rect">
            <a:avLst/>
          </a:prstGeom>
        </p:spPr>
      </p:pic>
      <p:sp>
        <p:nvSpPr>
          <p:cNvPr id="6" name="TextBox 5">
            <a:extLst>
              <a:ext uri="{FF2B5EF4-FFF2-40B4-BE49-F238E27FC236}">
                <a16:creationId xmlns:a16="http://schemas.microsoft.com/office/drawing/2014/main" id="{99274961-D5C0-E8BE-2372-E155FBA77ED1}"/>
              </a:ext>
            </a:extLst>
          </p:cNvPr>
          <p:cNvSpPr txBox="1"/>
          <p:nvPr/>
        </p:nvSpPr>
        <p:spPr>
          <a:xfrm>
            <a:off x="1612204" y="4768205"/>
            <a:ext cx="6400802" cy="4247317"/>
          </a:xfrm>
          <a:prstGeom prst="rect">
            <a:avLst/>
          </a:prstGeom>
          <a:noFill/>
        </p:spPr>
        <p:txBody>
          <a:bodyPr wrap="square">
            <a:spAutoFit/>
          </a:bodyPr>
          <a:lstStyle/>
          <a:p>
            <a:pPr algn="just"/>
            <a:r>
              <a:rPr lang="es-ES" sz="2800" dirty="0"/>
              <a:t>También conocido como </a:t>
            </a:r>
            <a:r>
              <a:rPr lang="es-ES" sz="2800" b="1" dirty="0"/>
              <a:t>“Fondo del Patrimonio Mundial”</a:t>
            </a:r>
            <a:r>
              <a:rPr lang="es-ES" sz="2800" dirty="0"/>
              <a:t>, fue establecido en 1977 en virtud del Artículo 15 de la Convención del Patrimonio Mundial.</a:t>
            </a:r>
          </a:p>
          <a:p>
            <a:pPr algn="just"/>
            <a:r>
              <a:rPr lang="es-ES" sz="2800" dirty="0"/>
              <a:t>El Comité del Patrimonio Mundial toma decisiones sobre el monto del presupuesto del Fondo del Patrimonio Mundial, así como sobre su utilización, llamada Asistencia internacional.</a:t>
            </a:r>
          </a:p>
          <a:p>
            <a:pPr algn="just"/>
            <a:endParaRPr lang="es-ES" dirty="0"/>
          </a:p>
        </p:txBody>
      </p:sp>
      <p:sp>
        <p:nvSpPr>
          <p:cNvPr id="5" name="TextBox 4">
            <a:extLst>
              <a:ext uri="{FF2B5EF4-FFF2-40B4-BE49-F238E27FC236}">
                <a16:creationId xmlns:a16="http://schemas.microsoft.com/office/drawing/2014/main" id="{B5724A77-16B7-9357-93F8-6E82FD109548}"/>
              </a:ext>
            </a:extLst>
          </p:cNvPr>
          <p:cNvSpPr txBox="1"/>
          <p:nvPr/>
        </p:nvSpPr>
        <p:spPr>
          <a:xfrm>
            <a:off x="1367805" y="9134782"/>
            <a:ext cx="9000698" cy="369332"/>
          </a:xfrm>
          <a:prstGeom prst="rect">
            <a:avLst/>
          </a:prstGeom>
          <a:noFill/>
        </p:spPr>
        <p:txBody>
          <a:bodyPr wrap="square">
            <a:spAutoFit/>
          </a:bodyPr>
          <a:lstStyle/>
          <a:p>
            <a:r>
              <a:rPr lang="en-US" u="sng" dirty="0"/>
              <a:t>Fuente:</a:t>
            </a:r>
            <a:r>
              <a:rPr lang="en-US" dirty="0"/>
              <a:t> </a:t>
            </a:r>
            <a:r>
              <a:rPr lang="en-US" dirty="0">
                <a:hlinkClick r:id="rId4"/>
              </a:rPr>
              <a:t>https://whc.unesco.org/en/world-heritage-fund/</a:t>
            </a:r>
            <a:r>
              <a:rPr lang="en-US" dirty="0"/>
              <a:t> </a:t>
            </a:r>
          </a:p>
        </p:txBody>
      </p:sp>
      <p:pic>
        <p:nvPicPr>
          <p:cNvPr id="2050" name="Picture 2" descr="Portal Cubarte - El Centro Histórico de La Habana: 40 años de ser ...">
            <a:extLst>
              <a:ext uri="{FF2B5EF4-FFF2-40B4-BE49-F238E27FC236}">
                <a16:creationId xmlns:a16="http://schemas.microsoft.com/office/drawing/2014/main" id="{CFFBF48D-98DD-8BDB-24F7-623DA8DCEF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5237" y="2408285"/>
            <a:ext cx="8839819" cy="541213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6886177-506A-E802-C86E-2C2B33C270FE}"/>
              </a:ext>
            </a:extLst>
          </p:cNvPr>
          <p:cNvSpPr txBox="1"/>
          <p:nvPr/>
        </p:nvSpPr>
        <p:spPr>
          <a:xfrm>
            <a:off x="1610435" y="2408285"/>
            <a:ext cx="6400801" cy="2062103"/>
          </a:xfrm>
          <a:prstGeom prst="rect">
            <a:avLst/>
          </a:prstGeom>
          <a:solidFill>
            <a:schemeClr val="tx2">
              <a:lumMod val="10000"/>
              <a:lumOff val="90000"/>
            </a:schemeClr>
          </a:solidFill>
        </p:spPr>
        <p:txBody>
          <a:bodyPr wrap="square">
            <a:spAutoFit/>
          </a:bodyPr>
          <a:lstStyle/>
          <a:p>
            <a:pPr algn="just"/>
            <a:r>
              <a:rPr lang="es-ES" sz="3200" b="1" dirty="0"/>
              <a:t>Fondo para la Protección del Patrimonio Mundial Cultural y Natural de Valor Universal Excepcional</a:t>
            </a:r>
            <a:endParaRPr lang="en-US" sz="3200" dirty="0"/>
          </a:p>
        </p:txBody>
      </p:sp>
      <p:sp>
        <p:nvSpPr>
          <p:cNvPr id="14" name="TextBox 13">
            <a:extLst>
              <a:ext uri="{FF2B5EF4-FFF2-40B4-BE49-F238E27FC236}">
                <a16:creationId xmlns:a16="http://schemas.microsoft.com/office/drawing/2014/main" id="{32C8830F-3311-0A93-0BD0-8CB4BDAF65AD}"/>
              </a:ext>
            </a:extLst>
          </p:cNvPr>
          <p:cNvSpPr txBox="1"/>
          <p:nvPr/>
        </p:nvSpPr>
        <p:spPr>
          <a:xfrm rot="16200000">
            <a:off x="14684002" y="5121746"/>
            <a:ext cx="5256532" cy="246221"/>
          </a:xfrm>
          <a:prstGeom prst="rect">
            <a:avLst/>
          </a:prstGeom>
          <a:noFill/>
        </p:spPr>
        <p:txBody>
          <a:bodyPr wrap="square">
            <a:spAutoFit/>
          </a:bodyPr>
          <a:lstStyle/>
          <a:p>
            <a:r>
              <a:rPr lang="en-US" sz="1000" dirty="0"/>
              <a:t>© CUBARTE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6EB25-16EA-46D1-72D6-C3AA3A2D248D}"/>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0321F62A-3D40-D0E3-2D9A-4008075A3A95}"/>
              </a:ext>
            </a:extLst>
          </p:cNvPr>
          <p:cNvSpPr>
            <a:spLocks noGrp="1" noRot="1" noMove="1" noResize="1" noEditPoints="1" noAdjustHandles="1" noChangeArrowheads="1" noChangeShapeType="1"/>
          </p:cNvSpPr>
          <p:nvPr/>
        </p:nvSpPr>
        <p:spPr>
          <a:xfrm>
            <a:off x="0" y="-1"/>
            <a:ext cx="398692" cy="10080625"/>
          </a:xfrm>
          <a:prstGeom prst="rect">
            <a:avLst/>
          </a:prstGeom>
          <a:solidFill>
            <a:srgbClr val="183254"/>
          </a:solidFill>
        </p:spPr>
        <p:txBody>
          <a:bodyPr/>
          <a:lstStyle/>
          <a:p>
            <a:endParaRPr lang="fr-FR" sz="1764"/>
          </a:p>
        </p:txBody>
      </p:sp>
      <p:sp>
        <p:nvSpPr>
          <p:cNvPr id="3" name="TextBox 3">
            <a:extLst>
              <a:ext uri="{FF2B5EF4-FFF2-40B4-BE49-F238E27FC236}">
                <a16:creationId xmlns:a16="http://schemas.microsoft.com/office/drawing/2014/main" id="{BAC3C140-B955-F9B0-123D-064B9DB77071}"/>
              </a:ext>
            </a:extLst>
          </p:cNvPr>
          <p:cNvSpPr txBox="1">
            <a:spLocks/>
          </p:cNvSpPr>
          <p:nvPr/>
        </p:nvSpPr>
        <p:spPr>
          <a:xfrm>
            <a:off x="1367808" y="1600595"/>
            <a:ext cx="13888861" cy="492443"/>
          </a:xfrm>
          <a:prstGeom prst="rect">
            <a:avLst/>
          </a:prstGeom>
        </p:spPr>
        <p:txBody>
          <a:bodyPr wrap="square" lIns="0" tIns="0" rIns="0" bIns="0" rtlCol="0" anchor="t">
            <a:spAutoFit/>
          </a:bodyPr>
          <a:lstStyle/>
          <a:p>
            <a:pPr algn="just"/>
            <a:r>
              <a:rPr lang="es-ES" sz="3200" b="1" dirty="0">
                <a:solidFill>
                  <a:srgbClr val="183254"/>
                </a:solidFill>
                <a:latin typeface="Myriad Pro" panose="020B0503030403020204" pitchFamily="34" charset="0"/>
              </a:rPr>
              <a:t>Fondo de Emergencia del Patrimonio (HEF)</a:t>
            </a:r>
            <a:endParaRPr lang="en-US" sz="3200" b="1" dirty="0">
              <a:solidFill>
                <a:srgbClr val="183254"/>
              </a:solidFill>
              <a:latin typeface="Myriad Pro" panose="020B0503030403020204" pitchFamily="34" charset="0"/>
            </a:endParaRPr>
          </a:p>
        </p:txBody>
      </p:sp>
      <p:cxnSp>
        <p:nvCxnSpPr>
          <p:cNvPr id="7" name="Straight Connector 6">
            <a:extLst>
              <a:ext uri="{FF2B5EF4-FFF2-40B4-BE49-F238E27FC236}">
                <a16:creationId xmlns:a16="http://schemas.microsoft.com/office/drawing/2014/main" id="{0280AEA3-1B15-B199-2E6F-28D14A019DFA}"/>
              </a:ext>
            </a:extLst>
          </p:cNvPr>
          <p:cNvCxnSpPr>
            <a:cxnSpLocks/>
          </p:cNvCxnSpPr>
          <p:nvPr/>
        </p:nvCxnSpPr>
        <p:spPr>
          <a:xfrm>
            <a:off x="1367807" y="2279113"/>
            <a:ext cx="8226569" cy="0"/>
          </a:xfrm>
          <a:prstGeom prst="line">
            <a:avLst/>
          </a:prstGeom>
          <a:ln w="76200">
            <a:solidFill>
              <a:srgbClr val="183254"/>
            </a:solidFill>
          </a:ln>
        </p:spPr>
        <p:style>
          <a:lnRef idx="1">
            <a:schemeClr val="dk1"/>
          </a:lnRef>
          <a:fillRef idx="0">
            <a:schemeClr val="dk1"/>
          </a:fillRef>
          <a:effectRef idx="0">
            <a:schemeClr val="dk1"/>
          </a:effectRef>
          <a:fontRef idx="minor">
            <a:schemeClr val="tx1"/>
          </a:fontRef>
        </p:style>
      </p:cxnSp>
      <p:pic>
        <p:nvPicPr>
          <p:cNvPr id="10" name="Picture 9" descr="A person in a colorful dress holding a sign&#10;&#10;AI-generated content may be incorrect.">
            <a:extLst>
              <a:ext uri="{FF2B5EF4-FFF2-40B4-BE49-F238E27FC236}">
                <a16:creationId xmlns:a16="http://schemas.microsoft.com/office/drawing/2014/main" id="{B3BA1787-E92F-5775-03CD-2443BA887E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7894" y="-1"/>
            <a:ext cx="6372770" cy="7464779"/>
          </a:xfrm>
          <a:prstGeom prst="rect">
            <a:avLst/>
          </a:prstGeom>
        </p:spPr>
      </p:pic>
      <p:sp>
        <p:nvSpPr>
          <p:cNvPr id="14" name="TextBox 13">
            <a:extLst>
              <a:ext uri="{FF2B5EF4-FFF2-40B4-BE49-F238E27FC236}">
                <a16:creationId xmlns:a16="http://schemas.microsoft.com/office/drawing/2014/main" id="{A76AA961-F1B6-6CF1-2D95-A2C2D4CB284B}"/>
              </a:ext>
            </a:extLst>
          </p:cNvPr>
          <p:cNvSpPr txBox="1"/>
          <p:nvPr/>
        </p:nvSpPr>
        <p:spPr>
          <a:xfrm>
            <a:off x="1591732" y="2655249"/>
            <a:ext cx="10268171" cy="3570208"/>
          </a:xfrm>
          <a:prstGeom prst="rect">
            <a:avLst/>
          </a:prstGeom>
          <a:noFill/>
        </p:spPr>
        <p:txBody>
          <a:bodyPr wrap="square">
            <a:spAutoFit/>
          </a:bodyPr>
          <a:lstStyle/>
          <a:p>
            <a:pPr marL="285750" indent="-285750" algn="just">
              <a:buFont typeface="Arial" panose="020B0604020202020204" pitchFamily="34" charset="0"/>
              <a:buChar char="•"/>
            </a:pPr>
            <a:r>
              <a:rPr lang="es-ES" sz="3600" dirty="0"/>
              <a:t>El </a:t>
            </a:r>
            <a:r>
              <a:rPr lang="es-ES" sz="3600" b="1" dirty="0"/>
              <a:t>Fondo de Emergencia para el Patrimonio </a:t>
            </a:r>
            <a:r>
              <a:rPr lang="es-ES" sz="3600" dirty="0"/>
              <a:t>(HEF, por sus siglas en inglés) es un mecanismo de financiación </a:t>
            </a:r>
            <a:r>
              <a:rPr lang="es-ES" sz="3600" dirty="0" err="1"/>
              <a:t>multidonante</a:t>
            </a:r>
            <a:r>
              <a:rPr lang="es-ES" sz="3600" dirty="0"/>
              <a:t>, establecido por la UNESCO en 2015</a:t>
            </a:r>
          </a:p>
          <a:p>
            <a:pPr algn="just">
              <a:buNone/>
            </a:pPr>
            <a:endParaRPr lang="es-ES" sz="3600" dirty="0"/>
          </a:p>
          <a:p>
            <a:pPr algn="just">
              <a:buNone/>
            </a:pPr>
            <a:endParaRPr lang="es-ES" sz="2800" dirty="0"/>
          </a:p>
          <a:p>
            <a:pPr algn="just">
              <a:buNone/>
            </a:pPr>
            <a:endParaRPr lang="es-ES" dirty="0"/>
          </a:p>
        </p:txBody>
      </p:sp>
      <p:sp>
        <p:nvSpPr>
          <p:cNvPr id="16" name="TextBox 15">
            <a:extLst>
              <a:ext uri="{FF2B5EF4-FFF2-40B4-BE49-F238E27FC236}">
                <a16:creationId xmlns:a16="http://schemas.microsoft.com/office/drawing/2014/main" id="{6EEAE267-B209-D755-9623-571889705A87}"/>
              </a:ext>
            </a:extLst>
          </p:cNvPr>
          <p:cNvSpPr txBox="1"/>
          <p:nvPr/>
        </p:nvSpPr>
        <p:spPr>
          <a:xfrm>
            <a:off x="1367807" y="4761484"/>
            <a:ext cx="10846936" cy="2062103"/>
          </a:xfrm>
          <a:prstGeom prst="rect">
            <a:avLst/>
          </a:prstGeom>
          <a:noFill/>
        </p:spPr>
        <p:txBody>
          <a:bodyPr wrap="square">
            <a:spAutoFit/>
          </a:bodyPr>
          <a:lstStyle/>
          <a:p>
            <a:pPr marL="285750" indent="-285750" algn="just">
              <a:buFont typeface="Arial" panose="020B0604020202020204" pitchFamily="34" charset="0"/>
              <a:buChar char="•"/>
            </a:pPr>
            <a:r>
              <a:rPr lang="es-ES" sz="3200" dirty="0"/>
              <a:t>Permite que la Organización responda de manera rápida y </a:t>
            </a:r>
            <a:r>
              <a:rPr lang="es-ES" sz="3200" b="1" dirty="0"/>
              <a:t>eficaz a crisis derivadas de conflictos armados y desastres </a:t>
            </a:r>
            <a:r>
              <a:rPr lang="es-ES" sz="3200" dirty="0"/>
              <a:t>causados por amenazas naturales y de origen humano en todo el mundo. </a:t>
            </a:r>
          </a:p>
        </p:txBody>
      </p:sp>
      <p:sp>
        <p:nvSpPr>
          <p:cNvPr id="20" name="TextBox 19">
            <a:extLst>
              <a:ext uri="{FF2B5EF4-FFF2-40B4-BE49-F238E27FC236}">
                <a16:creationId xmlns:a16="http://schemas.microsoft.com/office/drawing/2014/main" id="{EAA453A7-9DAA-B801-78A4-B8F213FC30BC}"/>
              </a:ext>
            </a:extLst>
          </p:cNvPr>
          <p:cNvSpPr txBox="1"/>
          <p:nvPr/>
        </p:nvSpPr>
        <p:spPr>
          <a:xfrm>
            <a:off x="1367807" y="6410581"/>
            <a:ext cx="15265049" cy="1846659"/>
          </a:xfrm>
          <a:prstGeom prst="rect">
            <a:avLst/>
          </a:prstGeom>
          <a:noFill/>
        </p:spPr>
        <p:txBody>
          <a:bodyPr wrap="square">
            <a:spAutoFit/>
          </a:bodyPr>
          <a:lstStyle/>
          <a:p>
            <a:pPr marL="285750" indent="-285750" algn="just">
              <a:buFont typeface="Arial" panose="020B0604020202020204" pitchFamily="34" charset="0"/>
              <a:buChar char="•"/>
            </a:pPr>
            <a:endParaRPr lang="es-ES" sz="3200" dirty="0"/>
          </a:p>
          <a:p>
            <a:pPr marL="285750" indent="-285750" algn="just">
              <a:buFont typeface="Arial" panose="020B0604020202020204" pitchFamily="34" charset="0"/>
              <a:buChar char="•"/>
            </a:pPr>
            <a:r>
              <a:rPr lang="es-ES" sz="3200" b="1" dirty="0"/>
              <a:t>Fortalece la capacidad de los Estados Miembros </a:t>
            </a:r>
            <a:r>
              <a:rPr lang="es-ES" sz="3200" dirty="0"/>
              <a:t>para prevenir, mitigar y recuperar la pérdida del patrimonio cultural y la diversidad en situaciones de emergencia.</a:t>
            </a:r>
          </a:p>
          <a:p>
            <a:pPr algn="just">
              <a:buNone/>
            </a:pPr>
            <a:endParaRPr lang="es-ES" dirty="0"/>
          </a:p>
        </p:txBody>
      </p:sp>
      <p:sp>
        <p:nvSpPr>
          <p:cNvPr id="24" name="TextBox 23">
            <a:extLst>
              <a:ext uri="{FF2B5EF4-FFF2-40B4-BE49-F238E27FC236}">
                <a16:creationId xmlns:a16="http://schemas.microsoft.com/office/drawing/2014/main" id="{E3836174-DBAC-CCE1-1B4C-F1BF330D9967}"/>
              </a:ext>
            </a:extLst>
          </p:cNvPr>
          <p:cNvSpPr txBox="1"/>
          <p:nvPr/>
        </p:nvSpPr>
        <p:spPr>
          <a:xfrm>
            <a:off x="1367806" y="8090456"/>
            <a:ext cx="16310593" cy="1569660"/>
          </a:xfrm>
          <a:prstGeom prst="rect">
            <a:avLst/>
          </a:prstGeom>
          <a:noFill/>
        </p:spPr>
        <p:txBody>
          <a:bodyPr wrap="square">
            <a:spAutoFit/>
          </a:bodyPr>
          <a:lstStyle/>
          <a:p>
            <a:pPr marL="285750" indent="-285750" algn="just">
              <a:buFont typeface="Arial" panose="020B0604020202020204" pitchFamily="34" charset="0"/>
              <a:buChar char="•"/>
            </a:pPr>
            <a:r>
              <a:rPr lang="es-ES" sz="3200" dirty="0"/>
              <a:t>Promueve la incorporación de la protección de la cultura en la acción humanitaria, las estrategias de seguridad y los procesos de consolidación de la paz, aprovechando el </a:t>
            </a:r>
            <a:r>
              <a:rPr lang="es-ES" sz="3200" b="1" dirty="0"/>
              <a:t>potencial de la cultura para fortalecer la resiliencia y apoyar la recuperación</a:t>
            </a:r>
          </a:p>
        </p:txBody>
      </p:sp>
    </p:spTree>
    <p:extLst>
      <p:ext uri="{BB962C8B-B14F-4D97-AF65-F5344CB8AC3E}">
        <p14:creationId xmlns:p14="http://schemas.microsoft.com/office/powerpoint/2010/main" val="414089643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27483fa-a4c6-43d1-a5e5-ceef618f4db0">
      <Terms xmlns="http://schemas.microsoft.com/office/infopath/2007/PartnerControls"/>
    </lcf76f155ced4ddcb4097134ff3c332f>
    <TaxCatchAll xmlns="3ec64710-979e-45f3-964b-bdd369ecc229" xsi:nil="true"/>
    <_dlc_DocId xmlns="3ec64710-979e-45f3-964b-bdd369ecc229">UNESCODPI-2098691239-1304</_dlc_DocId>
    <_dlc_DocIdUrl xmlns="3ec64710-979e-45f3-964b-bdd369ecc229">
      <Url>https://unesco.sharepoint.com/sites/cpe/_layouts/15/DocIdRedir.aspx?ID=UNESCODPI-2098691239-1304</Url>
      <Description>UNESCODPI-2098691239-1304</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9F7CCDD62C9DF2448D3612DEC716C9BA" ma:contentTypeVersion="18" ma:contentTypeDescription="Create a new document." ma:contentTypeScope="" ma:versionID="71a7cc1e359df1bcc52e1407eef00b69">
  <xsd:schema xmlns:xsd="http://www.w3.org/2001/XMLSchema" xmlns:xs="http://www.w3.org/2001/XMLSchema" xmlns:p="http://schemas.microsoft.com/office/2006/metadata/properties" xmlns:ns2="3ec64710-979e-45f3-964b-bdd369ecc229" xmlns:ns3="827483fa-a4c6-43d1-a5e5-ceef618f4db0" targetNamespace="http://schemas.microsoft.com/office/2006/metadata/properties" ma:root="true" ma:fieldsID="61f7b9967efd0ab8c9b6f750a81b1309" ns2:_="" ns3:_="">
    <xsd:import namespace="3ec64710-979e-45f3-964b-bdd369ecc229"/>
    <xsd:import namespace="827483fa-a4c6-43d1-a5e5-ceef618f4db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2:SharedWithUsers" minOccurs="0"/>
                <xsd:element ref="ns2:SharedWithDetails" minOccurs="0"/>
                <xsd:element ref="ns3:MediaServiceAutoKeyPoints" minOccurs="0"/>
                <xsd:element ref="ns3:MediaServiceKeyPoints" minOccurs="0"/>
                <xsd:element ref="ns3:lcf76f155ced4ddcb4097134ff3c332f" minOccurs="0"/>
                <xsd:element ref="ns2:TaxCatchAll" minOccurs="0"/>
                <xsd:element ref="ns3:MediaServiceObjectDetectorVersion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c64710-979e-45f3-964b-bdd369ecc22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d6b1583e-33a1-4168-a961-572f3b832b6b}" ma:internalName="TaxCatchAll" ma:showField="CatchAllData" ma:web="3ec64710-979e-45f3-964b-bdd369ecc22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27483fa-a4c6-43d1-a5e5-ceef618f4db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20cec18f-64e3-475c-b7ef-ac8bd502240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946B23-63EE-414B-976F-09D7297FB19E}">
  <ds:schemaRefs>
    <ds:schemaRef ds:uri="http://schemas.microsoft.com/sharepoint/v3/contenttype/forms"/>
  </ds:schemaRefs>
</ds:datastoreItem>
</file>

<file path=customXml/itemProps2.xml><?xml version="1.0" encoding="utf-8"?>
<ds:datastoreItem xmlns:ds="http://schemas.openxmlformats.org/officeDocument/2006/customXml" ds:itemID="{A8D3893D-0899-4EA4-9BD2-4210EC9B603E}">
  <ds:schemaRefs>
    <ds:schemaRef ds:uri="http://schemas.openxmlformats.org/package/2006/metadata/core-properties"/>
    <ds:schemaRef ds:uri="http://www.w3.org/XML/1998/namespace"/>
    <ds:schemaRef ds:uri="http://purl.org/dc/dcmitype/"/>
    <ds:schemaRef ds:uri="http://purl.org/dc/terms/"/>
    <ds:schemaRef ds:uri="3ec64710-979e-45f3-964b-bdd369ecc229"/>
    <ds:schemaRef ds:uri="http://purl.org/dc/elements/1.1/"/>
    <ds:schemaRef ds:uri="http://schemas.microsoft.com/office/2006/documentManagement/types"/>
    <ds:schemaRef ds:uri="http://schemas.microsoft.com/office/infopath/2007/PartnerControls"/>
    <ds:schemaRef ds:uri="827483fa-a4c6-43d1-a5e5-ceef618f4db0"/>
    <ds:schemaRef ds:uri="http://schemas.microsoft.com/office/2006/metadata/properties"/>
  </ds:schemaRefs>
</ds:datastoreItem>
</file>

<file path=customXml/itemProps3.xml><?xml version="1.0" encoding="utf-8"?>
<ds:datastoreItem xmlns:ds="http://schemas.openxmlformats.org/officeDocument/2006/customXml" ds:itemID="{D487697E-1E2E-4593-B66A-4412A71A5CE7}">
  <ds:schemaRefs>
    <ds:schemaRef ds:uri="http://schemas.microsoft.com/sharepoint/events"/>
  </ds:schemaRefs>
</ds:datastoreItem>
</file>

<file path=customXml/itemProps4.xml><?xml version="1.0" encoding="utf-8"?>
<ds:datastoreItem xmlns:ds="http://schemas.openxmlformats.org/officeDocument/2006/customXml" ds:itemID="{9DE3414B-6500-436C-96F4-04774FEB08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c64710-979e-45f3-964b-bdd369ecc229"/>
    <ds:schemaRef ds:uri="827483fa-a4c6-43d1-a5e5-ceef618f4d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8e024d6-51f2-471b-ac2c-b1117d65062e}" enabled="1" method="Standard" siteId="{1d4fae52-39b3-4bfa-b0b3-022956b11194}" removed="0"/>
</clbl:labelList>
</file>

<file path=docProps/app.xml><?xml version="1.0" encoding="utf-8"?>
<Properties xmlns="http://schemas.openxmlformats.org/officeDocument/2006/extended-properties" xmlns:vt="http://schemas.openxmlformats.org/officeDocument/2006/docPropsVTypes">
  <Template/>
  <TotalTime>38599</TotalTime>
  <Words>2567</Words>
  <Application>Microsoft Office PowerPoint</Application>
  <PresentationFormat>Custom</PresentationFormat>
  <Paragraphs>159</Paragraphs>
  <Slides>26</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Aptos</vt:lpstr>
      <vt:lpstr>Aptos Display</vt:lpstr>
      <vt:lpstr>Arial</vt:lpstr>
      <vt:lpstr>Inter</vt:lpstr>
      <vt:lpstr>Myriad Pro</vt:lpstr>
      <vt:lpstr>Proxima Nova 1</vt:lpstr>
      <vt:lpstr>Proxima Nova 2</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Pecs, Hungria</vt:lpstr>
      <vt:lpstr>Luang Prabang, Laos </vt:lpstr>
      <vt:lpstr>PowerPoint Presentation</vt:lpstr>
      <vt:lpstr>PowerPoint Presentation</vt:lpstr>
      <vt:lpstr>PowerPoint Presentation</vt:lpstr>
      <vt:lpstr>PowerPoint Presentation</vt:lpstr>
      <vt:lpstr>Grand Bassam, Côte d’Ivoire  </vt:lpstr>
      <vt:lpstr>Grand Bassam, Côte d’Ivoire  </vt:lpstr>
      <vt:lpstr>PowerPoint Presentation</vt:lpstr>
      <vt:lpstr>Angkor, Cambodia</vt:lpstr>
      <vt:lpstr>PowerPoint Presentation</vt:lpstr>
      <vt:lpstr>PowerPoint Presentation</vt:lpstr>
      <vt:lpstr>Angkor, Cambodia</vt:lpstr>
      <vt:lpstr>PowerPoint Presentation</vt:lpstr>
      <vt:lpstr>PowerPoint Presentation</vt:lpstr>
      <vt:lpstr>PowerPoint Presentation</vt:lpstr>
    </vt:vector>
  </TitlesOfParts>
  <Company>UNESCO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Guyader, Julie</dc:creator>
  <cp:lastModifiedBy>Varela Labarrere, Sandra Adelaida</cp:lastModifiedBy>
  <cp:revision>31</cp:revision>
  <dcterms:created xsi:type="dcterms:W3CDTF">2025-05-07T14:42:18Z</dcterms:created>
  <dcterms:modified xsi:type="dcterms:W3CDTF">2025-11-18T12:47:47Z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0x0101009F7CCDD62C9DF2448D3612DEC716C9BA</vt:lpwstr>
  </property>
  <property fmtid="{D5CDD505-2E9C-101B-9397-08002B2CF9AE}" pid="3" name="_dlc_DocIdItemGuid">
    <vt:lpwstr>9e250cef-51e4-40c0-a76b-1d34d27386f3</vt:lpwstr>
  </property>
  <property fmtid="{D5CDD505-2E9C-101B-9397-08002B2CF9AE}" pid="4" name="MediaServiceImageTags">
    <vt:lpwstr/>
  </property>
</Properties>
</file>