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71" r:id="rId10"/>
    <p:sldId id="273" r:id="rId11"/>
    <p:sldId id="268" r:id="rId12"/>
    <p:sldId id="269" r:id="rId13"/>
  </p:sldIdLst>
  <p:sldSz cx="9144000" cy="5143500" type="screen16x9"/>
  <p:notesSz cx="6858000" cy="9144000"/>
  <p:embeddedFontLst>
    <p:embeddedFont>
      <p:font typeface="Crimson Pro" pitchFamily="2" charset="77"/>
      <p:regular r:id="rId15"/>
      <p:bold r:id="rId16"/>
      <p:italic r:id="rId17"/>
      <p:boldItalic r:id="rId18"/>
    </p:embeddedFont>
    <p:embeddedFont>
      <p:font typeface="Montserrat" pitchFamily="2" charset="77"/>
      <p:regular r:id="rId19"/>
      <p:bold r:id="rId20"/>
      <p:italic r:id="rId21"/>
      <p:boldItalic r:id="rId22"/>
    </p:embeddedFont>
    <p:embeddedFont>
      <p:font typeface="Montserrat Black" panose="020F0502020204030204" pitchFamily="34" charset="0"/>
      <p:bold r:id="rId23"/>
      <p:italic r:id="rId24"/>
      <p:boldItalic r:id="rId25"/>
    </p:embeddedFont>
    <p:embeddedFont>
      <p:font typeface="Montserrat Medium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3"/>
  </p:normalViewPr>
  <p:slideViewPr>
    <p:cSldViewPr snapToGrid="0">
      <p:cViewPr varScale="1">
        <p:scale>
          <a:sx n="115" d="100"/>
          <a:sy n="115" d="100"/>
        </p:scale>
        <p:origin x="102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0200d3e5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310200d3e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400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d5e1f304d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d5e1f304d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10200d3e57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310200d3e5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5e11134f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2d5e11134f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g2d5e11134ff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0200d3e5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310200d3e5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310200d3e5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5e11134f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d5e11134ff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2d5e11134ff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5e11134f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5e11134f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5e11134f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5e11134f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718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63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ido ">
  <p:cSld name="2_Contenido ">
    <p:bg>
      <p:bgPr>
        <a:solidFill>
          <a:srgbClr val="03594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05742" y="430745"/>
            <a:ext cx="35295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t" anchorCtr="0">
            <a:spAutoFit/>
          </a:bodyPr>
          <a:lstStyle>
            <a:lvl1pPr lv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 i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127469" y="2153254"/>
            <a:ext cx="25773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572000" y="2153254"/>
            <a:ext cx="4548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stacado + Imagen Mapa">
  <p:cSld name="2_Destacado + Imagen Map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3122" y="919402"/>
            <a:ext cx="3814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>
            <a:off x="3790010" y="-1037966"/>
            <a:ext cx="6307200" cy="60636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29606" y="3517387"/>
            <a:ext cx="36636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. Encabezado Destacado.">
  <p:cSld name="1_Cont. Encabezado Destacado.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86954" y="416624"/>
            <a:ext cx="8370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86953" y="894536"/>
            <a:ext cx="8370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35944"/>
              </a:buClr>
              <a:buSzPts val="1700"/>
              <a:buFont typeface="Arial"/>
              <a:buNone/>
              <a:defRPr sz="2400" b="0" i="0">
                <a:solidFill>
                  <a:srgbClr val="0359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⎼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386954" y="1372447"/>
            <a:ext cx="38781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88888"/>
              </a:lnSpc>
              <a:spcBef>
                <a:spcPts val="800"/>
              </a:spcBef>
              <a:spcAft>
                <a:spcPts val="0"/>
              </a:spcAft>
              <a:buClr>
                <a:srgbClr val="013334"/>
              </a:buClr>
              <a:buSzPts val="900"/>
              <a:buFont typeface="Arial"/>
              <a:buNone/>
              <a:defRPr sz="1400" b="0" i="0">
                <a:solidFill>
                  <a:srgbClr val="0133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⎼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/>
        </p:nvSpPr>
        <p:spPr>
          <a:xfrm>
            <a:off x="253800" y="206025"/>
            <a:ext cx="6867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XX Encuentro Internacional sobre Gestión de Ciudades Patrimoniales</a:t>
            </a:r>
            <a:endParaRPr sz="3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" name="Google Shape;6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8375" y="810400"/>
            <a:ext cx="3089925" cy="30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/>
          <p:nvPr/>
        </p:nvSpPr>
        <p:spPr>
          <a:xfrm>
            <a:off x="307975" y="1210800"/>
            <a:ext cx="47238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Hablemos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sobre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Plan 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 La Habana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9" name="Google Shape;69;p16"/>
          <p:cNvSpPr txBox="1"/>
          <p:nvPr/>
        </p:nvSpPr>
        <p:spPr>
          <a:xfrm>
            <a:off x="276725" y="3900325"/>
            <a:ext cx="4437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Laboratorio Urbano para La Habana</a:t>
            </a:r>
            <a:endParaRPr sz="3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167269" y="305226"/>
            <a:ext cx="4182832" cy="393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reparación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construcción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viviendas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75400" y="89208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1100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841950"/>
            <a:ext cx="3000000" cy="94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del Proyecto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Mejorar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fondo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habitacional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mediante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reparación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 las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viviendas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existentes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y la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construcción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nuevas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viviendas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5043525" y="3047275"/>
            <a:ext cx="3000000" cy="116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quién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va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dirigido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Población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urbana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residente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y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los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visitants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por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intereses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comerciales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o de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recreación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. El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patrimonio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edificado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.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52675" y="2995725"/>
            <a:ext cx="3000000" cy="116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 y CAP,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Ministerios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correspondientes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Vivienda,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Emprendedores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financiamiento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internacional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y población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beneficiada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32924" y="3932725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Fases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Google Shape;154;p22"/>
          <p:cNvCxnSpPr>
            <a:stCxn id="155" idx="2"/>
          </p:cNvCxnSpPr>
          <p:nvPr/>
        </p:nvCxnSpPr>
        <p:spPr>
          <a:xfrm>
            <a:off x="1692975" y="4400350"/>
            <a:ext cx="5297400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 txBox="1"/>
          <p:nvPr/>
        </p:nvSpPr>
        <p:spPr>
          <a:xfrm>
            <a:off x="13665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3665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678470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678470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941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0941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5260247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260247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6426313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6426313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675272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5586650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44205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0048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6929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094175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</a:t>
            </a:r>
            <a:endParaRPr sz="16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094175" y="900375"/>
            <a:ext cx="3000000" cy="101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Acciones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mejorar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h</a:t>
            </a:r>
            <a:r>
              <a:rPr lang="es-MX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bitat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equipamiento</a:t>
            </a:r>
            <a:r>
              <a:rPr lang="en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1051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4653A6-C0D0-2E69-26CB-118224C9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02" y="-401445"/>
            <a:ext cx="7698928" cy="57741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 txBox="1">
            <a:spLocks noGrp="1"/>
          </p:cNvSpPr>
          <p:nvPr>
            <p:ph type="title"/>
          </p:nvPr>
        </p:nvSpPr>
        <p:spPr>
          <a:xfrm>
            <a:off x="706429" y="753750"/>
            <a:ext cx="30900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¡Muchas</a:t>
            </a:r>
            <a:b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Gracias!</a:t>
            </a:r>
            <a:endParaRPr b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15" name="Google Shape;3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575" y="810400"/>
            <a:ext cx="3604726" cy="36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75" y="1711925"/>
            <a:ext cx="4124527" cy="29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321200" y="225200"/>
            <a:ext cx="5999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Grupo # 4  </a:t>
            </a:r>
            <a:r>
              <a:rPr lang="en" sz="22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Sostenibilidad</a:t>
            </a: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social</a:t>
            </a:r>
            <a:endParaRPr sz="22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" name="Google Shape;76;p17"/>
          <p:cNvCxnSpPr/>
          <p:nvPr/>
        </p:nvCxnSpPr>
        <p:spPr>
          <a:xfrm>
            <a:off x="5455975" y="44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17"/>
          <p:cNvSpPr txBox="1"/>
          <p:nvPr/>
        </p:nvSpPr>
        <p:spPr>
          <a:xfrm>
            <a:off x="540600" y="972400"/>
            <a:ext cx="2965200" cy="235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Jorge Rodríguez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Vignoli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Jose</a:t>
            </a:r>
            <a:r>
              <a:rPr lang="es-ES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María Montaner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Felicia </a:t>
            </a:r>
            <a:r>
              <a:rPr lang="es-ES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Coffigni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</a:t>
            </a:r>
            <a:r>
              <a:rPr lang="es-CU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lvaro Alvarez Ramírez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Elder Nápoles Ávila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Erika Pérez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Ziehl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Arlette Gómez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Arlety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Álvarez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Raimundo de la Cruz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Francisco Pascual Volta Díaz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Neida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Miyares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Sosa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Leisy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Rodríguez César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65100" lvl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</a:pP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65100" lvl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</a:pP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A383C5-4649-CE79-E1A4-B0F43D845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60" y="694408"/>
            <a:ext cx="5264068" cy="39480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62038"/>
            <a:ext cx="8839204" cy="44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321200" y="225200"/>
            <a:ext cx="5999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Definición de problemas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" name="Google Shape;87;p18"/>
          <p:cNvCxnSpPr/>
          <p:nvPr/>
        </p:nvCxnSpPr>
        <p:spPr>
          <a:xfrm>
            <a:off x="5455975" y="44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8"/>
          <p:cNvSpPr txBox="1"/>
          <p:nvPr/>
        </p:nvSpPr>
        <p:spPr>
          <a:xfrm>
            <a:off x="665263" y="2356725"/>
            <a:ext cx="825302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Bajo </a:t>
            </a:r>
            <a:r>
              <a:rPr lang="en" sz="1000" dirty="0" err="1">
                <a:solidFill>
                  <a:schemeClr val="dk2"/>
                </a:solidFill>
              </a:rPr>
              <a:t>poder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adquisitivo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1566882" y="2356725"/>
            <a:ext cx="949958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Accesibilidad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3953934" y="2345527"/>
            <a:ext cx="832657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Rescate</a:t>
            </a:r>
            <a:r>
              <a:rPr lang="en" sz="1000" dirty="0">
                <a:solidFill>
                  <a:schemeClr val="dk2"/>
                </a:solidFill>
              </a:rPr>
              <a:t> del </a:t>
            </a:r>
            <a:r>
              <a:rPr lang="en" sz="1000" dirty="0" err="1">
                <a:solidFill>
                  <a:schemeClr val="dk2"/>
                </a:solidFill>
              </a:rPr>
              <a:t>patrimonio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2743868" y="2358233"/>
            <a:ext cx="1025243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Aumento</a:t>
            </a:r>
            <a:r>
              <a:rPr lang="en" sz="1000" dirty="0">
                <a:solidFill>
                  <a:schemeClr val="dk2"/>
                </a:solidFill>
              </a:rPr>
              <a:t> de </a:t>
            </a:r>
            <a:r>
              <a:rPr lang="en" sz="1000" dirty="0" err="1">
                <a:solidFill>
                  <a:schemeClr val="dk2"/>
                </a:solidFill>
              </a:rPr>
              <a:t>desigualdades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1034263" y="3539025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Vivienda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2588255" y="3539025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Movilidad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3980986" y="3539025"/>
            <a:ext cx="1070516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Envejecimiento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poblacional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5929475" y="1546724"/>
            <a:ext cx="917374" cy="1025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Aumento</a:t>
            </a:r>
            <a:r>
              <a:rPr lang="en" sz="1000" dirty="0">
                <a:solidFill>
                  <a:schemeClr val="dk2"/>
                </a:solidFill>
              </a:rPr>
              <a:t> del </a:t>
            </a:r>
            <a:r>
              <a:rPr lang="en" sz="1000" dirty="0" err="1">
                <a:solidFill>
                  <a:schemeClr val="dk2"/>
                </a:solidFill>
              </a:rPr>
              <a:t>acceso</a:t>
            </a:r>
            <a:r>
              <a:rPr lang="en" sz="1000" dirty="0">
                <a:solidFill>
                  <a:schemeClr val="dk2"/>
                </a:solidFill>
              </a:rPr>
              <a:t> y </a:t>
            </a:r>
            <a:r>
              <a:rPr lang="en" sz="1000" dirty="0" err="1">
                <a:solidFill>
                  <a:schemeClr val="dk2"/>
                </a:solidFill>
              </a:rPr>
              <a:t>uso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eficiente</a:t>
            </a:r>
            <a:r>
              <a:rPr lang="en" sz="1000" dirty="0">
                <a:solidFill>
                  <a:schemeClr val="dk2"/>
                </a:solidFill>
              </a:rPr>
              <a:t> de la </a:t>
            </a:r>
            <a:r>
              <a:rPr lang="en" sz="1000" dirty="0" err="1">
                <a:solidFill>
                  <a:schemeClr val="dk2"/>
                </a:solidFill>
              </a:rPr>
              <a:t>información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6931347" y="1571160"/>
            <a:ext cx="917374" cy="9984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Políticas </a:t>
            </a:r>
            <a:r>
              <a:rPr lang="en" sz="1000" dirty="0">
                <a:solidFill>
                  <a:schemeClr val="dk2"/>
                </a:solidFill>
              </a:rPr>
              <a:t>que </a:t>
            </a:r>
            <a:r>
              <a:rPr lang="en" sz="1000" dirty="0" err="1">
                <a:solidFill>
                  <a:schemeClr val="dk2"/>
                </a:solidFill>
              </a:rPr>
              <a:t>garanticen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acceso</a:t>
            </a:r>
            <a:r>
              <a:rPr lang="en" sz="1000" dirty="0">
                <a:solidFill>
                  <a:schemeClr val="dk2"/>
                </a:solidFill>
              </a:rPr>
              <a:t> a la </a:t>
            </a:r>
            <a:r>
              <a:rPr lang="en" sz="1000" dirty="0" err="1">
                <a:solidFill>
                  <a:schemeClr val="dk2"/>
                </a:solidFill>
              </a:rPr>
              <a:t>vivienda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991579" y="3017123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Rescate</a:t>
            </a:r>
            <a:r>
              <a:rPr lang="en" sz="1000" dirty="0">
                <a:solidFill>
                  <a:schemeClr val="dk2"/>
                </a:solidFill>
              </a:rPr>
              <a:t> de </a:t>
            </a:r>
            <a:r>
              <a:rPr lang="en" sz="1000" dirty="0" err="1">
                <a:solidFill>
                  <a:schemeClr val="dk2"/>
                </a:solidFill>
              </a:rPr>
              <a:t>espacios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públicos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7000301" y="2997915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Mejora</a:t>
            </a:r>
            <a:r>
              <a:rPr lang="en" sz="1000" dirty="0">
                <a:solidFill>
                  <a:schemeClr val="dk2"/>
                </a:solidFill>
              </a:rPr>
              <a:t> del </a:t>
            </a:r>
            <a:r>
              <a:rPr lang="en" sz="1000" dirty="0" err="1">
                <a:solidFill>
                  <a:schemeClr val="dk2"/>
                </a:solidFill>
              </a:rPr>
              <a:t>acceso</a:t>
            </a:r>
            <a:r>
              <a:rPr lang="en" sz="1000" dirty="0">
                <a:solidFill>
                  <a:schemeClr val="dk2"/>
                </a:solidFill>
              </a:rPr>
              <a:t> a </a:t>
            </a:r>
            <a:r>
              <a:rPr lang="en" sz="1000" dirty="0" err="1">
                <a:solidFill>
                  <a:schemeClr val="dk2"/>
                </a:solidFill>
              </a:rPr>
              <a:t>espacios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públicos</a:t>
            </a:r>
            <a:endParaRPr sz="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321200" y="225200"/>
            <a:ext cx="29427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Punto de partida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7" name="Google Shape;107;p19"/>
          <p:cNvCxnSpPr/>
          <p:nvPr/>
        </p:nvCxnSpPr>
        <p:spPr>
          <a:xfrm>
            <a:off x="3001350" y="47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9"/>
          <p:cNvSpPr txBox="1"/>
          <p:nvPr/>
        </p:nvSpPr>
        <p:spPr>
          <a:xfrm>
            <a:off x="592375" y="922349"/>
            <a:ext cx="4031400" cy="361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Retos</a:t>
            </a: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2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definidos</a:t>
            </a:r>
            <a:endParaRPr sz="14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Cómo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podríamos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implementar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políticas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y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estrategias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que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garanticen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viviendas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dignas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,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accesibles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e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inclusivas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para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mejorar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la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calidad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?</a:t>
            </a:r>
            <a:endParaRPr sz="120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endParaRPr lang="es-ES" sz="120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s-ES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¿Cómo podríamos aumentar el uso de información sociodemográfica en el diseño e implementación de políticas metropolitanas y en el conocimiento integral de la metrópolis?</a:t>
            </a:r>
            <a:endParaRPr sz="120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endParaRPr lang="en" sz="120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Cómo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facilitar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el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uso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de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los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espacios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públicos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para que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sean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accesibles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e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inclusivos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?</a:t>
            </a: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endParaRPr lang="en" sz="120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Cómo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podríamos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rescatar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espacios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para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el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cuidado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tanto de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adultos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mayores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como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de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niños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y personas </a:t>
            </a:r>
            <a:r>
              <a:rPr lang="en" sz="1200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vulnerables</a:t>
            </a:r>
            <a:r>
              <a:rPr lang="en" sz="120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?</a:t>
            </a:r>
            <a:endParaRPr sz="120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endParaRPr sz="185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4721275" y="972400"/>
            <a:ext cx="3697800" cy="3569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9B9820-4F62-376C-F999-43F50A217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60298" y="883325"/>
            <a:ext cx="3619749" cy="36978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t="10446" b="13188"/>
          <a:stretch/>
        </p:blipFill>
        <p:spPr>
          <a:xfrm>
            <a:off x="934600" y="729300"/>
            <a:ext cx="7274798" cy="39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Resumen de actores implicados en los retos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026550" y="1037063"/>
            <a:ext cx="1025274" cy="6579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Empresas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constructoras</a:t>
            </a:r>
            <a:endParaRPr sz="800" dirty="0">
              <a:solidFill>
                <a:schemeClr val="dk2"/>
              </a:solidFill>
            </a:endParaRPr>
          </a:p>
        </p:txBody>
      </p:sp>
      <p:cxnSp>
        <p:nvCxnSpPr>
          <p:cNvPr id="118" name="Google Shape;118;p20"/>
          <p:cNvCxnSpPr/>
          <p:nvPr/>
        </p:nvCxnSpPr>
        <p:spPr>
          <a:xfrm>
            <a:off x="6979450" y="450225"/>
            <a:ext cx="1859100" cy="2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20"/>
          <p:cNvSpPr txBox="1"/>
          <p:nvPr/>
        </p:nvSpPr>
        <p:spPr>
          <a:xfrm>
            <a:off x="2910468" y="2207941"/>
            <a:ext cx="1076308" cy="6021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Organizaciones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comunitarias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098974" y="2371550"/>
            <a:ext cx="833475" cy="7889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Ciudadanía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en</a:t>
            </a:r>
            <a:r>
              <a:rPr lang="en" sz="1000" dirty="0">
                <a:solidFill>
                  <a:schemeClr val="dk2"/>
                </a:solidFill>
              </a:rPr>
              <a:t> general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425450" y="1243175"/>
            <a:ext cx="833474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Gobiernos</a:t>
            </a:r>
            <a:r>
              <a:rPr lang="en" sz="1000" dirty="0">
                <a:solidFill>
                  <a:schemeClr val="dk2"/>
                </a:solidFill>
              </a:rPr>
              <a:t> locales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444999" y="2118732"/>
            <a:ext cx="937107" cy="944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OACE </a:t>
            </a:r>
            <a:r>
              <a:rPr lang="en" sz="1000" dirty="0" err="1">
                <a:solidFill>
                  <a:schemeClr val="dk2"/>
                </a:solidFill>
              </a:rPr>
              <a:t>Promotores</a:t>
            </a:r>
            <a:r>
              <a:rPr lang="en" sz="1000" dirty="0">
                <a:solidFill>
                  <a:schemeClr val="dk2"/>
                </a:solidFill>
              </a:rPr>
              <a:t> de </a:t>
            </a:r>
            <a:r>
              <a:rPr lang="en" sz="1000" dirty="0" err="1">
                <a:solidFill>
                  <a:schemeClr val="dk2"/>
                </a:solidFill>
              </a:rPr>
              <a:t>información</a:t>
            </a:r>
            <a:endParaRPr sz="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9142" b="14538"/>
          <a:stretch/>
        </p:blipFill>
        <p:spPr>
          <a:xfrm>
            <a:off x="412375" y="573850"/>
            <a:ext cx="8468275" cy="45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1336025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Censo</a:t>
            </a:r>
            <a:r>
              <a:rPr lang="en" sz="1000" dirty="0">
                <a:solidFill>
                  <a:schemeClr val="dk2"/>
                </a:solidFill>
              </a:rPr>
              <a:t> de población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1544825" y="2571750"/>
            <a:ext cx="1209526" cy="7959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Capacitación</a:t>
            </a:r>
            <a:r>
              <a:rPr lang="en" sz="1000" dirty="0">
                <a:solidFill>
                  <a:schemeClr val="dk2"/>
                </a:solidFill>
              </a:rPr>
              <a:t> con </a:t>
            </a:r>
            <a:r>
              <a:rPr lang="en" sz="1000" dirty="0" err="1">
                <a:solidFill>
                  <a:schemeClr val="dk2"/>
                </a:solidFill>
              </a:rPr>
              <a:t>perspectivas</a:t>
            </a:r>
            <a:r>
              <a:rPr lang="en" sz="1000" dirty="0">
                <a:solidFill>
                  <a:schemeClr val="dk2"/>
                </a:solidFill>
              </a:rPr>
              <a:t> de </a:t>
            </a:r>
            <a:r>
              <a:rPr lang="en" sz="1000" dirty="0" err="1">
                <a:solidFill>
                  <a:schemeClr val="dk2"/>
                </a:solidFill>
              </a:rPr>
              <a:t>género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2989947" y="1302288"/>
            <a:ext cx="1152627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Impulsar</a:t>
            </a:r>
            <a:r>
              <a:rPr lang="en" sz="1000" dirty="0">
                <a:solidFill>
                  <a:schemeClr val="dk2"/>
                </a:solidFill>
              </a:rPr>
              <a:t> un </a:t>
            </a:r>
            <a:r>
              <a:rPr lang="en" sz="1000" dirty="0" err="1">
                <a:solidFill>
                  <a:schemeClr val="dk2"/>
                </a:solidFill>
              </a:rPr>
              <a:t>programa</a:t>
            </a:r>
            <a:r>
              <a:rPr lang="en" sz="1000" dirty="0">
                <a:solidFill>
                  <a:schemeClr val="dk2"/>
                </a:solidFill>
              </a:rPr>
              <a:t> de </a:t>
            </a:r>
            <a:r>
              <a:rPr lang="en" sz="1000" dirty="0" err="1">
                <a:solidFill>
                  <a:schemeClr val="dk2"/>
                </a:solidFill>
              </a:rPr>
              <a:t>acción</a:t>
            </a:r>
            <a:r>
              <a:rPr lang="en" sz="1000" dirty="0">
                <a:solidFill>
                  <a:schemeClr val="dk2"/>
                </a:solidFill>
              </a:rPr>
              <a:t> de </a:t>
            </a:r>
            <a:r>
              <a:rPr lang="en" sz="1000" dirty="0" err="1">
                <a:solidFill>
                  <a:schemeClr val="dk2"/>
                </a:solidFill>
              </a:rPr>
              <a:t>emergencia</a:t>
            </a:r>
            <a:endParaRPr lang="en" sz="1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p</a:t>
            </a:r>
            <a:r>
              <a:rPr lang="en" sz="1000" dirty="0" err="1">
                <a:solidFill>
                  <a:schemeClr val="dk2"/>
                </a:solidFill>
              </a:rPr>
              <a:t>ara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detener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el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deterioro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3036525" y="2634750"/>
            <a:ext cx="888600" cy="8890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Diagnóstico</a:t>
            </a:r>
            <a:r>
              <a:rPr lang="en" sz="1000" dirty="0">
                <a:solidFill>
                  <a:schemeClr val="dk2"/>
                </a:solidFill>
              </a:rPr>
              <a:t> de </a:t>
            </a:r>
            <a:r>
              <a:rPr lang="en" sz="1000" dirty="0" err="1">
                <a:solidFill>
                  <a:schemeClr val="dk2"/>
                </a:solidFill>
              </a:rPr>
              <a:t>los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espacios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urbanos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900300" y="12871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Sistema </a:t>
            </a:r>
            <a:r>
              <a:rPr lang="en" sz="1000" dirty="0" err="1">
                <a:solidFill>
                  <a:schemeClr val="dk2"/>
                </a:solidFill>
              </a:rPr>
              <a:t>estadístico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integrado</a:t>
            </a:r>
            <a:r>
              <a:rPr lang="en" sz="1000" dirty="0">
                <a:solidFill>
                  <a:schemeClr val="dk2"/>
                </a:solidFill>
              </a:rPr>
              <a:t> de La Habana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6546624" y="1287175"/>
            <a:ext cx="1025053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Rehabilitación</a:t>
            </a:r>
            <a:r>
              <a:rPr lang="en" sz="1000" dirty="0">
                <a:solidFill>
                  <a:schemeClr val="dk2"/>
                </a:solidFill>
              </a:rPr>
              <a:t> integral de La Habana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4890566" y="2687187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Reducción</a:t>
            </a:r>
            <a:r>
              <a:rPr lang="en" sz="1000" dirty="0">
                <a:solidFill>
                  <a:schemeClr val="dk2"/>
                </a:solidFill>
              </a:rPr>
              <a:t> de la </a:t>
            </a:r>
            <a:r>
              <a:rPr lang="en" sz="1000" dirty="0" err="1">
                <a:solidFill>
                  <a:schemeClr val="dk2"/>
                </a:solidFill>
              </a:rPr>
              <a:t>brecha</a:t>
            </a:r>
            <a:r>
              <a:rPr lang="en" sz="1000" dirty="0">
                <a:solidFill>
                  <a:schemeClr val="dk2"/>
                </a:solidFill>
              </a:rPr>
              <a:t> de </a:t>
            </a:r>
            <a:r>
              <a:rPr lang="en" sz="1000" dirty="0" err="1">
                <a:solidFill>
                  <a:schemeClr val="dk2"/>
                </a:solidFill>
              </a:rPr>
              <a:t>género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6614850" y="2687187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chemeClr val="dk2"/>
                </a:solidFill>
              </a:rPr>
              <a:t>Lograr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 err="1">
                <a:solidFill>
                  <a:schemeClr val="dk2"/>
                </a:solidFill>
              </a:rPr>
              <a:t>una</a:t>
            </a:r>
            <a:r>
              <a:rPr lang="en" sz="1000" dirty="0">
                <a:solidFill>
                  <a:schemeClr val="dk2"/>
                </a:solidFill>
              </a:rPr>
              <a:t> ciudad </a:t>
            </a:r>
            <a:r>
              <a:rPr lang="en" sz="1000" dirty="0" err="1">
                <a:solidFill>
                  <a:schemeClr val="dk2"/>
                </a:solidFill>
              </a:rPr>
              <a:t>acces</a:t>
            </a:r>
            <a:r>
              <a:rPr lang="es-MX" sz="1000" dirty="0">
                <a:solidFill>
                  <a:schemeClr val="dk2"/>
                </a:solidFill>
              </a:rPr>
              <a:t>s</a:t>
            </a:r>
            <a:r>
              <a:rPr lang="en" sz="1000" dirty="0" err="1">
                <a:solidFill>
                  <a:schemeClr val="dk2"/>
                </a:solidFill>
              </a:rPr>
              <a:t>ible</a:t>
            </a:r>
            <a:r>
              <a:rPr lang="en" sz="1000" dirty="0">
                <a:solidFill>
                  <a:schemeClr val="dk2"/>
                </a:solidFill>
              </a:rPr>
              <a:t> para </a:t>
            </a:r>
            <a:r>
              <a:rPr lang="en" sz="1000" dirty="0" err="1">
                <a:solidFill>
                  <a:schemeClr val="dk2"/>
                </a:solidFill>
              </a:rPr>
              <a:t>todos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Digitalizar el Futuro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3408900" y="476325"/>
            <a:ext cx="5429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372100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Tablero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mando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75400" y="89208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1100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841950"/>
            <a:ext cx="3000000" cy="154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del Proyecto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Contar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con un conjunto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mínimo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datos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sociodemográficos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para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seguimiento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del Plan maestro de La Habana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5043525" y="3047275"/>
            <a:ext cx="3000000" cy="101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quién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va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dirigido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Encargados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de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implementar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el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plan y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otros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actors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relevantes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52675" y="2995725"/>
            <a:ext cx="3000000" cy="872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ONEI, MEP, OACE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32924" y="3932725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Fases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Google Shape;154;p22"/>
          <p:cNvCxnSpPr>
            <a:stCxn id="155" idx="2"/>
          </p:cNvCxnSpPr>
          <p:nvPr/>
        </p:nvCxnSpPr>
        <p:spPr>
          <a:xfrm>
            <a:off x="1692975" y="4400350"/>
            <a:ext cx="5297400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 txBox="1"/>
          <p:nvPr/>
        </p:nvSpPr>
        <p:spPr>
          <a:xfrm>
            <a:off x="13665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3665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Coordinar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instituciones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678470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678470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Definir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indicadores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941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0941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Evaluar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700" b="1" dirty="0"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uente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información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5260247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260247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Realizar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prueba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grupo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 focal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6426313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6426313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Implementar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versi</a:t>
            </a:r>
            <a:r>
              <a:rPr lang="es-MX" sz="700" b="1" dirty="0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" sz="700" b="1" dirty="0">
                <a:latin typeface="Montserrat"/>
                <a:ea typeface="Montserrat"/>
                <a:cs typeface="Montserrat"/>
                <a:sym typeface="Montserrat"/>
              </a:rPr>
              <a:t>n 1.0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675272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5586650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44205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0048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6929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094175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</a:t>
            </a:r>
            <a:endParaRPr sz="16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094175" y="900375"/>
            <a:ext cx="3000000" cy="86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Pizarra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de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datos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pública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con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indicadores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clave y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actualizados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regularmente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372100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Ciudadanos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intergeneracionales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75400" y="89208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1100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841950"/>
            <a:ext cx="3000000" cy="155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Brindar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un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espacio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y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servicios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cuidados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que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brinde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atención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necesitados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5043525" y="3047275"/>
            <a:ext cx="3000000" cy="96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quién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va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dirigido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Niños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y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adultos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mayores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52675" y="2995725"/>
            <a:ext cx="3000000" cy="101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Organizaciones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sociales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MINSAP, MINED,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Comunidad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y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ciudadanía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32924" y="3932725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Fases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Google Shape;154;p22"/>
          <p:cNvCxnSpPr>
            <a:stCxn id="155" idx="2"/>
          </p:cNvCxnSpPr>
          <p:nvPr/>
        </p:nvCxnSpPr>
        <p:spPr>
          <a:xfrm>
            <a:off x="1692975" y="4400350"/>
            <a:ext cx="5297400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 txBox="1"/>
          <p:nvPr/>
        </p:nvSpPr>
        <p:spPr>
          <a:xfrm>
            <a:off x="13665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3665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678470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678470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941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0941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5260247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260247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6426313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6426313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675272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5586650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44205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0048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6929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094175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</a:t>
            </a:r>
            <a:endParaRPr sz="16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094175" y="900375"/>
            <a:ext cx="3000000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del Proyecto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Multifuncional que brinda cuidados durante el día con una intersección generacional</a:t>
            </a:r>
            <a:endParaRPr sz="10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4289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167268" y="305225"/>
            <a:ext cx="4182832" cy="3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Acceso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todos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" sz="1600" b="1" dirty="0" err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todas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75400" y="89208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1100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841950"/>
            <a:ext cx="3000000" cy="95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Accesibilidad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en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comercios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y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edificios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públicos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5043525" y="3047275"/>
            <a:ext cx="3000000" cy="96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quién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va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dirigido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MX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C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iudadanía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(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comunidad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)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52675" y="2995725"/>
            <a:ext cx="3000000" cy="116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Entidades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públicas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asociaciones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que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agrupen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comerciantes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y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otras</a:t>
            </a:r>
            <a:r>
              <a:rPr lang="en" sz="10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0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organizaciones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32924" y="3932725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Fases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Google Shape;154;p22"/>
          <p:cNvCxnSpPr>
            <a:stCxn id="155" idx="2"/>
          </p:cNvCxnSpPr>
          <p:nvPr/>
        </p:nvCxnSpPr>
        <p:spPr>
          <a:xfrm>
            <a:off x="1692975" y="4400350"/>
            <a:ext cx="5297400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 txBox="1"/>
          <p:nvPr/>
        </p:nvSpPr>
        <p:spPr>
          <a:xfrm>
            <a:off x="13665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3665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Diagnóstico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678470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678470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err="1">
                <a:latin typeface="Montserrat"/>
                <a:ea typeface="Montserrat"/>
                <a:cs typeface="Montserrat"/>
                <a:sym typeface="Montserrat"/>
              </a:rPr>
              <a:t>Mapeo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941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0941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5260247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260247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6426313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6426313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675272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5586650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44205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0048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6929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094175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</a:t>
            </a:r>
            <a:endParaRPr sz="16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094175" y="900375"/>
            <a:ext cx="3000000" cy="140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</a:t>
            </a: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Elección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de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algunos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tramos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y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diagnósticos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de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espacios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y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edificios</a:t>
            </a:r>
            <a:r>
              <a:rPr lang="en" sz="1000" b="1" dirty="0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 </a:t>
            </a:r>
            <a:r>
              <a:rPr lang="en" sz="1000" b="1" dirty="0" err="1">
                <a:solidFill>
                  <a:schemeClr val="accent2"/>
                </a:solidFill>
                <a:latin typeface="Montserrat Medium"/>
                <a:ea typeface="Montserrat"/>
                <a:cs typeface="Montserrat Medium"/>
                <a:sym typeface="Montserrat Medium"/>
              </a:rPr>
              <a:t>públicos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5088255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610</Words>
  <Application>Microsoft Macintosh PowerPoint</Application>
  <PresentationFormat>Presentación en pantalla (16:9)</PresentationFormat>
  <Paragraphs>163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Crimson Pro</vt:lpstr>
      <vt:lpstr>Montserrat</vt:lpstr>
      <vt:lpstr>Montserrat Black</vt:lpstr>
      <vt:lpstr>Arial</vt:lpstr>
      <vt:lpstr>Montserrat Medium</vt:lpstr>
      <vt:lpstr>Noto Sans Symbols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Celia García Acosta</cp:lastModifiedBy>
  <cp:revision>2</cp:revision>
  <dcterms:modified xsi:type="dcterms:W3CDTF">2024-11-22T19:30:30Z</dcterms:modified>
</cp:coreProperties>
</file>