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1" r:id="rId9"/>
    <p:sldId id="273" r:id="rId10"/>
    <p:sldId id="272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Crimson Pro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pitchFamily="2" charset="0"/>
      <p:regular r:id="rId20"/>
      <p:bold r:id="rId21"/>
      <p:italic r:id="rId22"/>
      <p:boldItalic r:id="rId23"/>
    </p:embeddedFont>
    <p:embeddedFont>
      <p:font typeface="Montserrat Black" panose="020B0604020202020204" pitchFamily="2" charset="0"/>
      <p:bold r:id="rId24"/>
      <p:italic r:id="rId25"/>
      <p:boldItalic r:id="rId26"/>
    </p:embeddedFont>
    <p:embeddedFont>
      <p:font typeface="Montserrat Medium" panose="020B06040202020202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3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0200d3e5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10200d3e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e11134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d5e11134f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d5e11134f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844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5e1f304d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d5e1f304d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d5e1f304d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d5e1f304d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0200d3e5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10200d3e5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5e11134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2d5e11134f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g2d5e11134f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0200d3e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10200d3e5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310200d3e5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5e11134f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5e11134f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5e11134f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5e11134f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e11134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d5e11134f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d5e11134f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e11134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d5e11134f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d5e11134f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71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e11134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d5e11134f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d5e11134f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63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e11134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d5e11134f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d5e11134f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40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">
  <p:cSld name="2_Contenido ">
    <p:bg>
      <p:bgPr>
        <a:solidFill>
          <a:srgbClr val="03594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5742" y="430745"/>
            <a:ext cx="35295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spAutoFit/>
          </a:bodyPr>
          <a:lstStyle>
            <a:lvl1pPr lv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127469" y="2153254"/>
            <a:ext cx="25773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572000" y="2153254"/>
            <a:ext cx="4548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stacado + Imagen Mapa">
  <p:cSld name="2_Destacado + Imagen Map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3122" y="919402"/>
            <a:ext cx="3814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>
            <a:spLocks noGrp="1"/>
          </p:cNvSpPr>
          <p:nvPr>
            <p:ph type="pic" idx="2"/>
          </p:nvPr>
        </p:nvSpPr>
        <p:spPr>
          <a:xfrm>
            <a:off x="3790010" y="-1037966"/>
            <a:ext cx="6307200" cy="6063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29606" y="3517387"/>
            <a:ext cx="3663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Arial"/>
              <a:buNone/>
              <a:defRPr sz="900">
                <a:solidFill>
                  <a:srgbClr val="BFBFB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Arial"/>
              <a:buNone/>
              <a:defRPr sz="900">
                <a:solidFill>
                  <a:srgbClr val="BFBFB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Arial"/>
              <a:buNone/>
              <a:defRPr sz="900">
                <a:solidFill>
                  <a:srgbClr val="BFBFB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Arial"/>
              <a:buNone/>
              <a:defRPr sz="900">
                <a:solidFill>
                  <a:srgbClr val="BFBFB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. Encabezado Destacado.">
  <p:cSld name="1_Cont. Encabezado Destacado.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86954" y="416624"/>
            <a:ext cx="8370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86953" y="894536"/>
            <a:ext cx="8370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35944"/>
              </a:buClr>
              <a:buSzPts val="1700"/>
              <a:buFont typeface="Arial"/>
              <a:buNone/>
              <a:defRPr sz="2400" b="0" i="0">
                <a:solidFill>
                  <a:srgbClr val="0359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⎼"/>
              <a:defRPr sz="11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386954" y="1372447"/>
            <a:ext cx="38781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Clr>
                <a:srgbClr val="013334"/>
              </a:buClr>
              <a:buSzPts val="900"/>
              <a:buFont typeface="Arial"/>
              <a:buNone/>
              <a:defRPr sz="1400" b="0" i="0">
                <a:solidFill>
                  <a:srgbClr val="0133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⎼"/>
              <a:defRPr sz="11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253800" y="206025"/>
            <a:ext cx="6867300" cy="39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XX Encuentro Internacional sobre Gestión de Ciudades Patrimoniales</a:t>
            </a:r>
            <a:endParaRPr sz="3600" b="1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375" y="810400"/>
            <a:ext cx="3089925" cy="308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307975" y="1210800"/>
            <a:ext cx="472380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rgbClr val="000000"/>
                </a:solidFill>
                <a:latin typeface="+mj-lt"/>
                <a:ea typeface="Montserrat Black"/>
                <a:cs typeface="Montserrat Black"/>
                <a:sym typeface="Montserrat Black"/>
              </a:rPr>
              <a:t>Hablemos</a:t>
            </a:r>
            <a:r>
              <a:rPr lang="en" sz="4500" dirty="0">
                <a:solidFill>
                  <a:srgbClr val="000000"/>
                </a:solidFill>
                <a:latin typeface="+mj-lt"/>
                <a:ea typeface="Montserrat Black"/>
                <a:cs typeface="Montserrat Black"/>
                <a:sym typeface="Montserrat Black"/>
              </a:rPr>
              <a:t> </a:t>
            </a:r>
            <a:r>
              <a:rPr lang="en" sz="4500" dirty="0" err="1">
                <a:solidFill>
                  <a:srgbClr val="000000"/>
                </a:solidFill>
                <a:latin typeface="+mj-lt"/>
                <a:ea typeface="Montserrat Black"/>
                <a:cs typeface="Montserrat Black"/>
                <a:sym typeface="Montserrat Black"/>
              </a:rPr>
              <a:t>sobre</a:t>
            </a:r>
            <a:r>
              <a:rPr lang="en" sz="4500" dirty="0">
                <a:solidFill>
                  <a:srgbClr val="000000"/>
                </a:solidFill>
                <a:latin typeface="+mj-lt"/>
                <a:ea typeface="Montserrat Black"/>
                <a:cs typeface="Montserrat Black"/>
                <a:sym typeface="Montserrat Black"/>
              </a:rPr>
              <a:t> </a:t>
            </a:r>
            <a:endParaRPr sz="4500" dirty="0">
              <a:solidFill>
                <a:srgbClr val="000000"/>
              </a:solidFill>
              <a:latin typeface="+mj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rgbClr val="000000"/>
                </a:solidFill>
                <a:latin typeface="+mj-lt"/>
                <a:ea typeface="Montserrat Black"/>
                <a:cs typeface="Montserrat Black"/>
                <a:sym typeface="Montserrat Black"/>
              </a:rPr>
              <a:t>el</a:t>
            </a:r>
            <a:r>
              <a:rPr lang="en" sz="4500" dirty="0">
                <a:solidFill>
                  <a:srgbClr val="000000"/>
                </a:solidFill>
                <a:latin typeface="+mj-lt"/>
                <a:ea typeface="Montserrat Black"/>
                <a:cs typeface="Montserrat Black"/>
                <a:sym typeface="Montserrat Black"/>
              </a:rPr>
              <a:t> Plan </a:t>
            </a:r>
            <a:endParaRPr sz="4500" dirty="0">
              <a:solidFill>
                <a:srgbClr val="000000"/>
              </a:solidFill>
              <a:latin typeface="+mj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000000"/>
                </a:solidFill>
                <a:latin typeface="+mj-lt"/>
                <a:ea typeface="Montserrat Black"/>
                <a:cs typeface="Montserrat Black"/>
                <a:sym typeface="Montserrat Black"/>
              </a:rPr>
              <a:t>de La Habana</a:t>
            </a:r>
            <a:endParaRPr sz="4500" dirty="0">
              <a:solidFill>
                <a:srgbClr val="000000"/>
              </a:solidFill>
              <a:latin typeface="+mj-l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9" name="Google Shape;69;p16"/>
          <p:cNvSpPr txBox="1"/>
          <p:nvPr/>
        </p:nvSpPr>
        <p:spPr>
          <a:xfrm>
            <a:off x="276725" y="3900325"/>
            <a:ext cx="4437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Laboratorio Urbano para La Habana</a:t>
            </a:r>
            <a:endParaRPr sz="36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22"/>
          <p:cNvCxnSpPr/>
          <p:nvPr/>
        </p:nvCxnSpPr>
        <p:spPr>
          <a:xfrm>
            <a:off x="4128575" y="237675"/>
            <a:ext cx="4666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22"/>
          <p:cNvSpPr txBox="1"/>
          <p:nvPr/>
        </p:nvSpPr>
        <p:spPr>
          <a:xfrm>
            <a:off x="372100" y="308400"/>
            <a:ext cx="3978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Nombre:      </a:t>
            </a:r>
            <a:r>
              <a:rPr lang="en" sz="16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DECIDIMOS!!!</a:t>
            </a:r>
            <a:endParaRPr sz="16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72100" y="841950"/>
            <a:ext cx="3000000" cy="155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Objetivo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Crear espacio interactivo, transparente, y efectivo de interacción entre el gobierno y la ciudadanía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926313" y="3012224"/>
            <a:ext cx="3000000" cy="101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¿A quién va dirigido?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Ciudadanos en todas sus dimensiones, vecinos, profesionales, empresarios, …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652675" y="2538521"/>
            <a:ext cx="3000000" cy="116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Aliados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Medios de comunicacion, Empresas de comunicaciones, Observatorios de gestion e informacion nacional e internacional, 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32924" y="4218482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Fases</a:t>
            </a:r>
            <a:endParaRPr sz="1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22"/>
          <p:cNvCxnSpPr>
            <a:stCxn id="155" idx="2"/>
          </p:cNvCxnSpPr>
          <p:nvPr/>
        </p:nvCxnSpPr>
        <p:spPr>
          <a:xfrm>
            <a:off x="1692975" y="4400350"/>
            <a:ext cx="52974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2"/>
          <p:cNvSpPr txBox="1"/>
          <p:nvPr/>
        </p:nvSpPr>
        <p:spPr>
          <a:xfrm>
            <a:off x="13665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3665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2678470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678470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0941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0941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260247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260247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426313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426313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675272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5586650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44205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30048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16929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5105175" y="324328"/>
            <a:ext cx="3978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Eslogan: COMUNICA y DECIDE</a:t>
            </a: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572000" y="1253473"/>
            <a:ext cx="3000000" cy="169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del Proyecto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accent2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Crear plataforma digital que permita la interacción entre la ciudadania y gobiernno, para definir politicas, planes, proyectos, acciones, informaciones, etc…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2494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t="12417" b="16985"/>
          <a:stretch/>
        </p:blipFill>
        <p:spPr>
          <a:xfrm>
            <a:off x="543113" y="667425"/>
            <a:ext cx="8295572" cy="414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7"/>
          <p:cNvSpPr txBox="1"/>
          <p:nvPr/>
        </p:nvSpPr>
        <p:spPr>
          <a:xfrm>
            <a:off x="308400" y="148425"/>
            <a:ext cx="8046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Definición de Prioridades</a:t>
            </a:r>
            <a:endParaRPr sz="2200" b="1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8" name="Google Shape;298;p27"/>
          <p:cNvCxnSpPr/>
          <p:nvPr/>
        </p:nvCxnSpPr>
        <p:spPr>
          <a:xfrm>
            <a:off x="4776375" y="476325"/>
            <a:ext cx="4062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27"/>
          <p:cNvSpPr txBox="1"/>
          <p:nvPr/>
        </p:nvSpPr>
        <p:spPr>
          <a:xfrm>
            <a:off x="4571999" y="1144674"/>
            <a:ext cx="3350419" cy="1427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70C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Mapa de instrumentos y documentos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B05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Proyecto de regeneración urbana en edificaciones construidas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C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Estrategia 360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7030A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Competencia descentralizada</a:t>
            </a:r>
          </a:p>
          <a:p>
            <a:r>
              <a:rPr lang="es-ES" sz="1200" b="1" dirty="0">
                <a:solidFill>
                  <a:srgbClr val="FF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DECIDIMOS!!!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/>
        </p:nvSpPr>
        <p:spPr>
          <a:xfrm>
            <a:off x="3136350" y="1492000"/>
            <a:ext cx="2699700" cy="2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Colocar</a:t>
            </a:r>
            <a:endParaRPr sz="130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Fotos </a:t>
            </a:r>
            <a:endParaRPr sz="130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 equipo</a:t>
            </a:r>
            <a:endParaRPr sz="130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ACB5E-9F14-4DB9-A279-664AAD523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9" b="23123"/>
          <a:stretch/>
        </p:blipFill>
        <p:spPr>
          <a:xfrm>
            <a:off x="1904411" y="105894"/>
            <a:ext cx="5846558" cy="49733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>
            <a:spLocks noGrp="1"/>
          </p:cNvSpPr>
          <p:nvPr>
            <p:ph type="title"/>
          </p:nvPr>
        </p:nvSpPr>
        <p:spPr>
          <a:xfrm>
            <a:off x="706429" y="753750"/>
            <a:ext cx="3090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3600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¡Muchas</a:t>
            </a:r>
            <a:br>
              <a:rPr lang="en" sz="3600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en" sz="3600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Gracias!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15" name="Google Shape;3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575" y="810400"/>
            <a:ext cx="3604726" cy="360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75" y="1711925"/>
            <a:ext cx="4124527" cy="291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321200" y="225200"/>
            <a:ext cx="5999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Grupo # 1. Sostenibilidad (INSTITUCIONAL)</a:t>
            </a:r>
            <a:endParaRPr sz="22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540600" y="972400"/>
            <a:ext cx="2965200" cy="240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Patricia Rodriguez Alomá  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Maidolis Iglesias</a:t>
            </a: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Monica Moreira</a:t>
            </a: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Ibis Menendez Cue </a:t>
            </a: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s-ES" sz="1000" dirty="0" err="1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YuneiKys</a:t>
            </a: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ES" sz="1000" dirty="0" err="1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Mejias</a:t>
            </a: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Carlos</a:t>
            </a: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Garcia Pleyan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Jorge Luis Peña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Bernardo Mirabal</a:t>
            </a: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Ana Perez Dias 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Jose Miguel Perez 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Juan Carlos Ramirez 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Josep Bohigas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Alberto Reynaldo</a:t>
            </a: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Alberto Mora</a:t>
            </a: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Omar Portuondo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Augusto Bueno 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Reinaldo Mendoza 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Alejandro Hartmann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Anselmo Breto </a:t>
            </a: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Miguel Padron Lotti</a:t>
            </a:r>
          </a:p>
          <a:p>
            <a:pPr marL="457200" lvl="0" indent="-2921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AutoNum type="arabicPeriod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Eugenio Casanovas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3515160" y="972400"/>
            <a:ext cx="5361000" cy="356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4068750" y="1394625"/>
            <a:ext cx="2699700" cy="2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Colocar</a:t>
            </a:r>
            <a:endParaRPr sz="130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Foto </a:t>
            </a:r>
            <a:endParaRPr sz="130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 equipo trabajando</a:t>
            </a:r>
            <a:endParaRPr sz="130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69EF9F-952C-41B3-8576-1F3129F3C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91" y="1203484"/>
            <a:ext cx="4833938" cy="31075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8" y="585275"/>
            <a:ext cx="8839204" cy="44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321200" y="225200"/>
            <a:ext cx="5999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Definición de problemas</a:t>
            </a:r>
            <a:endParaRPr sz="2200" b="1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" name="Google Shape;87;p18"/>
          <p:cNvCxnSpPr/>
          <p:nvPr/>
        </p:nvCxnSpPr>
        <p:spPr>
          <a:xfrm>
            <a:off x="5455975" y="448250"/>
            <a:ext cx="2356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8"/>
          <p:cNvSpPr txBox="1"/>
          <p:nvPr/>
        </p:nvSpPr>
        <p:spPr>
          <a:xfrm>
            <a:off x="722975" y="1174425"/>
            <a:ext cx="1986738" cy="86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No existe real descentralización de competencias a los Municipios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610645" y="2360075"/>
            <a:ext cx="2099068" cy="86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Escasa Corresponsabilidad Ciudadana en la construccion de lo público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853675" y="1174425"/>
            <a:ext cx="2602300" cy="86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Falta de sistema integrado de información urbana que facilite la transparencia de presupuestos, estadísticas y comunicación institucional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790649" y="2344566"/>
            <a:ext cx="2665326" cy="86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Falta de personas capacitadas en las estructuras de gobierno dedicadas al planeamiento y dessarrollo urbano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635406" y="3710029"/>
            <a:ext cx="3543688" cy="86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Falta de articulación y reconocimiento de las estrategias, programas, planes y proyectos 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684049" y="830405"/>
            <a:ext cx="3255013" cy="7449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¿Cómo podríamos movilizar recursos para para el mejoramiento del fondo habitacional el cumplimiento de las normativas y reduccion de burocracia para disminuir las vulnerabilidades en la ciudad?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5684048" y="1649879"/>
            <a:ext cx="3255013" cy="6946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000" dirty="0">
                <a:solidFill>
                  <a:schemeClr val="dk2"/>
                </a:solidFill>
              </a:rPr>
              <a:t>¿Cómo podríamos organizar las estructuras de gobierno para que personas capacitadas en la gestión del desarrollo puedan desempeñarse plenamente en sus funciones? 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5696120" y="2400904"/>
            <a:ext cx="3242941" cy="86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000" dirty="0">
                <a:solidFill>
                  <a:schemeClr val="dk2"/>
                </a:solidFill>
              </a:rPr>
              <a:t>¿Cómo podríamos articular a los diversos actores e instrumentos a todas las escalas y sectores para construir una estrategia de desarrollo urbano integral que produzca los aportes necesarios en toda la ciudad?</a:t>
            </a:r>
            <a:endParaRPr lang="es-ES" sz="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696120" y="3366443"/>
            <a:ext cx="3242941" cy="6808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000" dirty="0">
                <a:solidFill>
                  <a:schemeClr val="dk2"/>
                </a:solidFill>
              </a:rPr>
              <a:t>¿Qué mecanismos podríamos utilizar para implementar la descentralización de competencias que permitan la concreción del desarrollo territorial?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684049" y="4137142"/>
            <a:ext cx="3255012" cy="7449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000" dirty="0">
                <a:solidFill>
                  <a:schemeClr val="dk2"/>
                </a:solidFill>
              </a:rPr>
              <a:t>¿Cómo podríamos ampliar la comunicación y transparencia hacia la ciudadanía para elevar la corresponsabilidad y regeneración de la ciudad?</a:t>
            </a:r>
            <a:endParaRPr sz="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t="10446" b="13188"/>
          <a:stretch/>
        </p:blipFill>
        <p:spPr>
          <a:xfrm>
            <a:off x="934600" y="729300"/>
            <a:ext cx="7274798" cy="39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308400" y="148425"/>
            <a:ext cx="8046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Resumen de actores implicados en los retos</a:t>
            </a:r>
            <a:endParaRPr sz="2200" b="1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741543" y="1198105"/>
            <a:ext cx="652200" cy="73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INOTU  -  MFP  -  MEP</a:t>
            </a:r>
            <a:endParaRPr sz="800" dirty="0">
              <a:solidFill>
                <a:schemeClr val="dk2"/>
              </a:solidFill>
            </a:endParaRPr>
          </a:p>
        </p:txBody>
      </p:sp>
      <p:cxnSp>
        <p:nvCxnSpPr>
          <p:cNvPr id="118" name="Google Shape;118;p20"/>
          <p:cNvCxnSpPr/>
          <p:nvPr/>
        </p:nvCxnSpPr>
        <p:spPr>
          <a:xfrm>
            <a:off x="6979450" y="450225"/>
            <a:ext cx="1859100" cy="26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20"/>
          <p:cNvSpPr txBox="1"/>
          <p:nvPr/>
        </p:nvSpPr>
        <p:spPr>
          <a:xfrm>
            <a:off x="2421488" y="2323400"/>
            <a:ext cx="931191" cy="73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Gobierno Provincial -  CAP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DPOTU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3621881" y="2257250"/>
            <a:ext cx="1664493" cy="73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CAM -  CAP  - AMPP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Cooperacion internacional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DMOTU, ciudadanos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7071704" y="686743"/>
            <a:ext cx="1308088" cy="1022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MINCEX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 MICONS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 EMNDC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MINJUS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ANPP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MINCULT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6675623" y="2366087"/>
            <a:ext cx="968290" cy="73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ETECSA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MITRANS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7557200" y="3417400"/>
            <a:ext cx="652200" cy="73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OACES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2" name="Google Shape;122;p20">
            <a:extLst>
              <a:ext uri="{FF2B5EF4-FFF2-40B4-BE49-F238E27FC236}">
                <a16:creationId xmlns:a16="http://schemas.microsoft.com/office/drawing/2014/main" id="{70D15BF2-FF48-428B-9443-E8685349322A}"/>
              </a:ext>
            </a:extLst>
          </p:cNvPr>
          <p:cNvSpPr txBox="1"/>
          <p:nvPr/>
        </p:nvSpPr>
        <p:spPr>
          <a:xfrm>
            <a:off x="5011130" y="795768"/>
            <a:ext cx="1664493" cy="1349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dk2"/>
                </a:solidFill>
              </a:rPr>
              <a:t>Delegaciones Provinciales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MINCEX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 MICONS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 EMNDC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MINJUS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ANPP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MINCULT</a:t>
            </a:r>
            <a:endParaRPr sz="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t="9142" b="14538"/>
          <a:stretch/>
        </p:blipFill>
        <p:spPr>
          <a:xfrm>
            <a:off x="412375" y="573850"/>
            <a:ext cx="8468275" cy="45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1336025" y="1241325"/>
            <a:ext cx="1721500" cy="105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`Los recursos llegan oprotunamente porque la burocracia disminuye y se prioriza la rehabilitación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3161500" y="1246781"/>
            <a:ext cx="1153750" cy="105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Estructuración del gobierno organizada de manera que se pueda gestionar el desarrollo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257300" y="2395149"/>
            <a:ext cx="1492249" cy="12329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Aplicar una variante estudiada para regionalizar municipios y facilitar procesos de descentralización y de calidad de recursos humanos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960112" y="2661534"/>
            <a:ext cx="1275325" cy="105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Mapero de actores para lograr la articulación 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2271324" y="3787600"/>
            <a:ext cx="1599625" cy="105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Mapeo de instrumentos y documentos sectoriales que contribuyan a la elaboración del plan 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4900300" y="1287175"/>
            <a:ext cx="888600" cy="105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Lograr una ciudad sostenible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6626824" y="1287175"/>
            <a:ext cx="1309881" cy="105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Descentralizar funciones y minimizar la dependencia de estructuras nacionales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5658025" y="2457613"/>
            <a:ext cx="1907206" cy="105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Instrumento de gobierno construido de manera participativa y que sea empleado para la gobernanza urbana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308400" y="148425"/>
            <a:ext cx="8046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Digitalizar el Futuro</a:t>
            </a:r>
            <a:endParaRPr sz="2200" b="1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21"/>
          <p:cNvCxnSpPr/>
          <p:nvPr/>
        </p:nvCxnSpPr>
        <p:spPr>
          <a:xfrm>
            <a:off x="3408900" y="476325"/>
            <a:ext cx="5429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22"/>
          <p:cNvCxnSpPr/>
          <p:nvPr/>
        </p:nvCxnSpPr>
        <p:spPr>
          <a:xfrm>
            <a:off x="4128575" y="237675"/>
            <a:ext cx="4666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22"/>
          <p:cNvSpPr txBox="1"/>
          <p:nvPr/>
        </p:nvSpPr>
        <p:spPr>
          <a:xfrm>
            <a:off x="57150" y="308400"/>
            <a:ext cx="4807744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Nombre: </a:t>
            </a:r>
            <a:r>
              <a:rPr lang="en" sz="16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Mapa de instrumentos y documentos</a:t>
            </a:r>
            <a:endParaRPr sz="16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72100" y="841950"/>
            <a:ext cx="3000000" cy="140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Objetivo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Levantamiento de documentos e instrumentos que existen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939387" y="2756451"/>
            <a:ext cx="3000000" cy="101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¿A quién va dirigido?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Organismos de trabajo para la elaboración de la estrategia de la ciudad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602668" y="2515342"/>
            <a:ext cx="3000000" cy="116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Aliados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OACES, Adminsitracion Pública, Cooperacion internacional, Centros de investigaciones, Actores no estatales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32924" y="3932725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Fases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22"/>
          <p:cNvCxnSpPr>
            <a:stCxn id="155" idx="2"/>
          </p:cNvCxnSpPr>
          <p:nvPr/>
        </p:nvCxnSpPr>
        <p:spPr>
          <a:xfrm>
            <a:off x="1692975" y="4400350"/>
            <a:ext cx="52974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2"/>
          <p:cNvSpPr txBox="1"/>
          <p:nvPr/>
        </p:nvSpPr>
        <p:spPr>
          <a:xfrm>
            <a:off x="13665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3665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2678470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678470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0941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0941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260247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260247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426313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426313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675272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5586650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44205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30048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16929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5686432" y="308400"/>
            <a:ext cx="3207281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Eslogan</a:t>
            </a: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CONOCIMIENTO/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ACCION/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IMPACTO!!!</a:t>
            </a: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420575" y="1524193"/>
            <a:ext cx="3000000" cy="140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Identificación de la problemática y potencialidades más relevantes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22"/>
          <p:cNvCxnSpPr/>
          <p:nvPr/>
        </p:nvCxnSpPr>
        <p:spPr>
          <a:xfrm>
            <a:off x="4128575" y="237675"/>
            <a:ext cx="4666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22"/>
          <p:cNvSpPr txBox="1"/>
          <p:nvPr/>
        </p:nvSpPr>
        <p:spPr>
          <a:xfrm>
            <a:off x="69700" y="308400"/>
            <a:ext cx="5866756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Nombre: </a:t>
            </a:r>
            <a:r>
              <a:rPr lang="en" sz="1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Proyecto de regeneración urbana en edificaciones</a:t>
            </a:r>
            <a:endParaRPr sz="16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72100" y="1049122"/>
            <a:ext cx="3000000" cy="125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Objetivo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Priorizar la rehabilitacion de construcciones especialmente viviendas</a:t>
            </a: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5043525" y="3047275"/>
            <a:ext cx="3000000" cy="101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¿A quién va dirigido?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la poblacion que reside en edficios en regular y mal estado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631244" y="2578028"/>
            <a:ext cx="3000000" cy="131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Aliados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Cooperativas, Sector gubernamuental de la Vivienda, Acotres economicos, Universidades, INOTU – DMOTU, Comunidad, Organizaciones de masas.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32924" y="3932725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Fases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22"/>
          <p:cNvCxnSpPr>
            <a:stCxn id="155" idx="2"/>
          </p:cNvCxnSpPr>
          <p:nvPr/>
        </p:nvCxnSpPr>
        <p:spPr>
          <a:xfrm>
            <a:off x="1692975" y="4400350"/>
            <a:ext cx="52974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2"/>
          <p:cNvSpPr txBox="1"/>
          <p:nvPr/>
        </p:nvSpPr>
        <p:spPr>
          <a:xfrm>
            <a:off x="13665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3665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2678470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678470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0941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0941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260247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260247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426313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426313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675272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5586650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44205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30048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16929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5936456" y="397449"/>
            <a:ext cx="2700075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Eslogan: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Recuperar</a:t>
            </a: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 lo construido, mejor que llenar el vacío</a:t>
            </a: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829981" y="1614018"/>
            <a:ext cx="3000000" cy="115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utiliza el inventario existente sobre zonas en mal estado y se prioriza los mas vulnerables. Se comienza su ejecución piloto, para identificar patrones que permitan agilizar la rehabilitación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4289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22"/>
          <p:cNvCxnSpPr/>
          <p:nvPr/>
        </p:nvCxnSpPr>
        <p:spPr>
          <a:xfrm>
            <a:off x="4128575" y="237675"/>
            <a:ext cx="4666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22"/>
          <p:cNvSpPr txBox="1"/>
          <p:nvPr/>
        </p:nvSpPr>
        <p:spPr>
          <a:xfrm>
            <a:off x="372100" y="308400"/>
            <a:ext cx="3978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Nombre:</a:t>
            </a:r>
            <a:r>
              <a:rPr lang="en" sz="16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Estrategia 360</a:t>
            </a:r>
            <a:endParaRPr sz="1600" b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475400" y="89208"/>
            <a:ext cx="42804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dirty="0" err="1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Definición</a:t>
            </a:r>
            <a:r>
              <a:rPr lang="en" sz="1100" dirty="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" sz="1100" dirty="0" err="1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</a:t>
            </a:r>
            <a:r>
              <a:rPr lang="en" sz="1100" dirty="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100" dirty="0" err="1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proyectos</a:t>
            </a:r>
            <a:endParaRPr sz="1100" dirty="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72100" y="1202744"/>
            <a:ext cx="3000000" cy="155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Objetivo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Construir la estrategia de desarrollo integral de la ciudad</a:t>
            </a: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endParaRPr lang="en"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5043525" y="3047275"/>
            <a:ext cx="3000000" cy="87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¿A quién va dirigido?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los pobladores de la ciudad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652675" y="2995725"/>
            <a:ext cx="3000000" cy="101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Aliados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Academia, Instituciones estatales, locales, Organismos, Poblacion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32924" y="3932725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Fases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22"/>
          <p:cNvCxnSpPr>
            <a:stCxn id="155" idx="2"/>
          </p:cNvCxnSpPr>
          <p:nvPr/>
        </p:nvCxnSpPr>
        <p:spPr>
          <a:xfrm>
            <a:off x="1692975" y="4400350"/>
            <a:ext cx="52974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2"/>
          <p:cNvSpPr txBox="1"/>
          <p:nvPr/>
        </p:nvSpPr>
        <p:spPr>
          <a:xfrm>
            <a:off x="13665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3665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2678470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678470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0941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0941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260247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260247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426313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426313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675272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5586650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44205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30048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16929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4094175" y="308400"/>
            <a:ext cx="3978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Eslogan: La Habana vive en Mi!!!</a:t>
            </a: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641675" y="1287135"/>
            <a:ext cx="3000000" cy="86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necesario actualizar los instrumentos de gestión del desarrollo de la ciudad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5088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22"/>
          <p:cNvCxnSpPr/>
          <p:nvPr/>
        </p:nvCxnSpPr>
        <p:spPr>
          <a:xfrm>
            <a:off x="4128575" y="237675"/>
            <a:ext cx="4666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22"/>
          <p:cNvSpPr txBox="1"/>
          <p:nvPr/>
        </p:nvSpPr>
        <p:spPr>
          <a:xfrm>
            <a:off x="372100" y="308400"/>
            <a:ext cx="3978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Nombre: </a:t>
            </a:r>
            <a:r>
              <a:rPr lang="en" sz="1600" b="1" dirty="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Competencia descentralizada</a:t>
            </a:r>
            <a:endParaRPr sz="1600" b="1" dirty="0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475400" y="89208"/>
            <a:ext cx="42804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dirty="0" err="1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Definición</a:t>
            </a:r>
            <a:r>
              <a:rPr lang="en" sz="1100" dirty="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" sz="1100" dirty="0" err="1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</a:t>
            </a:r>
            <a:r>
              <a:rPr lang="en" sz="1100" dirty="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100" dirty="0" err="1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proyectos</a:t>
            </a:r>
            <a:endParaRPr sz="1100" dirty="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72100" y="841950"/>
            <a:ext cx="3000000" cy="170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Objetivo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Simplificar y reducir estructuras municipales</a:t>
            </a:r>
          </a:p>
          <a:p>
            <a:pPr marL="457200" lvl="0" indent="-2921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ontserrat Medium"/>
              <a:buChar char="●"/>
            </a:pPr>
            <a:endParaRPr lang="es-ES"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5043525" y="3047275"/>
            <a:ext cx="3000000" cy="101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¿A quién va dirigido?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los cuadros, decisores, organismos a nivel nacional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652675" y="2731404"/>
            <a:ext cx="3000000" cy="87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Aliados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Universidades, Centros de investigacion</a:t>
            </a:r>
            <a:endParaRPr sz="1000" dirty="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32924" y="3932725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Fases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22"/>
          <p:cNvCxnSpPr>
            <a:stCxn id="155" idx="2"/>
          </p:cNvCxnSpPr>
          <p:nvPr/>
        </p:nvCxnSpPr>
        <p:spPr>
          <a:xfrm>
            <a:off x="1692975" y="4400350"/>
            <a:ext cx="52974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2"/>
          <p:cNvSpPr txBox="1"/>
          <p:nvPr/>
        </p:nvSpPr>
        <p:spPr>
          <a:xfrm>
            <a:off x="13665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3665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2678470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678470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094181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094181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260247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260247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426313" y="4043298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426313" y="4578449"/>
            <a:ext cx="873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334"/>
              </a:buClr>
              <a:buSzPts val="3000"/>
              <a:buFont typeface="Arial"/>
              <a:buNone/>
            </a:pPr>
            <a:r>
              <a:rPr lang="en" sz="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675272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5586650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44205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30048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1692975" y="4289800"/>
            <a:ext cx="221100" cy="221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5153125" y="267562"/>
            <a:ext cx="3618775" cy="5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Eslogan: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Por una mejor Autonomía!!!  </a:t>
            </a: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0" dirty="0">
              <a:solidFill>
                <a:srgbClr val="666666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45720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rgbClr val="212121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094175" y="900375"/>
            <a:ext cx="3000000" cy="101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del Proyecto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Disminuir la cantidad de municipios y simplificar a regiones que los agrupen según sus características</a:t>
            </a:r>
            <a:endParaRPr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10517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917</Words>
  <Application>Microsoft Office PowerPoint</Application>
  <PresentationFormat>Presentación en pantalla (16:9)</PresentationFormat>
  <Paragraphs>219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Montserrat Black</vt:lpstr>
      <vt:lpstr>Noto Sans Symbols</vt:lpstr>
      <vt:lpstr>Montserrat</vt:lpstr>
      <vt:lpstr>Crimson Pro</vt:lpstr>
      <vt:lpstr>Montserrat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Maidolys Iglesias</dc:creator>
  <cp:lastModifiedBy>Maidolys Iglesias</cp:lastModifiedBy>
  <cp:revision>53</cp:revision>
  <dcterms:modified xsi:type="dcterms:W3CDTF">2024-11-22T18:51:16Z</dcterms:modified>
</cp:coreProperties>
</file>