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74" r:id="rId7"/>
    <p:sldId id="275" r:id="rId8"/>
    <p:sldId id="276" r:id="rId9"/>
    <p:sldId id="261" r:id="rId10"/>
    <p:sldId id="277" r:id="rId11"/>
    <p:sldId id="278" r:id="rId12"/>
    <p:sldId id="279" r:id="rId13"/>
    <p:sldId id="262" r:id="rId14"/>
    <p:sldId id="270" r:id="rId15"/>
    <p:sldId id="271" r:id="rId16"/>
    <p:sldId id="273" r:id="rId17"/>
    <p:sldId id="267" r:id="rId18"/>
    <p:sldId id="268" r:id="rId19"/>
    <p:sldId id="269" r:id="rId20"/>
  </p:sldIdLst>
  <p:sldSz cx="9144000" cy="5143500" type="screen16x9"/>
  <p:notesSz cx="6858000" cy="9144000"/>
  <p:embeddedFontLst>
    <p:embeddedFont>
      <p:font typeface="Crimson Pro" panose="020B0604020202020204" charset="0"/>
      <p:regular r:id="rId22"/>
      <p:bold r:id="rId23"/>
      <p:italic r:id="rId24"/>
      <p:boldItalic r:id="rId25"/>
    </p:embeddedFont>
    <p:embeddedFont>
      <p:font typeface="Montserrat Black" panose="020B0604020202020204" charset="0"/>
      <p:bold r:id="rId26"/>
      <p:italic r:id="rId27"/>
      <p:boldItalic r:id="rId28"/>
    </p:embeddedFont>
    <p:embeddedFont>
      <p:font typeface="Montserrat Medium" panose="020B0604020202020204" charset="0"/>
      <p:regular r:id="rId29"/>
      <p:bold r:id="rId30"/>
      <p:italic r:id="rId31"/>
      <p:boldItalic r:id="rId32"/>
    </p:embeddedFont>
    <p:embeddedFont>
      <p:font typeface="Montserrat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7112" autoAdjust="0"/>
  </p:normalViewPr>
  <p:slideViewPr>
    <p:cSldViewPr snapToGrid="0">
      <p:cViewPr varScale="1">
        <p:scale>
          <a:sx n="134" d="100"/>
          <a:sy n="134" d="100"/>
        </p:scale>
        <p:origin x="92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1563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0200d3e5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g310200d3e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3145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5e11134f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5e11134f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6515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5e11134f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5e11134f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199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5e11134f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5e11134f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260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9885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8718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634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d5e11134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d5e11134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d5e11134ff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2400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d5e1f304d8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d5e1f304d8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7513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d5e1f304d8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d5e1f304d8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231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10200d3e57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g310200d3e5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1183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d5e11134f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2d5e11134f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" name="Google Shape;73;g2d5e11134ff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02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0200d3e5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g310200d3e57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310200d3e57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18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5e11134f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2d5e11134ff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g2d5e11134ff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5473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5e11134f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5e11134f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933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5e11134f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5e11134f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76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5e11134f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5e11134f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828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d5e11134ff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d5e11134ff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669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5e11134ff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d5e11134ff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62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ido ">
  <p:cSld name="2_Contenido ">
    <p:bg>
      <p:bgPr>
        <a:solidFill>
          <a:srgbClr val="03594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05742" y="430745"/>
            <a:ext cx="3529500" cy="6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68575" bIns="34275" anchor="t" anchorCtr="0">
            <a:spAutoFit/>
          </a:bodyPr>
          <a:lstStyle>
            <a:lvl1pPr lv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 i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5127469" y="2153254"/>
            <a:ext cx="25773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572000" y="2153254"/>
            <a:ext cx="454800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stacado + Imagen Mapa">
  <p:cSld name="2_Destacado + Imagen Map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313122" y="919402"/>
            <a:ext cx="38142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>
            <a:off x="3790010" y="-1037966"/>
            <a:ext cx="6307200" cy="60636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329606" y="3517387"/>
            <a:ext cx="36636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900"/>
              <a:buFont typeface="Arial"/>
              <a:buNone/>
              <a:defRPr sz="900">
                <a:solidFill>
                  <a:srgbClr val="BFBFBF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. Encabezado Destacado.">
  <p:cSld name="1_Cont. Encabezado Destacado.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86954" y="416624"/>
            <a:ext cx="8370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86953" y="894536"/>
            <a:ext cx="8370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35944"/>
              </a:buClr>
              <a:buSzPts val="1700"/>
              <a:buFont typeface="Arial"/>
              <a:buNone/>
              <a:defRPr sz="2400" b="0" i="0">
                <a:solidFill>
                  <a:srgbClr val="03594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⎼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386954" y="1372447"/>
            <a:ext cx="3878100" cy="8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88888"/>
              </a:lnSpc>
              <a:spcBef>
                <a:spcPts val="800"/>
              </a:spcBef>
              <a:spcAft>
                <a:spcPts val="0"/>
              </a:spcAft>
              <a:buClr>
                <a:srgbClr val="013334"/>
              </a:buClr>
              <a:buSzPts val="900"/>
              <a:buFont typeface="Arial"/>
              <a:buNone/>
              <a:defRPr sz="1400" b="0" i="0">
                <a:solidFill>
                  <a:srgbClr val="0133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730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Noto Sans Symbols"/>
              <a:buChar char="⎼"/>
              <a:defRPr sz="1100" b="0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/>
        </p:nvSpPr>
        <p:spPr>
          <a:xfrm>
            <a:off x="253800" y="206025"/>
            <a:ext cx="68673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XX Encuentro Internacional sobre Gestión de Ciudades Patrimoniales</a:t>
            </a:r>
            <a:endParaRPr sz="36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" name="Google Shape;6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8375" y="810400"/>
            <a:ext cx="3089925" cy="30899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/>
          <p:nvPr/>
        </p:nvSpPr>
        <p:spPr>
          <a:xfrm>
            <a:off x="307975" y="1210800"/>
            <a:ext cx="4723800" cy="28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Hablemos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sobre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 err="1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el</a:t>
            </a: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Plan 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rgbClr val="0000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de La Habana</a:t>
            </a:r>
            <a:endParaRPr sz="4500" dirty="0">
              <a:solidFill>
                <a:srgbClr val="0000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69" name="Google Shape;69;p16"/>
          <p:cNvSpPr txBox="1"/>
          <p:nvPr/>
        </p:nvSpPr>
        <p:spPr>
          <a:xfrm>
            <a:off x="276725" y="3900325"/>
            <a:ext cx="44376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100"/>
              <a:buNone/>
            </a:pPr>
            <a:r>
              <a:rPr lang="en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Laboratorio Urbano para La Habana</a:t>
            </a:r>
            <a:endParaRPr sz="3600" b="1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9142" b="14538"/>
          <a:stretch/>
        </p:blipFill>
        <p:spPr>
          <a:xfrm>
            <a:off x="412375" y="573850"/>
            <a:ext cx="8468275" cy="45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1336025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Talleres comunitarios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2982350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Estrategia sociocultural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1544825" y="2571750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Consultas populares de proyectos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2982350" y="2488450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Laboratorios sociales de emprendimiento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2175100" y="3869530"/>
            <a:ext cx="1395475" cy="6993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Incubadoras de empresas cuulturales según potencial de las comunidades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900300" y="12871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Consolidada identidad de la coumunidad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6626825" y="12871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Reconocimiento de valores materiales, inmateriales y naturales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5658025" y="2457613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Integración de actores locales a favor de la puesta en valor del patrimonio local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4961860" y="3628075"/>
            <a:ext cx="1141227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Garantizada la sostenibilidadel pc a partir de empredimientos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Digitalizar el </a:t>
            </a:r>
            <a:r>
              <a:rPr lang="en" sz="22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Futuros Integralidad del valor cultural</a:t>
            </a:r>
            <a:endParaRPr sz="22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3408900" y="476325"/>
            <a:ext cx="5429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93660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9142" b="14538"/>
          <a:stretch/>
        </p:blipFill>
        <p:spPr>
          <a:xfrm>
            <a:off x="412375" y="573850"/>
            <a:ext cx="8468275" cy="45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1336025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Empoderar y financiar las entidades grupos individuos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2982350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Detener perdida del patrimonio mediante gestión institucional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1544825" y="2571750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GIS para una gestión informada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2982350" y="2488450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Nuevos usos culturales para edificios abandonados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2175100" y="3869530"/>
            <a:ext cx="1395475" cy="6993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Abrasar mecanismos diversos de financiamiento para monitorear y auditar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900299" y="1287175"/>
            <a:ext cx="1479235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Ciudad con instituciones públicas sólidas que hagan de la cultura un eje de desarrollo de la urbe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6626825" y="12871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Ciudadanía instruida e informada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5658025" y="2457613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Ciudad con mercados culturales regulados con alianza publico privadas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4961860" y="3628075"/>
            <a:ext cx="1141227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Espacios autorizados y diversos para todas las mc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Digitalizar el </a:t>
            </a:r>
            <a:r>
              <a:rPr lang="en" sz="22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Futuros Gobernanza</a:t>
            </a:r>
            <a:endParaRPr sz="22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3408900" y="476325"/>
            <a:ext cx="5429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00;p18"/>
          <p:cNvSpPr txBox="1"/>
          <p:nvPr/>
        </p:nvSpPr>
        <p:spPr>
          <a:xfrm>
            <a:off x="3899520" y="2440999"/>
            <a:ext cx="1493984" cy="6893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Respeto a lo legislado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Municipio autónomo, transparente, ágil y conectados</a:t>
            </a:r>
          </a:p>
        </p:txBody>
      </p:sp>
    </p:spTree>
    <p:extLst>
      <p:ext uri="{BB962C8B-B14F-4D97-AF65-F5344CB8AC3E}">
        <p14:creationId xmlns:p14="http://schemas.microsoft.com/office/powerpoint/2010/main" val="238463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9142" b="14538"/>
          <a:stretch/>
        </p:blipFill>
        <p:spPr>
          <a:xfrm>
            <a:off x="412375" y="573850"/>
            <a:ext cx="8468275" cy="45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1336025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Reparar veredas, carriles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2982350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Programa de cultural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1544825" y="2571750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Designar carriles culturales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2982349" y="2488450"/>
            <a:ext cx="1121817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Ofrecer beneficios económicos a los prestadores del servicio del sistema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1225670" y="3725574"/>
            <a:ext cx="1395475" cy="6993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Buscar soluciones energéticas variadas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900300" y="12871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Ciudad a 15 o 20 minutos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6626825" y="12871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Accesibilidad a todos los servicios básicos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4900300" y="2457613"/>
            <a:ext cx="1646325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u="sng" dirty="0" smtClean="0">
                <a:solidFill>
                  <a:schemeClr val="dk2"/>
                </a:solidFill>
              </a:rPr>
              <a:t>Veredas accesibles, carriles de bicicleta, carriles de bus en horas picos, </a:t>
            </a:r>
            <a:r>
              <a:rPr lang="es-ES" sz="800" u="sng" dirty="0" err="1" smtClean="0">
                <a:solidFill>
                  <a:schemeClr val="dk2"/>
                </a:solidFill>
              </a:rPr>
              <a:t>infraestructra</a:t>
            </a:r>
            <a:r>
              <a:rPr lang="es-ES" sz="800" u="sng" dirty="0" smtClean="0">
                <a:solidFill>
                  <a:schemeClr val="dk2"/>
                </a:solidFill>
              </a:rPr>
              <a:t> peatonal y viaria en buen estado, peatonalizar</a:t>
            </a:r>
            <a:endParaRPr sz="800" u="sng" dirty="0">
              <a:solidFill>
                <a:schemeClr val="dk2"/>
              </a:solidFill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4900300" y="3628050"/>
            <a:ext cx="1141227" cy="4690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Sistema variados de transporte público.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Digitalizar el </a:t>
            </a:r>
            <a:r>
              <a:rPr lang="en" sz="22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Futuros Movilidad</a:t>
            </a:r>
            <a:endParaRPr sz="22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3408900" y="476325"/>
            <a:ext cx="5429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" name="Google Shape;134;p21"/>
          <p:cNvSpPr txBox="1"/>
          <p:nvPr/>
        </p:nvSpPr>
        <p:spPr>
          <a:xfrm>
            <a:off x="2816660" y="3725574"/>
            <a:ext cx="1395475" cy="6993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00" dirty="0" smtClean="0">
                <a:solidFill>
                  <a:schemeClr val="dk2"/>
                </a:solidFill>
              </a:rPr>
              <a:t>Proyectos pilotos o urbanismo táctico para diagnosticar el bien y socializar datos.</a:t>
            </a:r>
            <a:endParaRPr sz="8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578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372100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Nombre: </a:t>
            </a:r>
            <a:r>
              <a:rPr lang="en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Anda y Vive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75400" y="89208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1100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841950"/>
            <a:ext cx="3000000" cy="115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rear una plataforma  WEB de acceso libre de costo, de comunicaion e información de los espacios y destinos culturales.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4926313" y="2609063"/>
            <a:ext cx="3000000" cy="872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quién va dirigido?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ubñico interesado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45587" y="2491921"/>
            <a:ext cx="3000000" cy="131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Actores economicps, , desarrolladores WEB; Agencias, gestores y operadores de viajes; ETECSA, Instituciones culturales, OHCH,  DDM,  Gobiernos Municipales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32924" y="3932725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Fases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Google Shape;154;p22"/>
          <p:cNvCxnSpPr>
            <a:stCxn id="155" idx="2"/>
            <a:endCxn id="167" idx="6"/>
          </p:cNvCxnSpPr>
          <p:nvPr/>
        </p:nvCxnSpPr>
        <p:spPr>
          <a:xfrm>
            <a:off x="1692975" y="4400350"/>
            <a:ext cx="4114775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 txBox="1"/>
          <p:nvPr/>
        </p:nvSpPr>
        <p:spPr>
          <a:xfrm>
            <a:off x="13665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3665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Preparativa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678470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678470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Capacitación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941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0941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latin typeface="Montserrat"/>
                <a:ea typeface="Montserrat"/>
                <a:cs typeface="Montserrat"/>
                <a:sym typeface="Montserrat"/>
              </a:rPr>
              <a:t>Crear PDLs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5260247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260247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latin typeface="Montserrat"/>
                <a:ea typeface="Montserrat"/>
                <a:cs typeface="Montserrat"/>
                <a:sym typeface="Montserrat"/>
              </a:rPr>
              <a:t>Crear convenios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5586650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44205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0048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6929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094175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</a:t>
            </a:r>
            <a:r>
              <a:rPr lang="en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Pincha y descubre!, en un solo paso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094175" y="900375"/>
            <a:ext cx="3000000" cy="101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spacios WEB con mapa interactivo en tiempo real: galeria de fotos, galerñia de comunitarios, carteleras culturales, otros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170;p22"/>
          <p:cNvSpPr txBox="1"/>
          <p:nvPr/>
        </p:nvSpPr>
        <p:spPr>
          <a:xfrm>
            <a:off x="4065525" y="-165961"/>
            <a:ext cx="3978000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Turismo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372100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Nombre: </a:t>
            </a:r>
            <a:r>
              <a:rPr lang="en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Movilidad y Accesibilidad de los ciudadanos a los museos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75400" y="89208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1100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841950"/>
            <a:ext cx="3000000" cy="864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Promover el acceso a la cultura y al uso de otros sistemas de movilidad.</a:t>
            </a:r>
          </a:p>
        </p:txBody>
      </p:sp>
      <p:sp>
        <p:nvSpPr>
          <p:cNvPr id="151" name="Google Shape;151;p22"/>
          <p:cNvSpPr txBox="1"/>
          <p:nvPr/>
        </p:nvSpPr>
        <p:spPr>
          <a:xfrm>
            <a:off x="5043525" y="3047275"/>
            <a:ext cx="3000000" cy="872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quién va dirigido?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 público alejado de la ciudad patrimonial.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52675" y="2995725"/>
            <a:ext cx="3000000" cy="116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Museos, 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Ministerio 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Transporte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OHCH, prestadores de servicios, escuelas y redes socilales.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32924" y="3932725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Fases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Google Shape;154;p22"/>
          <p:cNvCxnSpPr>
            <a:stCxn id="155" idx="2"/>
            <a:endCxn id="168" idx="6"/>
          </p:cNvCxnSpPr>
          <p:nvPr/>
        </p:nvCxnSpPr>
        <p:spPr>
          <a:xfrm>
            <a:off x="1692975" y="4400350"/>
            <a:ext cx="2948700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 txBox="1"/>
          <p:nvPr/>
        </p:nvSpPr>
        <p:spPr>
          <a:xfrm>
            <a:off x="13665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3665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Proyecto piloto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678470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678470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Escalar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941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0941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Financiamiento y coperación internacional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22"/>
          <p:cNvSpPr/>
          <p:nvPr/>
        </p:nvSpPr>
        <p:spPr>
          <a:xfrm>
            <a:off x="44205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0048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6929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207583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Al museo en Bici!</a:t>
            </a:r>
            <a:endParaRPr sz="1600" b="1" dirty="0" smtClean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094175" y="900375"/>
            <a:ext cx="3000000" cy="115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Proveer bicicletas los domingo para visitar los museos con un pasaporte cultural donde se van marcando lugares y al final se regala una bicicleta o un premio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170;p22"/>
          <p:cNvSpPr txBox="1"/>
          <p:nvPr/>
        </p:nvSpPr>
        <p:spPr>
          <a:xfrm>
            <a:off x="4065525" y="-79215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Movilidad y accesibilidad</a:t>
            </a:r>
            <a:endParaRPr b="1" dirty="0" smtClean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  <p:extLst>
      <p:ext uri="{BB962C8B-B14F-4D97-AF65-F5344CB8AC3E}">
        <p14:creationId xmlns:p14="http://schemas.microsoft.com/office/powerpoint/2010/main" val="304289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372100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lang="en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: Gobernabilidad responsable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75400" y="89208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1100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841950"/>
            <a:ext cx="3000000" cy="140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Empoderar a las estructuras y actores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5043525" y="3047275"/>
            <a:ext cx="3000000" cy="872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quién va dirigido?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Ciudadanía y estructuras de gobierno.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52674" y="2995725"/>
            <a:ext cx="3352255" cy="116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Sector privado, ONGs, Cooperativas, intelectuales, artistas, educadores, medios de comunicación, redes y plataformas digitales.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32924" y="3932725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Fases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Google Shape;154;p22"/>
          <p:cNvCxnSpPr>
            <a:stCxn id="155" idx="2"/>
          </p:cNvCxnSpPr>
          <p:nvPr/>
        </p:nvCxnSpPr>
        <p:spPr>
          <a:xfrm>
            <a:off x="1692975" y="4400350"/>
            <a:ext cx="5297400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 txBox="1"/>
          <p:nvPr/>
        </p:nvSpPr>
        <p:spPr>
          <a:xfrm>
            <a:off x="13665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3665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678470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678470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941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0941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5260247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260247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6426313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6426313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Actividades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p22"/>
          <p:cNvSpPr/>
          <p:nvPr/>
        </p:nvSpPr>
        <p:spPr>
          <a:xfrm>
            <a:off x="675272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5586650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44205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0048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6929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094175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</a:t>
            </a:r>
            <a:r>
              <a:rPr lang="en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Con todos y para el bien todos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094175" y="900375"/>
            <a:ext cx="3000000" cy="155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Establecimiento de un mayor porciento de contribución al desarrollo local ( hasta un 10% ).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170;p22"/>
          <p:cNvSpPr txBox="1"/>
          <p:nvPr/>
        </p:nvSpPr>
        <p:spPr>
          <a:xfrm>
            <a:off x="4065525" y="-79215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95000"/>
              </a:lnSpc>
            </a:pPr>
            <a:r>
              <a:rPr lang="en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Gobernanza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  <p:extLst>
      <p:ext uri="{BB962C8B-B14F-4D97-AF65-F5344CB8AC3E}">
        <p14:creationId xmlns:p14="http://schemas.microsoft.com/office/powerpoint/2010/main" val="1450882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7" name="Google Shape;147;p22"/>
          <p:cNvCxnSpPr/>
          <p:nvPr/>
        </p:nvCxnSpPr>
        <p:spPr>
          <a:xfrm>
            <a:off x="4128575" y="237675"/>
            <a:ext cx="46668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8" name="Google Shape;148;p22"/>
          <p:cNvSpPr txBox="1"/>
          <p:nvPr/>
        </p:nvSpPr>
        <p:spPr>
          <a:xfrm>
            <a:off x="372100" y="308400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Nombre: </a:t>
            </a:r>
            <a:r>
              <a:rPr lang="en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Lab. sociocultural para la protección del pc de la localidad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75400" y="89208"/>
            <a:ext cx="42804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Definición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los</a:t>
            </a:r>
            <a:r>
              <a:rPr lang="en" sz="1100" dirty="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" sz="1100" dirty="0" err="1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proyectos</a:t>
            </a:r>
            <a:endParaRPr sz="1100" dirty="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72100" y="841950"/>
            <a:ext cx="3000000" cy="1157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Objetivo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2921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Char char="●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 un laboratorio social para la protección del pc de la localidad a través de la formación y puesta en valor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5043525" y="3047275"/>
            <a:ext cx="3000000" cy="101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¿A quién va dirigido?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Comunidad de vecinos y entidades de la comunidad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52675" y="2995725"/>
            <a:ext cx="3000000" cy="1164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Aliados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Instituciones gubernamentales, universidades, centros de investigación y cooperación internacional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432924" y="3932725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Fases</a:t>
            </a:r>
            <a:endParaRPr sz="1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4" name="Google Shape;154;p22"/>
          <p:cNvCxnSpPr>
            <a:stCxn id="155" idx="2"/>
            <a:endCxn id="167" idx="6"/>
          </p:cNvCxnSpPr>
          <p:nvPr/>
        </p:nvCxnSpPr>
        <p:spPr>
          <a:xfrm>
            <a:off x="1692975" y="4400350"/>
            <a:ext cx="4114775" cy="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 txBox="1"/>
          <p:nvPr/>
        </p:nvSpPr>
        <p:spPr>
          <a:xfrm>
            <a:off x="13665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13665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s-ES" sz="8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Diagnóstico</a:t>
            </a:r>
            <a:endParaRPr sz="800" b="1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2678470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2678470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Consulta y participación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094181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094181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Puesta en práctica del lab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5260247" y="4043298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Meses</a:t>
            </a:r>
            <a:endParaRPr sz="6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5260247" y="4578449"/>
            <a:ext cx="873900" cy="2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13334"/>
              </a:buClr>
              <a:buSzPts val="3000"/>
              <a:buFont typeface="Arial"/>
              <a:buNone/>
            </a:pPr>
            <a:r>
              <a:rPr lang="en" sz="700" b="1" dirty="0" smtClean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Evaluación de imapctos</a:t>
            </a:r>
            <a:endParaRPr sz="6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7" name="Google Shape;167;p22"/>
          <p:cNvSpPr/>
          <p:nvPr/>
        </p:nvSpPr>
        <p:spPr>
          <a:xfrm>
            <a:off x="5586650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44205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30048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>
            <a:off x="1692975" y="4289800"/>
            <a:ext cx="221100" cy="2211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 txBox="1"/>
          <p:nvPr/>
        </p:nvSpPr>
        <p:spPr>
          <a:xfrm>
            <a:off x="4367925" y="252037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Eslogan: Ponte las PILAS!</a:t>
            </a: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4094175" y="900375"/>
            <a:ext cx="3000000" cy="1698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Descripción del Proyecto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Creación de una organización social que integre las diferentes visiones del pc de la localidad y la importancia de su protección y puesta en valor.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 b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b="1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170;p22"/>
          <p:cNvSpPr txBox="1"/>
          <p:nvPr/>
        </p:nvSpPr>
        <p:spPr>
          <a:xfrm>
            <a:off x="4065525" y="-79215"/>
            <a:ext cx="3978000" cy="3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Integralidad del valor cultural</a:t>
            </a:r>
            <a:endParaRPr b="1" dirty="0" smtClean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200" dirty="0">
              <a:solidFill>
                <a:srgbClr val="212121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</p:spTree>
    <p:extLst>
      <p:ext uri="{BB962C8B-B14F-4D97-AF65-F5344CB8AC3E}">
        <p14:creationId xmlns:p14="http://schemas.microsoft.com/office/powerpoint/2010/main" val="61051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7"/>
          <p:cNvPicPr preferRelativeResize="0"/>
          <p:nvPr/>
        </p:nvPicPr>
        <p:blipFill rotWithShape="1">
          <a:blip r:embed="rId3">
            <a:alphaModFix/>
          </a:blip>
          <a:srcRect t="12417" b="16985"/>
          <a:stretch/>
        </p:blipFill>
        <p:spPr>
          <a:xfrm>
            <a:off x="543113" y="667425"/>
            <a:ext cx="8295572" cy="414042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7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Definición de Prioridades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98" name="Google Shape;298;p27"/>
          <p:cNvCxnSpPr/>
          <p:nvPr/>
        </p:nvCxnSpPr>
        <p:spPr>
          <a:xfrm>
            <a:off x="4776375" y="476325"/>
            <a:ext cx="40623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9" name="Google Shape;299;p27"/>
          <p:cNvSpPr txBox="1"/>
          <p:nvPr/>
        </p:nvSpPr>
        <p:spPr>
          <a:xfrm>
            <a:off x="1493975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00" name="Google Shape;300;p27"/>
          <p:cNvSpPr txBox="1"/>
          <p:nvPr/>
        </p:nvSpPr>
        <p:spPr>
          <a:xfrm>
            <a:off x="1206500" y="33520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2593350" y="32987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02" name="Google Shape;302;p27"/>
          <p:cNvSpPr txBox="1"/>
          <p:nvPr/>
        </p:nvSpPr>
        <p:spPr>
          <a:xfrm>
            <a:off x="5260100" y="12018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303" name="Google Shape;303;p27"/>
          <p:cNvSpPr txBox="1"/>
          <p:nvPr/>
        </p:nvSpPr>
        <p:spPr>
          <a:xfrm>
            <a:off x="4980900" y="33520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"/>
          <p:cNvSpPr/>
          <p:nvPr/>
        </p:nvSpPr>
        <p:spPr>
          <a:xfrm>
            <a:off x="613400" y="972400"/>
            <a:ext cx="7805700" cy="3569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8"/>
          <p:cNvSpPr txBox="1"/>
          <p:nvPr/>
        </p:nvSpPr>
        <p:spPr>
          <a:xfrm>
            <a:off x="3136350" y="1492000"/>
            <a:ext cx="2699700" cy="22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Colocar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Fotos 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Del equipo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59"/>
          <a:stretch/>
        </p:blipFill>
        <p:spPr>
          <a:xfrm>
            <a:off x="-163033" y="0"/>
            <a:ext cx="938931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9"/>
          <p:cNvSpPr txBox="1">
            <a:spLocks noGrp="1"/>
          </p:cNvSpPr>
          <p:nvPr>
            <p:ph type="title"/>
          </p:nvPr>
        </p:nvSpPr>
        <p:spPr>
          <a:xfrm>
            <a:off x="706429" y="753750"/>
            <a:ext cx="30900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</a:pPr>
            <a: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¡Muchas</a:t>
            </a:r>
            <a:b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</a:br>
            <a:r>
              <a:rPr lang="en" sz="3600" b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Gracias!</a:t>
            </a:r>
            <a:endParaRPr b="0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15" name="Google Shape;31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575" y="810400"/>
            <a:ext cx="3604726" cy="360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75" y="1711925"/>
            <a:ext cx="4124527" cy="29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321200" y="225200"/>
            <a:ext cx="5999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Grupo # </a:t>
            </a:r>
            <a:r>
              <a:rPr lang="en" sz="22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2. </a:t>
            </a: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Sostenibilidad </a:t>
            </a:r>
            <a:r>
              <a:rPr lang="en" sz="22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Cultural</a:t>
            </a:r>
            <a:endParaRPr sz="22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6" name="Google Shape;76;p17"/>
          <p:cNvCxnSpPr/>
          <p:nvPr/>
        </p:nvCxnSpPr>
        <p:spPr>
          <a:xfrm>
            <a:off x="5455975" y="44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17"/>
          <p:cNvSpPr txBox="1"/>
          <p:nvPr/>
        </p:nvSpPr>
        <p:spPr>
          <a:xfrm>
            <a:off x="185365" y="972400"/>
            <a:ext cx="2965200" cy="24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ilma Rodrigues S G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Karla Gutierez PM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Ayleen Robainas, PM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amira Rodriguez, RESTAURA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Zenaida Iglesias, RESTAURA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</a:t>
            </a: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argarita Caho, DDM Cotorro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Fe.E. Baez, DDM Marianao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Joan Gracia, DDM Lisa</a:t>
            </a: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Enrique Alonso, ICOMOS Cuba 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Criastiane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Muñiz,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Escola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da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Cidade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Félix C. Londoño, UJT Colombia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Nidia Cabrera, OC Viñales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Hidalgo Soler, DDM H del Este</a:t>
            </a:r>
            <a:endParaRPr sz="1000" dirty="0" smtClean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Robert Dávila, OC Viñales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Omar López, Santiago de Cuba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Norma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Barbachi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Friend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of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Havana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Alessandro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D’Ansembourg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FoH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Suset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Gonzalez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S G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Yara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Verillant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DDM Habana Vieja</a:t>
            </a:r>
            <a:endParaRPr sz="1000" dirty="0" smtClean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Clara </a:t>
            </a:r>
            <a:r>
              <a:rPr lang="es-ES" sz="1000" dirty="0" err="1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Fernandez</a:t>
            </a:r>
            <a:r>
              <a:rPr lang="es-ES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Plan Maestro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9210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Montserrat Medium"/>
              <a:buAutoNum type="arabicPeriod"/>
            </a:pPr>
            <a:r>
              <a:rPr lang="en" sz="1000" dirty="0" smtClean="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Francisco j. García, Plan Maestro</a:t>
            </a:r>
            <a:endParaRPr sz="1000" dirty="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8" name="Google Shape;78;p17"/>
          <p:cNvSpPr/>
          <p:nvPr/>
        </p:nvSpPr>
        <p:spPr>
          <a:xfrm>
            <a:off x="3057950" y="972400"/>
            <a:ext cx="5361000" cy="3569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50" y="736781"/>
            <a:ext cx="5361000" cy="4020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62038"/>
            <a:ext cx="8839204" cy="44800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321200" y="225200"/>
            <a:ext cx="5999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Definición de problemas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7" name="Google Shape;87;p18"/>
          <p:cNvCxnSpPr/>
          <p:nvPr/>
        </p:nvCxnSpPr>
        <p:spPr>
          <a:xfrm>
            <a:off x="5455975" y="44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8" name="Google Shape;88;p18"/>
          <p:cNvSpPr txBox="1"/>
          <p:nvPr/>
        </p:nvSpPr>
        <p:spPr>
          <a:xfrm>
            <a:off x="716962" y="2426632"/>
            <a:ext cx="2662501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 dirty="0" smtClean="0">
                <a:solidFill>
                  <a:schemeClr val="dk2"/>
                </a:solidFill>
              </a:rPr>
              <a:t>Se concentra el valor turistico cultural en espacios limitados sin tener en cuenta el valor cultural del producto, lo que inside en la calidad del servicio</a:t>
            </a:r>
            <a:endParaRPr lang="es-ES" sz="6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3692638" y="2552036"/>
            <a:ext cx="1320861" cy="6605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00" dirty="0" smtClean="0">
                <a:solidFill>
                  <a:schemeClr val="dk2"/>
                </a:solidFill>
              </a:rPr>
              <a:t>Ausencia de integralidad del valor cultural</a:t>
            </a:r>
            <a:endParaRPr sz="1000" dirty="0">
              <a:solidFill>
                <a:schemeClr val="dk2"/>
              </a:solidFill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5670590" y="785087"/>
            <a:ext cx="2361657" cy="83124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podriamos lograr la descentralización al conocimiento de los actores locales y los decisores para ofrecer un producto turistico cultural con estabilidad económica en el entorno local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5663710" y="1656578"/>
            <a:ext cx="2083037" cy="570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podemos fomentar la integralidad del pc para consolidar la integralidad local 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5677469" y="2253655"/>
            <a:ext cx="2354778" cy="9589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hacer que la ciudad y la ciudadanía participen, colaboren y decidadn de forma real y efectiva en la gestión cultural y la conservación del patrimonio para revertir el deterioro y reconocer a la cultura como motor de desarrollo integral.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19" name="Google Shape;94;p18"/>
          <p:cNvSpPr txBox="1"/>
          <p:nvPr/>
        </p:nvSpPr>
        <p:spPr>
          <a:xfrm>
            <a:off x="2306527" y="3679535"/>
            <a:ext cx="1922203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Limitación en la movilidad y la comunicación para acceder a la cultura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20" name="Google Shape;100;p18"/>
          <p:cNvSpPr txBox="1"/>
          <p:nvPr/>
        </p:nvSpPr>
        <p:spPr>
          <a:xfrm>
            <a:off x="5663710" y="3238933"/>
            <a:ext cx="2427141" cy="9242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podría mejorar la movilidad y la accesibilidad de los visitantes y locales en el espacio público para lograr confiabilidad en el sistema de transporte, eliminar las  barreras e integrar las rutas para reducir el tiempo de espoera y aumentar capacidades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21" name="Google Shape;94;p18"/>
          <p:cNvSpPr txBox="1"/>
          <p:nvPr/>
        </p:nvSpPr>
        <p:spPr>
          <a:xfrm>
            <a:off x="2306527" y="1156182"/>
            <a:ext cx="1922203" cy="860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Desconexión de los poderes versus la realidad cultural</a:t>
            </a:r>
            <a:endParaRPr sz="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/>
        </p:nvSpPr>
        <p:spPr>
          <a:xfrm>
            <a:off x="321200" y="225200"/>
            <a:ext cx="29427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Punto de partida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7" name="Google Shape;107;p19"/>
          <p:cNvCxnSpPr/>
          <p:nvPr/>
        </p:nvCxnSpPr>
        <p:spPr>
          <a:xfrm>
            <a:off x="3001350" y="478250"/>
            <a:ext cx="2356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9"/>
          <p:cNvSpPr txBox="1"/>
          <p:nvPr/>
        </p:nvSpPr>
        <p:spPr>
          <a:xfrm>
            <a:off x="592375" y="922350"/>
            <a:ext cx="40314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Retos definidos</a:t>
            </a:r>
            <a:endParaRPr sz="1450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n" sz="185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Reto 1</a:t>
            </a:r>
            <a:endParaRPr sz="185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r>
              <a:rPr lang="en" sz="1850" b="1" dirty="0">
                <a:solidFill>
                  <a:srgbClr val="666666"/>
                </a:solidFill>
                <a:latin typeface="Crimson Pro"/>
                <a:ea typeface="Crimson Pro"/>
                <a:cs typeface="Crimson Pro"/>
                <a:sym typeface="Crimson Pro"/>
              </a:rPr>
              <a:t>Reto 2</a:t>
            </a:r>
            <a:endParaRPr sz="185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marL="457200" lvl="0" indent="-346075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50"/>
              <a:buFont typeface="Crimson Pro"/>
              <a:buChar char="●"/>
            </a:pPr>
            <a:endParaRPr sz="1850" b="1" dirty="0">
              <a:solidFill>
                <a:srgbClr val="666666"/>
              </a:solidFill>
              <a:latin typeface="Crimson Pro"/>
              <a:ea typeface="Crimson Pro"/>
              <a:cs typeface="Crimson Pro"/>
              <a:sym typeface="Crimson Pro"/>
            </a:endParaRPr>
          </a:p>
        </p:txBody>
      </p:sp>
      <p:sp>
        <p:nvSpPr>
          <p:cNvPr id="109" name="Google Shape;109;p19"/>
          <p:cNvSpPr/>
          <p:nvPr/>
        </p:nvSpPr>
        <p:spPr>
          <a:xfrm>
            <a:off x="4721275" y="972400"/>
            <a:ext cx="3697800" cy="3569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5284250" y="1394625"/>
            <a:ext cx="2699700" cy="22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Colocar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Foto 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Representativa 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Del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rgbClr val="2121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reto</a:t>
            </a:r>
            <a:endParaRPr sz="1300">
              <a:solidFill>
                <a:srgbClr val="2121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Google Shape;96;p18"/>
          <p:cNvSpPr txBox="1"/>
          <p:nvPr/>
        </p:nvSpPr>
        <p:spPr>
          <a:xfrm>
            <a:off x="321200" y="1394625"/>
            <a:ext cx="3964950" cy="6204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podriamos lograr la descentralización al conocimiento de los actores locales y los decisores para ofrecer un producto turistico cultural con estabilidad económica en el entorno local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9" name="Google Shape;98;p18"/>
          <p:cNvSpPr txBox="1"/>
          <p:nvPr/>
        </p:nvSpPr>
        <p:spPr>
          <a:xfrm>
            <a:off x="314320" y="2075628"/>
            <a:ext cx="3971830" cy="570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podemos fomentar la integralidad del pc para consolidar la integralidad local 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10" name="Google Shape;99;p18"/>
          <p:cNvSpPr txBox="1"/>
          <p:nvPr/>
        </p:nvSpPr>
        <p:spPr>
          <a:xfrm>
            <a:off x="314320" y="2715575"/>
            <a:ext cx="3958071" cy="6998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hacer que la ciudad y la ciudadanía participen, colaboren y decidadn de forma real y efectiva en la gestión cultural y la conservación del patrimonio para revertir el deterioro y reconocer a la cultura como motor de desarrollo integral.</a:t>
            </a:r>
            <a:endParaRPr sz="900" dirty="0">
              <a:solidFill>
                <a:schemeClr val="dk2"/>
              </a:solidFill>
            </a:endParaRPr>
          </a:p>
        </p:txBody>
      </p:sp>
      <p:sp>
        <p:nvSpPr>
          <p:cNvPr id="12" name="Google Shape;100;p18"/>
          <p:cNvSpPr txBox="1"/>
          <p:nvPr/>
        </p:nvSpPr>
        <p:spPr>
          <a:xfrm>
            <a:off x="307441" y="3455162"/>
            <a:ext cx="3964950" cy="6893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podría mejorar la movilidad y la accesibilidad de los visitantes y locales en el espacio público para lograr confiabilidad en el sistema de transporte, eliminar las  barreras e integrar las rutas para reducir el tiempo de espoera y aumentar capacidades</a:t>
            </a:r>
            <a:endParaRPr sz="900" dirty="0">
              <a:solidFill>
                <a:schemeClr val="dk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r="12399"/>
          <a:stretch/>
        </p:blipFill>
        <p:spPr>
          <a:xfrm>
            <a:off x="4623775" y="972399"/>
            <a:ext cx="4312166" cy="36193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t="10446" b="13188"/>
          <a:stretch/>
        </p:blipFill>
        <p:spPr>
          <a:xfrm>
            <a:off x="934600" y="729300"/>
            <a:ext cx="7274798" cy="39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Resumen de actores implicados en los retos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026550" y="1151525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Texto</a:t>
            </a:r>
            <a:endParaRPr sz="800" dirty="0">
              <a:solidFill>
                <a:schemeClr val="dk2"/>
              </a:solidFill>
            </a:endParaRPr>
          </a:p>
        </p:txBody>
      </p:sp>
      <p:cxnSp>
        <p:nvCxnSpPr>
          <p:cNvPr id="118" name="Google Shape;118;p20"/>
          <p:cNvCxnSpPr/>
          <p:nvPr/>
        </p:nvCxnSpPr>
        <p:spPr>
          <a:xfrm>
            <a:off x="6979450" y="450225"/>
            <a:ext cx="1859100" cy="2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p20"/>
          <p:cNvSpPr txBox="1"/>
          <p:nvPr/>
        </p:nvSpPr>
        <p:spPr>
          <a:xfrm>
            <a:off x="1943000" y="191905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3048450" y="21768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098975" y="237155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425450" y="1243175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445000" y="23234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7557200" y="34174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9299" r="22207" b="3328"/>
          <a:stretch/>
        </p:blipFill>
        <p:spPr>
          <a:xfrm rot="5400000">
            <a:off x="2543165" y="-1028041"/>
            <a:ext cx="4529748" cy="7577473"/>
          </a:xfrm>
          <a:prstGeom prst="rect">
            <a:avLst/>
          </a:prstGeom>
        </p:spPr>
      </p:pic>
      <p:sp>
        <p:nvSpPr>
          <p:cNvPr id="14" name="Google Shape;96;p18"/>
          <p:cNvSpPr txBox="1"/>
          <p:nvPr/>
        </p:nvSpPr>
        <p:spPr>
          <a:xfrm>
            <a:off x="4631825" y="495821"/>
            <a:ext cx="3964950" cy="6204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podriamos lograr la descentralización al conocimiento de los actores locales y los decisores para ofrecer un producto turistico cultural con estabilidad económica en el entorno local</a:t>
            </a:r>
            <a:endParaRPr sz="9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t="10446" b="13188"/>
          <a:stretch/>
        </p:blipFill>
        <p:spPr>
          <a:xfrm>
            <a:off x="934600" y="729300"/>
            <a:ext cx="7274798" cy="39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Resumen de actores implicados en los retos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026550" y="1151525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Texto</a:t>
            </a:r>
            <a:endParaRPr sz="800" dirty="0">
              <a:solidFill>
                <a:schemeClr val="dk2"/>
              </a:solidFill>
            </a:endParaRPr>
          </a:p>
        </p:txBody>
      </p:sp>
      <p:cxnSp>
        <p:nvCxnSpPr>
          <p:cNvPr id="118" name="Google Shape;118;p20"/>
          <p:cNvCxnSpPr/>
          <p:nvPr/>
        </p:nvCxnSpPr>
        <p:spPr>
          <a:xfrm>
            <a:off x="6979450" y="450225"/>
            <a:ext cx="1859100" cy="2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p20"/>
          <p:cNvSpPr txBox="1"/>
          <p:nvPr/>
        </p:nvSpPr>
        <p:spPr>
          <a:xfrm>
            <a:off x="1943000" y="191905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3048450" y="21768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098975" y="237155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425450" y="1243175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445000" y="23234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7557200" y="34174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32648" r="2134" b="-1"/>
          <a:stretch/>
        </p:blipFill>
        <p:spPr>
          <a:xfrm rot="10800000">
            <a:off x="984748" y="591782"/>
            <a:ext cx="7527721" cy="4469316"/>
          </a:xfrm>
          <a:prstGeom prst="rect">
            <a:avLst/>
          </a:prstGeom>
        </p:spPr>
      </p:pic>
      <p:sp>
        <p:nvSpPr>
          <p:cNvPr id="13" name="Google Shape;98;p18"/>
          <p:cNvSpPr txBox="1"/>
          <p:nvPr/>
        </p:nvSpPr>
        <p:spPr>
          <a:xfrm>
            <a:off x="4459085" y="611100"/>
            <a:ext cx="3971830" cy="5707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podemos fomentar la integralidad del pc para consolidar la integralidad local </a:t>
            </a:r>
            <a:endParaRPr sz="9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55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t="10446" b="13188"/>
          <a:stretch/>
        </p:blipFill>
        <p:spPr>
          <a:xfrm>
            <a:off x="934600" y="729300"/>
            <a:ext cx="7274798" cy="39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Resumen de actores implicados en los retos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026550" y="1151525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Texto</a:t>
            </a:r>
            <a:endParaRPr sz="800" dirty="0">
              <a:solidFill>
                <a:schemeClr val="dk2"/>
              </a:solidFill>
            </a:endParaRPr>
          </a:p>
        </p:txBody>
      </p:sp>
      <p:cxnSp>
        <p:nvCxnSpPr>
          <p:cNvPr id="118" name="Google Shape;118;p20"/>
          <p:cNvCxnSpPr/>
          <p:nvPr/>
        </p:nvCxnSpPr>
        <p:spPr>
          <a:xfrm>
            <a:off x="6979450" y="450225"/>
            <a:ext cx="1859100" cy="2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p20"/>
          <p:cNvSpPr txBox="1"/>
          <p:nvPr/>
        </p:nvSpPr>
        <p:spPr>
          <a:xfrm>
            <a:off x="1943000" y="191905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3048450" y="21768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098975" y="237155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425450" y="1243175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445000" y="23234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7557200" y="34174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17890" r="30673" b="5349"/>
          <a:stretch/>
        </p:blipFill>
        <p:spPr>
          <a:xfrm rot="5400000">
            <a:off x="2386276" y="-987913"/>
            <a:ext cx="4466449" cy="7631324"/>
          </a:xfrm>
          <a:prstGeom prst="rect">
            <a:avLst/>
          </a:prstGeom>
        </p:spPr>
      </p:pic>
      <p:sp>
        <p:nvSpPr>
          <p:cNvPr id="15" name="Google Shape;99;p18"/>
          <p:cNvSpPr txBox="1"/>
          <p:nvPr/>
        </p:nvSpPr>
        <p:spPr>
          <a:xfrm>
            <a:off x="4196316" y="610168"/>
            <a:ext cx="4227719" cy="6330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hacer que la ciudad y la ciudadanía participen, colaboren y decidadn de forma real y efectiva en la gestión cultural y la conservación del patrimonio para revertir el deterioro y reconocer a la cultura como motor de desarrollo integral.</a:t>
            </a:r>
            <a:endParaRPr sz="9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7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t="10446" b="13188"/>
          <a:stretch/>
        </p:blipFill>
        <p:spPr>
          <a:xfrm>
            <a:off x="934600" y="729300"/>
            <a:ext cx="7274798" cy="39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Resumen de actores implicados en los retos</a:t>
            </a:r>
            <a:endParaRPr sz="2200" b="1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1026550" y="1151525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dk2"/>
                </a:solidFill>
              </a:rPr>
              <a:t>Texto</a:t>
            </a:r>
            <a:endParaRPr sz="800" dirty="0">
              <a:solidFill>
                <a:schemeClr val="dk2"/>
              </a:solidFill>
            </a:endParaRPr>
          </a:p>
        </p:txBody>
      </p:sp>
      <p:cxnSp>
        <p:nvCxnSpPr>
          <p:cNvPr id="118" name="Google Shape;118;p20"/>
          <p:cNvCxnSpPr/>
          <p:nvPr/>
        </p:nvCxnSpPr>
        <p:spPr>
          <a:xfrm>
            <a:off x="6979450" y="450225"/>
            <a:ext cx="1859100" cy="26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" name="Google Shape;119;p20"/>
          <p:cNvSpPr txBox="1"/>
          <p:nvPr/>
        </p:nvSpPr>
        <p:spPr>
          <a:xfrm>
            <a:off x="1943000" y="191905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0" name="Google Shape;120;p20"/>
          <p:cNvSpPr txBox="1"/>
          <p:nvPr/>
        </p:nvSpPr>
        <p:spPr>
          <a:xfrm>
            <a:off x="3048450" y="21768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5098975" y="237155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2" name="Google Shape;122;p20"/>
          <p:cNvSpPr txBox="1"/>
          <p:nvPr/>
        </p:nvSpPr>
        <p:spPr>
          <a:xfrm>
            <a:off x="5425450" y="1243175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3" name="Google Shape;123;p20"/>
          <p:cNvSpPr txBox="1"/>
          <p:nvPr/>
        </p:nvSpPr>
        <p:spPr>
          <a:xfrm>
            <a:off x="6445000" y="23234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124" name="Google Shape;124;p20"/>
          <p:cNvSpPr txBox="1"/>
          <p:nvPr/>
        </p:nvSpPr>
        <p:spPr>
          <a:xfrm>
            <a:off x="7557200" y="3417400"/>
            <a:ext cx="652200" cy="7398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</a:rPr>
              <a:t>Texto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1" t="9759" r="29753" b="11275"/>
          <a:stretch/>
        </p:blipFill>
        <p:spPr>
          <a:xfrm rot="5400000">
            <a:off x="2258142" y="-1075239"/>
            <a:ext cx="4627713" cy="7730841"/>
          </a:xfrm>
          <a:prstGeom prst="rect">
            <a:avLst/>
          </a:prstGeom>
        </p:spPr>
      </p:pic>
      <p:sp>
        <p:nvSpPr>
          <p:cNvPr id="14" name="Google Shape;100;p18"/>
          <p:cNvSpPr txBox="1"/>
          <p:nvPr/>
        </p:nvSpPr>
        <p:spPr>
          <a:xfrm>
            <a:off x="3785191" y="473196"/>
            <a:ext cx="4642284" cy="5170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 smtClean="0">
                <a:solidFill>
                  <a:schemeClr val="dk2"/>
                </a:solidFill>
              </a:rPr>
              <a:t>Como podría mejorar la movilidad y la accesibilidad de los visitantes y locales en el espacio público para lograr confiabilidad en el sistema de transporte, eliminar las  barreras e integrar las rutas para reducir el tiempo de espoera y aumentar capacidades</a:t>
            </a:r>
            <a:endParaRPr sz="900" dirty="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56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 rotWithShape="1">
          <a:blip r:embed="rId3">
            <a:alphaModFix/>
          </a:blip>
          <a:srcRect t="9142" b="14538"/>
          <a:stretch/>
        </p:blipFill>
        <p:spPr>
          <a:xfrm>
            <a:off x="412375" y="573850"/>
            <a:ext cx="8468275" cy="4569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1"/>
          <p:cNvSpPr txBox="1"/>
          <p:nvPr/>
        </p:nvSpPr>
        <p:spPr>
          <a:xfrm>
            <a:off x="1336025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Mapa Verde de la capital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2982350" y="124132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Desarrollo Territorial de la habana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2" name="Google Shape;132;p21"/>
          <p:cNvSpPr txBox="1"/>
          <p:nvPr/>
        </p:nvSpPr>
        <p:spPr>
          <a:xfrm>
            <a:off x="1544825" y="2571750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Autonomía municipal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2982350" y="2488450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Descentralización de competencias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2271325" y="3787600"/>
            <a:ext cx="888600" cy="6993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Minimizar los trámites burocráticos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4900300" y="12871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Ruta y Andares por toda la ciudad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6626825" y="12871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Circuito de cruceros semanales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5658025" y="2457613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Red de hoteles y  centros turísticos en los municipios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5083575" y="3628075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Plataforma web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6575275" y="3691050"/>
            <a:ext cx="888600" cy="1056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 smtClean="0">
                <a:solidFill>
                  <a:schemeClr val="dk2"/>
                </a:solidFill>
              </a:rPr>
              <a:t>Precios accesibles turismo nacional e internacional</a:t>
            </a:r>
            <a:endParaRPr sz="800" dirty="0">
              <a:solidFill>
                <a:schemeClr val="dk2"/>
              </a:solidFill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08400" y="148425"/>
            <a:ext cx="80466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 b="1" dirty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Digitalizar el </a:t>
            </a:r>
            <a:r>
              <a:rPr lang="en" sz="2200" b="1" dirty="0" smtClean="0">
                <a:solidFill>
                  <a:srgbClr val="212121"/>
                </a:solidFill>
                <a:latin typeface="Montserrat"/>
                <a:ea typeface="Montserrat"/>
                <a:cs typeface="Montserrat"/>
                <a:sym typeface="Montserrat"/>
              </a:rPr>
              <a:t>Futuros Turismo</a:t>
            </a:r>
            <a:endParaRPr sz="2200" b="1" dirty="0">
              <a:solidFill>
                <a:srgbClr val="21212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1" name="Google Shape;141;p21"/>
          <p:cNvCxnSpPr/>
          <p:nvPr/>
        </p:nvCxnSpPr>
        <p:spPr>
          <a:xfrm>
            <a:off x="3408900" y="476325"/>
            <a:ext cx="54297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1388</Words>
  <Application>Microsoft Office PowerPoint</Application>
  <PresentationFormat>Presentación en pantalla (16:9)</PresentationFormat>
  <Paragraphs>243</Paragraphs>
  <Slides>19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Crimson Pro</vt:lpstr>
      <vt:lpstr>Noto Sans Symbols</vt:lpstr>
      <vt:lpstr>Montserrat Black</vt:lpstr>
      <vt:lpstr>Montserrat Medium</vt:lpstr>
      <vt:lpstr>Arial</vt:lpstr>
      <vt:lpstr>Montserrat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Clara Susana Fernandez</dc:creator>
  <cp:lastModifiedBy>Estudiante</cp:lastModifiedBy>
  <cp:revision>57</cp:revision>
  <dcterms:modified xsi:type="dcterms:W3CDTF">2010-01-01T09:48:48Z</dcterms:modified>
</cp:coreProperties>
</file>