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71" r:id="rId10"/>
    <p:sldId id="273" r:id="rId11"/>
    <p:sldId id="268" r:id="rId12"/>
    <p:sldId id="269" r:id="rId13"/>
  </p:sldIdLst>
  <p:sldSz cx="9144000" cy="5143500" type="screen16x9"/>
  <p:notesSz cx="6858000" cy="9144000"/>
  <p:embeddedFontLst>
    <p:embeddedFont>
      <p:font typeface="Crimson Pro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Montserrat Black"/>
      <p:bold r:id="rId23"/>
      <p:italic r:id="rId24"/>
      <p:boldItalic r:id="rId25"/>
    </p:embeddedFont>
    <p:embeddedFont>
      <p:font typeface="Montserrat Medium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3"/>
  </p:normalViewPr>
  <p:slideViewPr>
    <p:cSldViewPr snapToGrid="0">
      <p:cViewPr varScale="1">
        <p:scale>
          <a:sx n="84" d="100"/>
          <a:sy n="84" d="100"/>
        </p:scale>
        <p:origin x="99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0200d3e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10200d3e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400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d5e1f304d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d5e1f304d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10200d3e57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310200d3e5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5e11134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2d5e11134f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2d5e11134f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0200d3e5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310200d3e5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310200d3e5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5e11134f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d5e11134ff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2d5e11134ff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5e11134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5e11134f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5e11134f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5e11134f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18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63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ido ">
  <p:cSld name="2_Contenido ">
    <p:bg>
      <p:bgPr>
        <a:solidFill>
          <a:srgbClr val="03594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05742" y="430745"/>
            <a:ext cx="35295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spAutoFit/>
          </a:bodyPr>
          <a:lstStyle>
            <a:lvl1pPr lv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127469" y="2153254"/>
            <a:ext cx="25773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72000" y="2153254"/>
            <a:ext cx="4548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stacado + Imagen Mapa">
  <p:cSld name="2_Destacado + Imagen Map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3122" y="919402"/>
            <a:ext cx="3814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3790010" y="-1037966"/>
            <a:ext cx="6307200" cy="60636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29606" y="3517387"/>
            <a:ext cx="36636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. Encabezado Destacado.">
  <p:cSld name="1_Cont. Encabezado Destacado.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86954" y="416624"/>
            <a:ext cx="837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86953" y="894536"/>
            <a:ext cx="837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35944"/>
              </a:buClr>
              <a:buSzPts val="1700"/>
              <a:buFont typeface="Arial"/>
              <a:buNone/>
              <a:defRPr sz="2400" b="0" i="0">
                <a:solidFill>
                  <a:srgbClr val="0359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⎼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386954" y="1372447"/>
            <a:ext cx="38781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88888"/>
              </a:lnSpc>
              <a:spcBef>
                <a:spcPts val="800"/>
              </a:spcBef>
              <a:spcAft>
                <a:spcPts val="0"/>
              </a:spcAft>
              <a:buClr>
                <a:srgbClr val="013334"/>
              </a:buClr>
              <a:buSzPts val="900"/>
              <a:buFont typeface="Arial"/>
              <a:buNone/>
              <a:defRPr sz="1400" b="0" i="0">
                <a:solidFill>
                  <a:srgbClr val="0133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⎼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/>
        </p:nvSpPr>
        <p:spPr>
          <a:xfrm>
            <a:off x="253800" y="206025"/>
            <a:ext cx="6867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XX Encuentro Internacional sobre Gestión de Ciudades Patrimoniales</a:t>
            </a: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375" y="810400"/>
            <a:ext cx="3089925" cy="30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/>
        </p:nvSpPr>
        <p:spPr>
          <a:xfrm>
            <a:off x="307975" y="1210800"/>
            <a:ext cx="47238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Hablemos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Plan 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La Habana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276725" y="3900325"/>
            <a:ext cx="4437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Laboratorio Urbano para La Habana</a:t>
            </a:r>
            <a:endParaRPr sz="3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478189"/>
            <a:ext cx="3535871" cy="90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Programa de gestión ambiental del sistema paisaje cultural dela ciudad de La Habana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1453725"/>
            <a:ext cx="3000000" cy="159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Gestionar la estabilidad ambiental del paisaje cultural de la ciudad como sistema</a:t>
            </a:r>
            <a:endParaRPr sz="11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4271902" y="2780582"/>
            <a:ext cx="3000000" cy="199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C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omunidades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S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ociedad civil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U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suarios del sistema ciudad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G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estores económicos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G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obernantes y acadèmicos</a:t>
            </a:r>
            <a:endParaRPr sz="1100" dirty="0">
              <a:solidFill>
                <a:schemeClr val="accent2"/>
              </a:solidFill>
              <a:latin typeface="Montserrat Medium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407786" y="2793438"/>
            <a:ext cx="3000000" cy="2152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Instituciones gubernamentales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I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nstituciones de la sociedad civil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A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ctores económicos 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C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anales de comunicación social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I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ndustrias de la información y la comunicación </a:t>
            </a:r>
            <a:endParaRPr sz="1100" dirty="0">
              <a:solidFill>
                <a:schemeClr val="accent2"/>
              </a:solidFill>
              <a:latin typeface="Montserrat Medium"/>
              <a:sym typeface="Montserrat Medium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366317" y="539995"/>
            <a:ext cx="4540025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Hacia una regeneración ambiental del paisaje de La Habana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366317" y="1381382"/>
            <a:ext cx="3000000" cy="149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Trab</a:t>
            </a:r>
            <a:r>
              <a:rPr lang="es-MX" sz="12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ajar en los diferentes ecosistemas de paisajes culturales que conforman la ciudad</a:t>
            </a:r>
            <a:endParaRPr sz="24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105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826DE9-C2B2-1A10-2D6C-7192DB6E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516"/>
            <a:ext cx="4572000" cy="34424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526053-8C1C-7474-03D4-F41817723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-447787"/>
            <a:ext cx="4572000" cy="34424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BC21B8-F2AF-01B9-64CC-85D9F5BE8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252787"/>
            <a:ext cx="4114800" cy="28907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BD55E3-3D75-9E74-5E2D-632B9C0DE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63724"/>
            <a:ext cx="4034789" cy="27797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2A79783-F65E-F02F-2B2A-5B325B3DF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627" y="2571750"/>
            <a:ext cx="3415606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 txBox="1">
            <a:spLocks noGrp="1"/>
          </p:cNvSpPr>
          <p:nvPr>
            <p:ph type="title"/>
          </p:nvPr>
        </p:nvSpPr>
        <p:spPr>
          <a:xfrm>
            <a:off x="706429" y="753750"/>
            <a:ext cx="30900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¡Muchas</a:t>
            </a:r>
            <a:b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Gracias!</a:t>
            </a:r>
            <a:endParaRPr b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15" name="Google Shape;3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575" y="810400"/>
            <a:ext cx="3604726" cy="36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75" y="1711925"/>
            <a:ext cx="4124527" cy="29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321200" y="225200"/>
            <a:ext cx="599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Grupo #4 . Sostenibilidad ambiental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" name="Google Shape;76;p17"/>
          <p:cNvCxnSpPr/>
          <p:nvPr/>
        </p:nvCxnSpPr>
        <p:spPr>
          <a:xfrm>
            <a:off x="5673690" y="44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17"/>
          <p:cNvSpPr txBox="1"/>
          <p:nvPr/>
        </p:nvSpPr>
        <p:spPr>
          <a:xfrm>
            <a:off x="321200" y="1963000"/>
            <a:ext cx="2965200" cy="24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Iraida Isabel Pineda </a:t>
            </a:r>
            <a:r>
              <a:rPr lang="es-MX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Mesquias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Patricia Pérez Bell-</a:t>
            </a:r>
            <a:r>
              <a:rPr lang="es-MX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lloch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María Eugenia Ruiz Martínez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Adriana Gómez </a:t>
            </a:r>
            <a:r>
              <a:rPr lang="es-MX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Alzate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Isabel María Valdivia Fernández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Guadalupe Rodríguez </a:t>
            </a:r>
            <a:r>
              <a:rPr lang="es-MX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Rodríguez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Daniel Morcillo Álvarez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Mario J. González Martin 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Yamilet Colmenero Salas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MX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Ulsia</a:t>
            </a:r>
            <a:r>
              <a:rPr lang="es-MX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Urrea Mariño</a:t>
            </a:r>
            <a:endParaRPr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4068750" y="1394625"/>
            <a:ext cx="2699700" cy="22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Colocar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 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 equipo trabajando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503103-5470-4C00-9197-56C3399F2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29" y="894350"/>
            <a:ext cx="5084860" cy="3828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62038"/>
            <a:ext cx="8839204" cy="44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321200" y="225200"/>
            <a:ext cx="599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Definición de problemas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" name="Google Shape;87;p18"/>
          <p:cNvCxnSpPr/>
          <p:nvPr/>
        </p:nvCxnSpPr>
        <p:spPr>
          <a:xfrm>
            <a:off x="5455975" y="44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8"/>
          <p:cNvSpPr txBox="1"/>
          <p:nvPr/>
        </p:nvSpPr>
        <p:spPr>
          <a:xfrm>
            <a:off x="722975" y="1174425"/>
            <a:ext cx="88115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Transporte y movilidad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1736775" y="1283250"/>
            <a:ext cx="738000" cy="6582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Higiene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572734" y="2364991"/>
            <a:ext cx="738000" cy="4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Agua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983950" y="3717596"/>
            <a:ext cx="899300" cy="6739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E</a:t>
            </a:r>
            <a:r>
              <a:rPr lang="en" sz="1000" dirty="0">
                <a:solidFill>
                  <a:schemeClr val="dk2"/>
                </a:solidFill>
              </a:rPr>
              <a:t>cosistema costero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3633972" y="1114839"/>
            <a:ext cx="1071764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Contaminacion del aire y el agua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854824" y="3733607"/>
            <a:ext cx="738000" cy="657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V</a:t>
            </a:r>
            <a:r>
              <a:rPr lang="en" sz="1000" dirty="0">
                <a:solidFill>
                  <a:schemeClr val="dk2"/>
                </a:solidFill>
              </a:rPr>
              <a:t>erde urbano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1463121" y="2322967"/>
            <a:ext cx="738000" cy="6739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G</a:t>
            </a:r>
            <a:r>
              <a:rPr lang="en" sz="1000" dirty="0">
                <a:solidFill>
                  <a:schemeClr val="dk2"/>
                </a:solidFill>
              </a:rPr>
              <a:t>estión de residuos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5929474" y="1546725"/>
            <a:ext cx="826885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Fuentes renovables de energía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7074175" y="1711650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Gestión de residuos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929475" y="2943125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Agua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7126575" y="2977750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Movilidad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6422050" y="3922825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Paisaje cultural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8" name="Google Shape;96;p18">
            <a:extLst>
              <a:ext uri="{FF2B5EF4-FFF2-40B4-BE49-F238E27FC236}">
                <a16:creationId xmlns:a16="http://schemas.microsoft.com/office/drawing/2014/main" id="{2FC1F101-A594-4DF4-9090-FB1393557CDE}"/>
              </a:ext>
            </a:extLst>
          </p:cNvPr>
          <p:cNvSpPr txBox="1"/>
          <p:nvPr/>
        </p:nvSpPr>
        <p:spPr>
          <a:xfrm>
            <a:off x="2665340" y="1155075"/>
            <a:ext cx="826884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Fuentes renovables de energia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9" name="Google Shape;99;p18">
            <a:extLst>
              <a:ext uri="{FF2B5EF4-FFF2-40B4-BE49-F238E27FC236}">
                <a16:creationId xmlns:a16="http://schemas.microsoft.com/office/drawing/2014/main" id="{9B5FB80E-EDE8-4C00-9C6C-46A6174678B6}"/>
              </a:ext>
            </a:extLst>
          </p:cNvPr>
          <p:cNvSpPr txBox="1"/>
          <p:nvPr/>
        </p:nvSpPr>
        <p:spPr>
          <a:xfrm>
            <a:off x="3236346" y="3664360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Movilidad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0" name="Google Shape;100;p18">
            <a:extLst>
              <a:ext uri="{FF2B5EF4-FFF2-40B4-BE49-F238E27FC236}">
                <a16:creationId xmlns:a16="http://schemas.microsoft.com/office/drawing/2014/main" id="{B39FE800-F52F-4BEC-92CA-FA09834B5D0F}"/>
              </a:ext>
            </a:extLst>
          </p:cNvPr>
          <p:cNvSpPr txBox="1"/>
          <p:nvPr/>
        </p:nvSpPr>
        <p:spPr>
          <a:xfrm>
            <a:off x="4749333" y="2452256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Paisaje cultural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1" name="Google Shape;94;p18">
            <a:extLst>
              <a:ext uri="{FF2B5EF4-FFF2-40B4-BE49-F238E27FC236}">
                <a16:creationId xmlns:a16="http://schemas.microsoft.com/office/drawing/2014/main" id="{3F56111A-1402-4D3B-AC66-98D6F45FE6AB}"/>
              </a:ext>
            </a:extLst>
          </p:cNvPr>
          <p:cNvSpPr txBox="1"/>
          <p:nvPr/>
        </p:nvSpPr>
        <p:spPr>
          <a:xfrm>
            <a:off x="563070" y="2921456"/>
            <a:ext cx="881149" cy="5500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Impacto del turismo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2" name="Google Shape;99;p18">
            <a:extLst>
              <a:ext uri="{FF2B5EF4-FFF2-40B4-BE49-F238E27FC236}">
                <a16:creationId xmlns:a16="http://schemas.microsoft.com/office/drawing/2014/main" id="{2B24F2E4-9E5A-43F4-BAF6-2695732D1C41}"/>
              </a:ext>
            </a:extLst>
          </p:cNvPr>
          <p:cNvSpPr txBox="1"/>
          <p:nvPr/>
        </p:nvSpPr>
        <p:spPr>
          <a:xfrm>
            <a:off x="4784775" y="1131728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Clima extremo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3" name="Google Shape;100;p18">
            <a:extLst>
              <a:ext uri="{FF2B5EF4-FFF2-40B4-BE49-F238E27FC236}">
                <a16:creationId xmlns:a16="http://schemas.microsoft.com/office/drawing/2014/main" id="{04C2D132-E335-49B0-B73C-4FCED516673C}"/>
              </a:ext>
            </a:extLst>
          </p:cNvPr>
          <p:cNvSpPr txBox="1"/>
          <p:nvPr/>
        </p:nvSpPr>
        <p:spPr>
          <a:xfrm>
            <a:off x="3958122" y="2452256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Higiene de la ciudad 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4" name="Google Shape;100;p18">
            <a:extLst>
              <a:ext uri="{FF2B5EF4-FFF2-40B4-BE49-F238E27FC236}">
                <a16:creationId xmlns:a16="http://schemas.microsoft.com/office/drawing/2014/main" id="{8274B7B0-0F50-4438-99C3-25616AE1A5E3}"/>
              </a:ext>
            </a:extLst>
          </p:cNvPr>
          <p:cNvSpPr txBox="1"/>
          <p:nvPr/>
        </p:nvSpPr>
        <p:spPr>
          <a:xfrm>
            <a:off x="2994896" y="2268226"/>
            <a:ext cx="918968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A</a:t>
            </a:r>
            <a:r>
              <a:rPr lang="en" sz="1000" dirty="0">
                <a:solidFill>
                  <a:schemeClr val="dk2"/>
                </a:solidFill>
              </a:rPr>
              <a:t>gotamiento de los suelos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5" name="Google Shape;96;p18">
            <a:extLst>
              <a:ext uri="{FF2B5EF4-FFF2-40B4-BE49-F238E27FC236}">
                <a16:creationId xmlns:a16="http://schemas.microsoft.com/office/drawing/2014/main" id="{CB7E06D6-CC5D-4D38-B552-9B12085912E9}"/>
              </a:ext>
            </a:extLst>
          </p:cNvPr>
          <p:cNvSpPr txBox="1"/>
          <p:nvPr/>
        </p:nvSpPr>
        <p:spPr>
          <a:xfrm>
            <a:off x="2229937" y="2501932"/>
            <a:ext cx="738000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Fuentes renovables de energia</a:t>
            </a:r>
            <a:endParaRPr sz="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321200" y="225200"/>
            <a:ext cx="29427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Punto de partida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7" name="Google Shape;107;p19"/>
          <p:cNvCxnSpPr/>
          <p:nvPr/>
        </p:nvCxnSpPr>
        <p:spPr>
          <a:xfrm>
            <a:off x="3001350" y="47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9"/>
          <p:cNvSpPr txBox="1"/>
          <p:nvPr/>
        </p:nvSpPr>
        <p:spPr>
          <a:xfrm>
            <a:off x="321200" y="731301"/>
            <a:ext cx="4762429" cy="478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Retos definidos</a:t>
            </a:r>
            <a:endParaRPr sz="14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s-MX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¿Cómo podríamos implementar el PMUS Para satisfacer las necesidades de la ciudad y educir la huella de carbono?</a:t>
            </a:r>
            <a:endParaRPr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s-MX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¿Cómo podríamos solucionar problemas comunitarios en instituciones o privados ara disminuir la dependencia de la red nacional?</a:t>
            </a:r>
            <a:endParaRPr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s-MX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¿Cómo podemos lograr una gestión integral de los residuos solidos  del territorio para mejorar las condiciones de salubridad de sus habitantes?</a:t>
            </a:r>
          </a:p>
          <a:p>
            <a:pPr marL="457200" lvl="0" indent="-346075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s-MX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¿Cómo la puesta en marcha de un plan integral del paisaje cultural de la ciudad mediante acciones colaborativas y </a:t>
            </a:r>
            <a:r>
              <a:rPr lang="es-MX" b="1" dirty="0" err="1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cocreativas</a:t>
            </a:r>
            <a:r>
              <a:rPr lang="es-MX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 podrían lograr la apropiación para su transformación regenerativa?</a:t>
            </a:r>
          </a:p>
          <a:p>
            <a:pPr marL="457200" lvl="0" indent="-346075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s-MX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¿Cómo se podría gestionar integralmente la ciudad como un paisaje cultural ambiental entre habitantes, especies naturales, patrimonio biocultural y visitantes? </a:t>
            </a:r>
          </a:p>
          <a:p>
            <a:pPr marL="457200" lvl="0" indent="-346075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endParaRPr sz="185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0E7600-EF79-47DF-83D6-4E71D0BA0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197" y="580048"/>
            <a:ext cx="1862965" cy="18629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2C6237-267D-46A0-B899-7B64730D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630" y="731301"/>
            <a:ext cx="1878545" cy="1711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182929-B410-4BCA-BB53-40B5C2156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2" r="3414"/>
          <a:stretch/>
        </p:blipFill>
        <p:spPr>
          <a:xfrm>
            <a:off x="5037976" y="2632342"/>
            <a:ext cx="2277851" cy="20329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2E1ADF-A252-4936-AA80-6379B9017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140" y="2571750"/>
            <a:ext cx="1693022" cy="24186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10446" b="13188"/>
          <a:stretch/>
        </p:blipFill>
        <p:spPr>
          <a:xfrm>
            <a:off x="590381" y="369637"/>
            <a:ext cx="7957456" cy="49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1933546" y="91280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Resumen de actores implicados en los retos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207675" y="2136463"/>
            <a:ext cx="727991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Sociedad civil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3378699" y="767294"/>
            <a:ext cx="652200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CITMA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3504856" y="2238304"/>
            <a:ext cx="762386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 err="1">
                <a:solidFill>
                  <a:schemeClr val="dk2"/>
                </a:solidFill>
              </a:rPr>
              <a:t>Lí</a:t>
            </a:r>
            <a:r>
              <a:rPr lang="en" sz="1000" dirty="0">
                <a:solidFill>
                  <a:schemeClr val="dk2"/>
                </a:solidFill>
              </a:rPr>
              <a:t>deres naturales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4783426" y="2618513"/>
            <a:ext cx="826844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comunidad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494246" y="1880739"/>
            <a:ext cx="925201" cy="5516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D</a:t>
            </a:r>
            <a:r>
              <a:rPr lang="en" sz="1000" dirty="0">
                <a:solidFill>
                  <a:schemeClr val="dk2"/>
                </a:solidFill>
              </a:rPr>
              <a:t>ecisiones municipales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4808601" y="2260050"/>
            <a:ext cx="820596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D</a:t>
            </a:r>
            <a:r>
              <a:rPr lang="en" sz="1000" dirty="0">
                <a:solidFill>
                  <a:schemeClr val="dk2"/>
                </a:solidFill>
              </a:rPr>
              <a:t>ecisiones locales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5664228" y="2658850"/>
            <a:ext cx="826844" cy="5709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S</a:t>
            </a:r>
            <a:r>
              <a:rPr lang="en" sz="1000" dirty="0">
                <a:solidFill>
                  <a:schemeClr val="dk2"/>
                </a:solidFill>
              </a:rPr>
              <a:t>ociedad civil municipal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2" name="Google Shape;122;p20">
            <a:extLst>
              <a:ext uri="{FF2B5EF4-FFF2-40B4-BE49-F238E27FC236}">
                <a16:creationId xmlns:a16="http://schemas.microsoft.com/office/drawing/2014/main" id="{C97AA23D-D233-4F44-B857-AFD97A98CC6E}"/>
              </a:ext>
            </a:extLst>
          </p:cNvPr>
          <p:cNvSpPr txBox="1"/>
          <p:nvPr/>
        </p:nvSpPr>
        <p:spPr>
          <a:xfrm>
            <a:off x="4739027" y="1418029"/>
            <a:ext cx="925201" cy="5516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D</a:t>
            </a:r>
            <a:r>
              <a:rPr lang="en" sz="1000" dirty="0">
                <a:solidFill>
                  <a:schemeClr val="dk2"/>
                </a:solidFill>
              </a:rPr>
              <a:t>ecisiones provinciales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" name="Google Shape;119;p20">
            <a:extLst>
              <a:ext uri="{FF2B5EF4-FFF2-40B4-BE49-F238E27FC236}">
                <a16:creationId xmlns:a16="http://schemas.microsoft.com/office/drawing/2014/main" id="{F845B9A0-745C-4C31-9F6C-AB5FBF46D7D7}"/>
              </a:ext>
            </a:extLst>
          </p:cNvPr>
          <p:cNvSpPr txBox="1"/>
          <p:nvPr/>
        </p:nvSpPr>
        <p:spPr>
          <a:xfrm>
            <a:off x="4741995" y="741294"/>
            <a:ext cx="652200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ONURE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" name="Google Shape;119;p20">
            <a:extLst>
              <a:ext uri="{FF2B5EF4-FFF2-40B4-BE49-F238E27FC236}">
                <a16:creationId xmlns:a16="http://schemas.microsoft.com/office/drawing/2014/main" id="{120CE66D-1C7E-431C-B1E7-667D4AD5D849}"/>
              </a:ext>
            </a:extLst>
          </p:cNvPr>
          <p:cNvSpPr txBox="1"/>
          <p:nvPr/>
        </p:nvSpPr>
        <p:spPr>
          <a:xfrm>
            <a:off x="6564629" y="1482458"/>
            <a:ext cx="762386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Academia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5" name="Google Shape;117;p20">
            <a:extLst>
              <a:ext uri="{FF2B5EF4-FFF2-40B4-BE49-F238E27FC236}">
                <a16:creationId xmlns:a16="http://schemas.microsoft.com/office/drawing/2014/main" id="{BD49D252-505A-4D49-AC00-47063D3AA3BE}"/>
              </a:ext>
            </a:extLst>
          </p:cNvPr>
          <p:cNvSpPr txBox="1"/>
          <p:nvPr/>
        </p:nvSpPr>
        <p:spPr>
          <a:xfrm>
            <a:off x="2632928" y="1728834"/>
            <a:ext cx="727991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Gobierno municipal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6" name="Google Shape;117;p20">
            <a:extLst>
              <a:ext uri="{FF2B5EF4-FFF2-40B4-BE49-F238E27FC236}">
                <a16:creationId xmlns:a16="http://schemas.microsoft.com/office/drawing/2014/main" id="{844419C1-15B6-4AFE-AD24-2BB0BECA0179}"/>
              </a:ext>
            </a:extLst>
          </p:cNvPr>
          <p:cNvSpPr txBox="1"/>
          <p:nvPr/>
        </p:nvSpPr>
        <p:spPr>
          <a:xfrm>
            <a:off x="4171951" y="1604438"/>
            <a:ext cx="502230" cy="346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OBE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7" name="Google Shape;119;p20">
            <a:extLst>
              <a:ext uri="{FF2B5EF4-FFF2-40B4-BE49-F238E27FC236}">
                <a16:creationId xmlns:a16="http://schemas.microsoft.com/office/drawing/2014/main" id="{0D863CF0-E3BD-4B1F-84FB-433904763AD9}"/>
              </a:ext>
            </a:extLst>
          </p:cNvPr>
          <p:cNvSpPr txBox="1"/>
          <p:nvPr/>
        </p:nvSpPr>
        <p:spPr>
          <a:xfrm>
            <a:off x="2727184" y="3141051"/>
            <a:ext cx="762386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Academia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8" name="Google Shape;119;p20">
            <a:extLst>
              <a:ext uri="{FF2B5EF4-FFF2-40B4-BE49-F238E27FC236}">
                <a16:creationId xmlns:a16="http://schemas.microsoft.com/office/drawing/2014/main" id="{89718828-8B4B-41D9-A95B-D08E4395AFFC}"/>
              </a:ext>
            </a:extLst>
          </p:cNvPr>
          <p:cNvSpPr txBox="1"/>
          <p:nvPr/>
        </p:nvSpPr>
        <p:spPr>
          <a:xfrm>
            <a:off x="3357712" y="2626900"/>
            <a:ext cx="909530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Actores economicos 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9" name="Google Shape;119;p20">
            <a:extLst>
              <a:ext uri="{FF2B5EF4-FFF2-40B4-BE49-F238E27FC236}">
                <a16:creationId xmlns:a16="http://schemas.microsoft.com/office/drawing/2014/main" id="{219409DF-1001-423A-ABBC-3156936C0B26}"/>
              </a:ext>
            </a:extLst>
          </p:cNvPr>
          <p:cNvSpPr txBox="1"/>
          <p:nvPr/>
        </p:nvSpPr>
        <p:spPr>
          <a:xfrm>
            <a:off x="4569109" y="2961659"/>
            <a:ext cx="762386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Salud y educaci</a:t>
            </a:r>
            <a:r>
              <a:rPr lang="es-MX" sz="1000" dirty="0" err="1">
                <a:solidFill>
                  <a:schemeClr val="dk2"/>
                </a:solidFill>
              </a:rPr>
              <a:t>ón</a:t>
            </a:r>
            <a:r>
              <a:rPr lang="en" sz="1000" dirty="0">
                <a:solidFill>
                  <a:schemeClr val="dk2"/>
                </a:solidFill>
              </a:rPr>
              <a:t> 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0" name="Google Shape;117;p20">
            <a:extLst>
              <a:ext uri="{FF2B5EF4-FFF2-40B4-BE49-F238E27FC236}">
                <a16:creationId xmlns:a16="http://schemas.microsoft.com/office/drawing/2014/main" id="{D1E14CE4-9604-4D69-A0C2-C40D15B25F3A}"/>
              </a:ext>
            </a:extLst>
          </p:cNvPr>
          <p:cNvSpPr txBox="1"/>
          <p:nvPr/>
        </p:nvSpPr>
        <p:spPr>
          <a:xfrm>
            <a:off x="1330261" y="2953294"/>
            <a:ext cx="727991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DMOTU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1" name="Google Shape;120;p20">
            <a:extLst>
              <a:ext uri="{FF2B5EF4-FFF2-40B4-BE49-F238E27FC236}">
                <a16:creationId xmlns:a16="http://schemas.microsoft.com/office/drawing/2014/main" id="{28CC108F-17B4-4EA5-8799-02502BB2A914}"/>
              </a:ext>
            </a:extLst>
          </p:cNvPr>
          <p:cNvSpPr txBox="1"/>
          <p:nvPr/>
        </p:nvSpPr>
        <p:spPr>
          <a:xfrm>
            <a:off x="3378699" y="1477813"/>
            <a:ext cx="762386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Arbolado urbano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2" name="Google Shape;119;p20">
            <a:extLst>
              <a:ext uri="{FF2B5EF4-FFF2-40B4-BE49-F238E27FC236}">
                <a16:creationId xmlns:a16="http://schemas.microsoft.com/office/drawing/2014/main" id="{64CA0FD7-ACDD-4DFE-8252-E8F050D43186}"/>
              </a:ext>
            </a:extLst>
          </p:cNvPr>
          <p:cNvSpPr txBox="1"/>
          <p:nvPr/>
        </p:nvSpPr>
        <p:spPr>
          <a:xfrm>
            <a:off x="3378699" y="3647984"/>
            <a:ext cx="762386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M</a:t>
            </a:r>
            <a:r>
              <a:rPr lang="en" sz="1000" dirty="0">
                <a:solidFill>
                  <a:schemeClr val="dk2"/>
                </a:solidFill>
              </a:rPr>
              <a:t>inisterio transporte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3" name="Google Shape;119;p20">
            <a:extLst>
              <a:ext uri="{FF2B5EF4-FFF2-40B4-BE49-F238E27FC236}">
                <a16:creationId xmlns:a16="http://schemas.microsoft.com/office/drawing/2014/main" id="{E742526F-0E03-472B-BA38-658056162320}"/>
              </a:ext>
            </a:extLst>
          </p:cNvPr>
          <p:cNvSpPr txBox="1"/>
          <p:nvPr/>
        </p:nvSpPr>
        <p:spPr>
          <a:xfrm>
            <a:off x="4710857" y="4492980"/>
            <a:ext cx="862623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Financistas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4" name="Google Shape;117;p20">
            <a:extLst>
              <a:ext uri="{FF2B5EF4-FFF2-40B4-BE49-F238E27FC236}">
                <a16:creationId xmlns:a16="http://schemas.microsoft.com/office/drawing/2014/main" id="{9AAAD639-6F50-4177-A738-99CE85DF7744}"/>
              </a:ext>
            </a:extLst>
          </p:cNvPr>
          <p:cNvSpPr txBox="1"/>
          <p:nvPr/>
        </p:nvSpPr>
        <p:spPr>
          <a:xfrm>
            <a:off x="5142169" y="3406959"/>
            <a:ext cx="943948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Gobierno de La Hanaba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5" name="Google Shape;117;p20">
            <a:extLst>
              <a:ext uri="{FF2B5EF4-FFF2-40B4-BE49-F238E27FC236}">
                <a16:creationId xmlns:a16="http://schemas.microsoft.com/office/drawing/2014/main" id="{34453717-CF16-4FEF-9A35-319812E49E8A}"/>
              </a:ext>
            </a:extLst>
          </p:cNvPr>
          <p:cNvSpPr txBox="1"/>
          <p:nvPr/>
        </p:nvSpPr>
        <p:spPr>
          <a:xfrm>
            <a:off x="4096938" y="2711434"/>
            <a:ext cx="727991" cy="2474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DPOTU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6" name="Google Shape;117;p20">
            <a:extLst>
              <a:ext uri="{FF2B5EF4-FFF2-40B4-BE49-F238E27FC236}">
                <a16:creationId xmlns:a16="http://schemas.microsoft.com/office/drawing/2014/main" id="{3048662F-F032-4572-96E9-39DB16230137}"/>
              </a:ext>
            </a:extLst>
          </p:cNvPr>
          <p:cNvSpPr txBox="1"/>
          <p:nvPr/>
        </p:nvSpPr>
        <p:spPr>
          <a:xfrm>
            <a:off x="4158502" y="3331149"/>
            <a:ext cx="727991" cy="2836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MININT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7" name="Google Shape;117;p20">
            <a:extLst>
              <a:ext uri="{FF2B5EF4-FFF2-40B4-BE49-F238E27FC236}">
                <a16:creationId xmlns:a16="http://schemas.microsoft.com/office/drawing/2014/main" id="{7F8FB8FD-56E0-4473-8742-EBB10F6ACEC5}"/>
              </a:ext>
            </a:extLst>
          </p:cNvPr>
          <p:cNvSpPr txBox="1"/>
          <p:nvPr/>
        </p:nvSpPr>
        <p:spPr>
          <a:xfrm>
            <a:off x="3601455" y="2969776"/>
            <a:ext cx="1009157" cy="482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D</a:t>
            </a:r>
            <a:r>
              <a:rPr lang="en" sz="1000" dirty="0">
                <a:solidFill>
                  <a:schemeClr val="dk2"/>
                </a:solidFill>
              </a:rPr>
              <a:t>ireccion provincial de transporte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8" name="Google Shape;119;p20">
            <a:extLst>
              <a:ext uri="{FF2B5EF4-FFF2-40B4-BE49-F238E27FC236}">
                <a16:creationId xmlns:a16="http://schemas.microsoft.com/office/drawing/2014/main" id="{2663572E-2F95-4297-ABAD-9F3693C8F0C8}"/>
              </a:ext>
            </a:extLst>
          </p:cNvPr>
          <p:cNvSpPr txBox="1"/>
          <p:nvPr/>
        </p:nvSpPr>
        <p:spPr>
          <a:xfrm>
            <a:off x="2478298" y="1144975"/>
            <a:ext cx="652200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MEP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9" name="Google Shape;119;p20">
            <a:extLst>
              <a:ext uri="{FF2B5EF4-FFF2-40B4-BE49-F238E27FC236}">
                <a16:creationId xmlns:a16="http://schemas.microsoft.com/office/drawing/2014/main" id="{B0F75FC0-5BB3-411A-AEE2-A10E8B672351}"/>
              </a:ext>
            </a:extLst>
          </p:cNvPr>
          <p:cNvSpPr txBox="1"/>
          <p:nvPr/>
        </p:nvSpPr>
        <p:spPr>
          <a:xfrm>
            <a:off x="4184385" y="3758735"/>
            <a:ext cx="1015029" cy="39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E</a:t>
            </a:r>
            <a:r>
              <a:rPr lang="en" sz="1000" dirty="0">
                <a:solidFill>
                  <a:schemeClr val="dk2"/>
                </a:solidFill>
              </a:rPr>
              <a:t>mpresa de Materia Prima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30" name="Google Shape;119;p20">
            <a:extLst>
              <a:ext uri="{FF2B5EF4-FFF2-40B4-BE49-F238E27FC236}">
                <a16:creationId xmlns:a16="http://schemas.microsoft.com/office/drawing/2014/main" id="{B4240FA2-3C92-4E43-AC82-F1F65FCA3114}"/>
              </a:ext>
            </a:extLst>
          </p:cNvPr>
          <p:cNvSpPr txBox="1"/>
          <p:nvPr/>
        </p:nvSpPr>
        <p:spPr>
          <a:xfrm>
            <a:off x="2006528" y="2290875"/>
            <a:ext cx="1415925" cy="44134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Centro nacional de envases y embalajes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31" name="Google Shape;117;p20">
            <a:extLst>
              <a:ext uri="{FF2B5EF4-FFF2-40B4-BE49-F238E27FC236}">
                <a16:creationId xmlns:a16="http://schemas.microsoft.com/office/drawing/2014/main" id="{5BE5FCCB-BF0D-4271-B523-BD07EDC35445}"/>
              </a:ext>
            </a:extLst>
          </p:cNvPr>
          <p:cNvSpPr txBox="1"/>
          <p:nvPr/>
        </p:nvSpPr>
        <p:spPr>
          <a:xfrm>
            <a:off x="4101827" y="2306445"/>
            <a:ext cx="889816" cy="4036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S</a:t>
            </a:r>
            <a:r>
              <a:rPr lang="en" sz="1000" dirty="0">
                <a:solidFill>
                  <a:schemeClr val="dk2"/>
                </a:solidFill>
              </a:rPr>
              <a:t>ervicios comunales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32" name="Google Shape;117;p20">
            <a:extLst>
              <a:ext uri="{FF2B5EF4-FFF2-40B4-BE49-F238E27FC236}">
                <a16:creationId xmlns:a16="http://schemas.microsoft.com/office/drawing/2014/main" id="{E8BC352E-51E1-491D-9876-652ACAD6D9CB}"/>
              </a:ext>
            </a:extLst>
          </p:cNvPr>
          <p:cNvSpPr txBox="1"/>
          <p:nvPr/>
        </p:nvSpPr>
        <p:spPr>
          <a:xfrm>
            <a:off x="5146921" y="2852463"/>
            <a:ext cx="540180" cy="2836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buzos</a:t>
            </a:r>
            <a:endParaRPr sz="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9142" b="14538"/>
          <a:stretch/>
        </p:blipFill>
        <p:spPr>
          <a:xfrm>
            <a:off x="412375" y="573850"/>
            <a:ext cx="8468275" cy="4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1125736" y="1063912"/>
            <a:ext cx="1380247" cy="5113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sz="1000" dirty="0">
                <a:solidFill>
                  <a:schemeClr val="dk2"/>
                </a:solidFill>
              </a:rPr>
              <a:t>I</a:t>
            </a:r>
            <a:r>
              <a:rPr lang="en" sz="1000" dirty="0">
                <a:solidFill>
                  <a:schemeClr val="dk2"/>
                </a:solidFill>
              </a:rPr>
              <a:t>nfraestructura-</a:t>
            </a:r>
            <a:r>
              <a:rPr lang="es-MX" sz="1000" dirty="0">
                <a:solidFill>
                  <a:schemeClr val="dk2"/>
                </a:solidFill>
              </a:rPr>
              <a:t>Montaje de sistemas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2520300" y="1185295"/>
            <a:ext cx="888600" cy="315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capacitación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147091" y="3025569"/>
            <a:ext cx="1116939" cy="7402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Urbanismo táctico,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+ </a:t>
            </a:r>
            <a:r>
              <a:rPr lang="es-MX" sz="1000" dirty="0" err="1">
                <a:solidFill>
                  <a:schemeClr val="dk2"/>
                </a:solidFill>
              </a:rPr>
              <a:t>caminabilidad</a:t>
            </a:r>
            <a:r>
              <a:rPr lang="es-MX" sz="1000" dirty="0">
                <a:solidFill>
                  <a:schemeClr val="dk2"/>
                </a:solidFill>
              </a:rPr>
              <a:t>, +bicicletas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3468630" y="1133356"/>
            <a:ext cx="1012707" cy="4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F</a:t>
            </a:r>
            <a:r>
              <a:rPr lang="en" sz="1000" dirty="0">
                <a:solidFill>
                  <a:schemeClr val="dk2"/>
                </a:solidFill>
              </a:rPr>
              <a:t>omentar marco jurídico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2231885" y="1620324"/>
            <a:ext cx="1012706" cy="4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C</a:t>
            </a:r>
            <a:r>
              <a:rPr lang="en" sz="1000" dirty="0">
                <a:solidFill>
                  <a:schemeClr val="dk2"/>
                </a:solidFill>
              </a:rPr>
              <a:t>omunidades energéticas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720082" y="1036076"/>
            <a:ext cx="1181391" cy="77924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R</a:t>
            </a:r>
            <a:r>
              <a:rPr lang="en" sz="1000" dirty="0">
                <a:solidFill>
                  <a:schemeClr val="dk2"/>
                </a:solidFill>
              </a:rPr>
              <a:t>ed de comunidades energeticas interconectadas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645289" y="1084477"/>
            <a:ext cx="1166161" cy="8749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L</a:t>
            </a:r>
            <a:r>
              <a:rPr lang="en" sz="1000" dirty="0">
                <a:solidFill>
                  <a:schemeClr val="dk2"/>
                </a:solidFill>
              </a:rPr>
              <a:t>egislación regulatoria y de incentivos para las comunidades energéticas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4714062" y="1975220"/>
            <a:ext cx="1483004" cy="7556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M</a:t>
            </a:r>
            <a:r>
              <a:rPr lang="en" sz="1000" dirty="0">
                <a:solidFill>
                  <a:schemeClr val="dk2"/>
                </a:solidFill>
              </a:rPr>
              <a:t>ovilidad que incluya todas las formas que minimizan el impacto ambiental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6389342" y="2269966"/>
            <a:ext cx="1483004" cy="7556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Buena infraestructura vial, mínima acidentalidad,mínimas emisiones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6942458" y="3409943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M</a:t>
            </a:r>
            <a:r>
              <a:rPr lang="en" sz="1000" dirty="0">
                <a:solidFill>
                  <a:schemeClr val="dk2"/>
                </a:solidFill>
              </a:rPr>
              <a:t>ínima cantidad de basura en el vertedero final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Digitalizar el Futuro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3408900" y="476325"/>
            <a:ext cx="5429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34;p21">
            <a:extLst>
              <a:ext uri="{FF2B5EF4-FFF2-40B4-BE49-F238E27FC236}">
                <a16:creationId xmlns:a16="http://schemas.microsoft.com/office/drawing/2014/main" id="{967BA089-0463-4EA7-97EB-4D65A7C3D0B6}"/>
              </a:ext>
            </a:extLst>
          </p:cNvPr>
          <p:cNvSpPr txBox="1"/>
          <p:nvPr/>
        </p:nvSpPr>
        <p:spPr>
          <a:xfrm>
            <a:off x="3264438" y="1653155"/>
            <a:ext cx="1181391" cy="4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Incentivos para producir energía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6" name="Google Shape;134;p21">
            <a:extLst>
              <a:ext uri="{FF2B5EF4-FFF2-40B4-BE49-F238E27FC236}">
                <a16:creationId xmlns:a16="http://schemas.microsoft.com/office/drawing/2014/main" id="{8788EBDD-1353-4292-ACA9-E0738B3D7904}"/>
              </a:ext>
            </a:extLst>
          </p:cNvPr>
          <p:cNvSpPr txBox="1"/>
          <p:nvPr/>
        </p:nvSpPr>
        <p:spPr>
          <a:xfrm>
            <a:off x="2111449" y="2312290"/>
            <a:ext cx="1325481" cy="4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Acopio de residuos valorizados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7" name="Google Shape;134;p21">
            <a:extLst>
              <a:ext uri="{FF2B5EF4-FFF2-40B4-BE49-F238E27FC236}">
                <a16:creationId xmlns:a16="http://schemas.microsoft.com/office/drawing/2014/main" id="{3DD1383B-81DA-43A4-AA9C-CAE36303C840}"/>
              </a:ext>
            </a:extLst>
          </p:cNvPr>
          <p:cNvSpPr txBox="1"/>
          <p:nvPr/>
        </p:nvSpPr>
        <p:spPr>
          <a:xfrm>
            <a:off x="1147091" y="1653066"/>
            <a:ext cx="1012707" cy="4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Campañas de comunicación 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8" name="Google Shape;134;p21">
            <a:extLst>
              <a:ext uri="{FF2B5EF4-FFF2-40B4-BE49-F238E27FC236}">
                <a16:creationId xmlns:a16="http://schemas.microsoft.com/office/drawing/2014/main" id="{E9088D40-EC9B-41CC-B471-C0A873B7B47B}"/>
              </a:ext>
            </a:extLst>
          </p:cNvPr>
          <p:cNvSpPr txBox="1"/>
          <p:nvPr/>
        </p:nvSpPr>
        <p:spPr>
          <a:xfrm>
            <a:off x="3625332" y="2162155"/>
            <a:ext cx="856006" cy="2859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Plan tareco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9" name="Google Shape;134;p21">
            <a:extLst>
              <a:ext uri="{FF2B5EF4-FFF2-40B4-BE49-F238E27FC236}">
                <a16:creationId xmlns:a16="http://schemas.microsoft.com/office/drawing/2014/main" id="{9C292994-9F99-494F-9D30-DCE3A4EE2C57}"/>
              </a:ext>
            </a:extLst>
          </p:cNvPr>
          <p:cNvSpPr txBox="1"/>
          <p:nvPr/>
        </p:nvSpPr>
        <p:spPr>
          <a:xfrm>
            <a:off x="1184275" y="2192538"/>
            <a:ext cx="888600" cy="7584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Mejoras condiciones de trabajo de buzos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0" name="Google Shape;134;p21">
            <a:extLst>
              <a:ext uri="{FF2B5EF4-FFF2-40B4-BE49-F238E27FC236}">
                <a16:creationId xmlns:a16="http://schemas.microsoft.com/office/drawing/2014/main" id="{A3FC5D28-AEC4-4D7D-9F65-1B45DEC932BE}"/>
              </a:ext>
            </a:extLst>
          </p:cNvPr>
          <p:cNvSpPr txBox="1"/>
          <p:nvPr/>
        </p:nvSpPr>
        <p:spPr>
          <a:xfrm>
            <a:off x="3261449" y="3570053"/>
            <a:ext cx="1243966" cy="5637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Crear capacidades para la economía circular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1" name="Google Shape;134;p21">
            <a:extLst>
              <a:ext uri="{FF2B5EF4-FFF2-40B4-BE49-F238E27FC236}">
                <a16:creationId xmlns:a16="http://schemas.microsoft.com/office/drawing/2014/main" id="{56BD4D2D-183D-4146-8C9F-07A48BF2CF74}"/>
              </a:ext>
            </a:extLst>
          </p:cNvPr>
          <p:cNvSpPr txBox="1"/>
          <p:nvPr/>
        </p:nvSpPr>
        <p:spPr>
          <a:xfrm>
            <a:off x="3389164" y="2651900"/>
            <a:ext cx="1122025" cy="5613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Incentivos financieros para el reciclaje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2" name="Google Shape;132;p21">
            <a:extLst>
              <a:ext uri="{FF2B5EF4-FFF2-40B4-BE49-F238E27FC236}">
                <a16:creationId xmlns:a16="http://schemas.microsoft.com/office/drawing/2014/main" id="{60C8C565-783E-403B-98E2-52DEDD3D96AD}"/>
              </a:ext>
            </a:extLst>
          </p:cNvPr>
          <p:cNvSpPr txBox="1"/>
          <p:nvPr/>
        </p:nvSpPr>
        <p:spPr>
          <a:xfrm>
            <a:off x="2203870" y="4069191"/>
            <a:ext cx="888600" cy="670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Uso de las tic para mejorar la movilidad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23" name="Google Shape;132;p21">
            <a:extLst>
              <a:ext uri="{FF2B5EF4-FFF2-40B4-BE49-F238E27FC236}">
                <a16:creationId xmlns:a16="http://schemas.microsoft.com/office/drawing/2014/main" id="{442A2B51-F91E-4370-BA9A-1377D3002DF6}"/>
              </a:ext>
            </a:extLst>
          </p:cNvPr>
          <p:cNvSpPr txBox="1"/>
          <p:nvPr/>
        </p:nvSpPr>
        <p:spPr>
          <a:xfrm>
            <a:off x="3381882" y="4232462"/>
            <a:ext cx="1042861" cy="4564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Mejorar la seguridad vial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24" name="Google Shape;132;p21">
            <a:extLst>
              <a:ext uri="{FF2B5EF4-FFF2-40B4-BE49-F238E27FC236}">
                <a16:creationId xmlns:a16="http://schemas.microsoft.com/office/drawing/2014/main" id="{12CD0A56-B1B1-4447-A4E7-1EC9DF0D0EA7}"/>
              </a:ext>
            </a:extLst>
          </p:cNvPr>
          <p:cNvSpPr txBox="1"/>
          <p:nvPr/>
        </p:nvSpPr>
        <p:spPr>
          <a:xfrm>
            <a:off x="1184275" y="3840469"/>
            <a:ext cx="803425" cy="5640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Plan de movilidad urbana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25" name="Google Shape;139;p21">
            <a:extLst>
              <a:ext uri="{FF2B5EF4-FFF2-40B4-BE49-F238E27FC236}">
                <a16:creationId xmlns:a16="http://schemas.microsoft.com/office/drawing/2014/main" id="{C018BD84-0263-4E50-A66B-7C91406674FE}"/>
              </a:ext>
            </a:extLst>
          </p:cNvPr>
          <p:cNvSpPr txBox="1"/>
          <p:nvPr/>
        </p:nvSpPr>
        <p:spPr>
          <a:xfrm>
            <a:off x="4879124" y="3196020"/>
            <a:ext cx="1179103" cy="670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Gestión integral de desechos sólidos 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6" name="Google Shape;139;p21">
            <a:extLst>
              <a:ext uri="{FF2B5EF4-FFF2-40B4-BE49-F238E27FC236}">
                <a16:creationId xmlns:a16="http://schemas.microsoft.com/office/drawing/2014/main" id="{8373F1F1-25CF-48F9-9C6F-8AABCDC23ED4}"/>
              </a:ext>
            </a:extLst>
          </p:cNvPr>
          <p:cNvSpPr txBox="1"/>
          <p:nvPr/>
        </p:nvSpPr>
        <p:spPr>
          <a:xfrm>
            <a:off x="4822156" y="4163048"/>
            <a:ext cx="803426" cy="525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2"/>
                </a:solidFill>
              </a:rPr>
              <a:t>Economía circular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" name="Google Shape;139;p21">
            <a:extLst>
              <a:ext uri="{FF2B5EF4-FFF2-40B4-BE49-F238E27FC236}">
                <a16:creationId xmlns:a16="http://schemas.microsoft.com/office/drawing/2014/main" id="{F27A814B-2B0A-9220-39D7-E1627158239B}"/>
              </a:ext>
            </a:extLst>
          </p:cNvPr>
          <p:cNvSpPr txBox="1"/>
          <p:nvPr/>
        </p:nvSpPr>
        <p:spPr>
          <a:xfrm>
            <a:off x="5685567" y="4002291"/>
            <a:ext cx="1067781" cy="7120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2"/>
                </a:solidFill>
              </a:rPr>
              <a:t>Recuperación integral del paisaje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3" name="Google Shape;139;p21">
            <a:extLst>
              <a:ext uri="{FF2B5EF4-FFF2-40B4-BE49-F238E27FC236}">
                <a16:creationId xmlns:a16="http://schemas.microsoft.com/office/drawing/2014/main" id="{7EFF887B-23E6-AC8C-5C21-194D215B53C9}"/>
              </a:ext>
            </a:extLst>
          </p:cNvPr>
          <p:cNvSpPr txBox="1"/>
          <p:nvPr/>
        </p:nvSpPr>
        <p:spPr>
          <a:xfrm>
            <a:off x="2401482" y="2959797"/>
            <a:ext cx="888600" cy="7556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2"/>
                </a:solidFill>
              </a:rPr>
              <a:t>Plan integral de los paisajes</a:t>
            </a:r>
            <a:endParaRPr sz="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/>
        </p:nvSpPr>
        <p:spPr>
          <a:xfrm>
            <a:off x="372100" y="85638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Ha</a:t>
            </a:r>
            <a:r>
              <a:rPr lang="en-US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bici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2431800" y="340562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2000" b="1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2000" b="1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2000" b="1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000" b="1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2000" b="1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61630" y="1599660"/>
            <a:ext cx="3000000" cy="136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Promover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uso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la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bicicleta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escala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ciudad</a:t>
            </a:r>
            <a:endParaRPr sz="11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4350100" y="3592246"/>
            <a:ext cx="3000000" cy="88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</a:t>
            </a:r>
            <a:r>
              <a:rPr lang="en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 ciclousuarios de La Habana </a:t>
            </a:r>
            <a:endParaRPr sz="2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423096" y="2962310"/>
            <a:ext cx="2573300" cy="19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Dirección general de transporte 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1100" dirty="0" err="1">
                <a:solidFill>
                  <a:schemeClr val="accent2"/>
                </a:solidFill>
                <a:latin typeface="Montserrat Medium"/>
                <a:sym typeface="Montserrat Medium"/>
              </a:rPr>
              <a:t>PDLs</a:t>
            </a:r>
            <a:endParaRPr lang="es-ES" sz="1100" dirty="0">
              <a:solidFill>
                <a:schemeClr val="accent2"/>
              </a:solidFill>
              <a:latin typeface="Montserrat Medium"/>
              <a:sym typeface="Montserrat Medium"/>
            </a:endParaRP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MIPYMES </a:t>
            </a:r>
            <a:r>
              <a:rPr lang="es-ES" sz="1100" dirty="0" err="1">
                <a:solidFill>
                  <a:schemeClr val="accent2"/>
                </a:solidFill>
                <a:latin typeface="Montserrat Medium"/>
                <a:sym typeface="Montserrat Medium"/>
              </a:rPr>
              <a:t>veloCuba</a:t>
            </a:r>
            <a:r>
              <a:rPr lang="es-ES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 y </a:t>
            </a:r>
            <a:r>
              <a:rPr lang="es-ES" sz="1100" dirty="0" err="1">
                <a:solidFill>
                  <a:schemeClr val="accent2"/>
                </a:solidFill>
                <a:latin typeface="Montserrat Medium"/>
                <a:sym typeface="Montserrat Medium"/>
              </a:rPr>
              <a:t>teleforja</a:t>
            </a:r>
            <a:endParaRPr lang="es-ES" sz="1100" dirty="0">
              <a:solidFill>
                <a:schemeClr val="accent2"/>
              </a:solidFill>
              <a:latin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350100" y="834049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Dale pedale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282372" y="1551254"/>
            <a:ext cx="3000000" cy="22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una red de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bicicletas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públicas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escala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ciudad</a:t>
            </a:r>
          </a:p>
          <a:p>
            <a:pPr marL="171450" lvl="0" indent="-1714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Crear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una red de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aparcamiento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para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bicicletas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públicas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y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privadas</a:t>
            </a:r>
            <a:endParaRPr lang="en-US" sz="1100" dirty="0">
              <a:solidFill>
                <a:schemeClr val="accent2"/>
              </a:solidFill>
              <a:latin typeface="Montserrat Medium"/>
              <a:ea typeface="Montserrat"/>
              <a:cs typeface="Montserrat"/>
              <a:sym typeface="Montserrat Medium"/>
            </a:endParaRPr>
          </a:p>
          <a:p>
            <a:pPr marL="171450" lvl="0" indent="-1714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Garantizar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sistemas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de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seguridad</a:t>
            </a:r>
            <a:r>
              <a:rPr lang="en-US" sz="1100" dirty="0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 y </a:t>
            </a:r>
            <a:r>
              <a:rPr lang="en-US" sz="1100" dirty="0" err="1">
                <a:solidFill>
                  <a:schemeClr val="accent2"/>
                </a:solidFill>
                <a:latin typeface="Montserrat Medium"/>
                <a:ea typeface="Montserrat"/>
                <a:cs typeface="Montserrat"/>
                <a:sym typeface="Montserrat Medium"/>
              </a:rPr>
              <a:t>medios</a:t>
            </a:r>
            <a:endParaRPr sz="2000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214619" y="628275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Comunidad energética en Regla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219335" y="1198873"/>
            <a:ext cx="3973284" cy="159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a menos una comunidad energética para reducir la dependencia del sistema nacional y favorecer el uso de F.R.E</a:t>
            </a:r>
            <a:endParaRPr sz="11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4752289" y="2928403"/>
            <a:ext cx="3303140" cy="104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Privados</a:t>
            </a:r>
          </a:p>
          <a:p>
            <a:pPr marL="171450" lvl="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Instituciones vinculadas (salud y educación</a:t>
            </a:r>
            <a:r>
              <a:rPr lang="en" sz="1000" dirty="0">
                <a:solidFill>
                  <a:schemeClr val="accent2"/>
                </a:solidFill>
                <a:latin typeface="Montserrat Medium"/>
                <a:sym typeface="Montserrat Medium"/>
              </a:rPr>
              <a:t>)</a:t>
            </a:r>
            <a:endParaRPr sz="1000" dirty="0">
              <a:solidFill>
                <a:schemeClr val="accent2"/>
              </a:solidFill>
              <a:latin typeface="Montserrat Medium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435994" y="2650990"/>
            <a:ext cx="3539967" cy="23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D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irección de Desarrollo Municipal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A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cademia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OBE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Sociedad civil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S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alud y educación </a:t>
            </a:r>
          </a:p>
          <a:p>
            <a:pPr marL="171450" indent="-1714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CAM</a:t>
            </a:r>
            <a:endParaRPr sz="1100" dirty="0">
              <a:solidFill>
                <a:schemeClr val="accent2"/>
              </a:solidFill>
              <a:latin typeface="Montserrat Medium"/>
              <a:sym typeface="Montserrat Medium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755800" y="628275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Cambia la mirada, energízate por la comunidad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752289" y="1483577"/>
            <a:ext cx="3419371" cy="159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Sistema local de producción y distribución de energías limpias beneficiando a la comunidad y a instituciones que brindan servicios en la comunidad</a:t>
            </a:r>
            <a:endParaRPr sz="2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4289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709606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Basura cero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1196280"/>
            <a:ext cx="3000000" cy="146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una red de puntos de acopio para residuos valorizados</a:t>
            </a:r>
            <a:endParaRPr sz="11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4791405" y="2894041"/>
            <a:ext cx="3000000" cy="88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</a:t>
            </a:r>
            <a:r>
              <a:rPr lang="en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abitantes de la ciudad</a:t>
            </a:r>
            <a:endParaRPr sz="2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372100" y="2436841"/>
            <a:ext cx="3000000" cy="23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Empresa de materia prima 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B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uzos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H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abitantes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A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ctores económicos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E</a:t>
            </a: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mpresa de servicios comunales</a:t>
            </a:r>
          </a:p>
          <a:p>
            <a:pPr marL="457200" indent="-292100">
              <a:lnSpc>
                <a:spcPct val="95000"/>
              </a:lnSpc>
              <a:spcBef>
                <a:spcPts val="1200"/>
              </a:spcBef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n" sz="1100" dirty="0">
                <a:solidFill>
                  <a:schemeClr val="accent2"/>
                </a:solidFill>
                <a:latin typeface="Montserrat Medium"/>
                <a:sym typeface="Montserrat Medium"/>
              </a:rPr>
              <a:t>Gobierno </a:t>
            </a:r>
            <a:endParaRPr sz="1100" dirty="0">
              <a:solidFill>
                <a:schemeClr val="accent2"/>
              </a:solidFill>
              <a:latin typeface="Montserrat Medium"/>
              <a:sym typeface="Montserrat Medium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4791405" y="709606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Uniendo puntos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791405" y="1711905"/>
            <a:ext cx="3000000" cy="146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MX" sz="1100" dirty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Centros de acopio sirvan para juntar los residuos valorizados</a:t>
            </a:r>
            <a:endParaRPr sz="20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5088255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810</Words>
  <Application>Microsoft Office PowerPoint</Application>
  <PresentationFormat>Presentación en pantalla (16:9)</PresentationFormat>
  <Paragraphs>190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Crimson Pro</vt:lpstr>
      <vt:lpstr>Arial</vt:lpstr>
      <vt:lpstr>Montserrat Black</vt:lpstr>
      <vt:lpstr>Noto Sans Symbols</vt:lpstr>
      <vt:lpstr>Montserrat</vt:lpstr>
      <vt:lpstr>Montserrat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pm_user</cp:lastModifiedBy>
  <cp:revision>25</cp:revision>
  <dcterms:modified xsi:type="dcterms:W3CDTF">2024-10-25T13:02:26Z</dcterms:modified>
</cp:coreProperties>
</file>