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506" r:id="rId7"/>
    <p:sldId id="507" r:id="rId8"/>
    <p:sldId id="508" r:id="rId9"/>
    <p:sldId id="511" r:id="rId10"/>
    <p:sldId id="512" r:id="rId11"/>
    <p:sldId id="513" r:id="rId12"/>
    <p:sldId id="510" r:id="rId13"/>
    <p:sldId id="516" r:id="rId14"/>
    <p:sldId id="515" r:id="rId15"/>
    <p:sldId id="514" r:id="rId16"/>
    <p:sldId id="519" r:id="rId17"/>
    <p:sldId id="518" r:id="rId18"/>
  </p:sldIdLst>
  <p:sldSz cx="18288000" cy="10287000"/>
  <p:notesSz cx="6858000" cy="9144000"/>
  <p:embeddedFontLst>
    <p:embeddedFont>
      <p:font typeface="Gotham" panose="02000504050000020004" pitchFamily="2" charset="0"/>
      <p:regular r:id="rId20"/>
      <p:bold r:id="rId21"/>
      <p:italic r:id="rId22"/>
      <p:boldItalic r:id="rId23"/>
    </p:embeddedFont>
    <p:embeddedFont>
      <p:font typeface="Gotham Bold" pitchFamily="2" charset="0"/>
      <p:regular r:id="rId24"/>
      <p:bold r:id="rId25"/>
    </p:embeddedFont>
    <p:embeddedFont>
      <p:font typeface="Gotham Light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79ECC"/>
    <a:srgbClr val="002D4D"/>
    <a:srgbClr val="B9CDE5"/>
    <a:srgbClr val="006796"/>
    <a:srgbClr val="267DA5"/>
    <a:srgbClr val="E9EDF4"/>
    <a:srgbClr val="114E8A"/>
    <a:srgbClr val="65B1D8"/>
    <a:srgbClr val="1C3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8" autoAdjust="0"/>
    <p:restoredTop sz="94604" autoAdjust="0"/>
  </p:normalViewPr>
  <p:slideViewPr>
    <p:cSldViewPr>
      <p:cViewPr varScale="1">
        <p:scale>
          <a:sx n="63" d="100"/>
          <a:sy n="63" d="100"/>
        </p:scale>
        <p:origin x="20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2:17:14.2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0 389 24575,'26'-21'0,"-14"8"0,30 6 0,-18 0 0,8 5 0,1-5 0,8 7 0,-7-7 0,8 5 0,-10-5 0,9 7 0,-14 0 0,13 0 0,-16-8 0,8 6 0,-8-5 0,7 7 0,-7-7 0,8 5 0,0-5 0,1 0 0,-1 5 0,0-5 0,0 7 0,0-8 0,1 7 0,-1-7 0,0 8 0,0-7 0,0 5 0,10-5 0,-8 0 0,17-3 0,-17 1 0,17-7 0,-17 14 0,8-13 0,-18 13 0,6-5 0,-13 7 0,5 0 0,-7 0 0,-1-7 0,1 5 0,0-4 0,-1 6 0,1 0 0,-1 0 0,0 0 0,0 0 0,1 0 0,-1 0 0,1 0 0,-1 0 0,0 0 0,1 0 0,-1 0 0,0 0 0,0 0 0,1 0 0,-1 0 0,0 0 0,0 0 0,1 0 0,-1 0 0,1 0 0,-1 0 0,1 0 0,-1 0 0,1 0 0,-1 6 0,9-4 0,-7 4 0,7-6 0,-9 0 0,1 0 0,-1 0 0,1 0 0,0 0 0,-1 0 0,1 0 0,-1 0 0,1 0 0,-1 0 0,0 0 0,0 0 0,0 0 0,0 0 0,-1 6 0,2-4 0,-1 4 0,0-6 0,1 7 0,-1-6 0,1 6 0,7 0 0,-5-5 0,13 5 0,-13-1 0,13-4 0,-14 4 0,15-6 0,-7 7 0,8-5 0,-8 5 0,7-7 0,-7 0 0,8 0 0,0 0 0,1 0 0,-1 0 0,0 0 0,0 0 0,0 0 0,-7 0 0,-3 0 0,1 0 0,-7 0 0,14 0 0,-13 0 0,13 0 0,-6 0 0,1 0 0,5 0 0,-6 0 0,8 0 0,-7 0 0,5 0 0,-13 7 0,13-6 0,-14 6 0,15 0 0,-7-5 0,8 5 0,0-7 0,-7 0 0,14 0 0,-20 0 0,20 0 0,-14 0 0,-1 0 0,6 0 0,-13 0 0,13 0 0,-13 6 0,13-4 0,-14 5 0,14-7 0,-13 0 0,13 0 0,-13 0 0,13 0 0,-14 0 0,15 0 0,-7 0 0,0 0 0,13 0 0,-11 0 0,5 0 0,-1 0 0,-6 0 0,1 0 0,5 0 0,-13 0 0,5 0 0,0 0 0,-5 0 0,5 0 0,-7 0 0,-1 0 0,1 0 0,-1 0 0,1 0 0,7 0 0,-5 0 0,13 0 0,-5 0 0,-1 0 0,6 0 0,-6 0 0,1 0 0,5 0 0,-6 0 0,1 0 0,5 0 0,-6 0 0,15 0 0,-13 0 0,11 0 0,-21 0 0,14 0 0,-13 0 0,5 0 0,-7 0 0,-1 0 0,1 0 0,-1 0 0,1 0 0,0 0 0,-1 0 0,0 0 0,1 0 0,-1 0 0,0 0 0,1 0 0,0 0 0,7 0 0,-6 0 0,15 0 0,-15 0 0,14 0 0,-13 0 0,13 0 0,-13 0 0,5 0 0,0 0 0,-5 0 0,5 0 0,1 0 0,-7 0 0,7 0 0,-1 0 0,-5 0 0,13 0 0,-14 0 0,15 0 0,-15 0 0,14 0 0,-5 0 0,-1 0 0,6 0 0,-13 0 0,13 0 0,-13 0 0,5 0 0,0 0 0,-5 0 0,5 0 0,-7 0 0,-1 0 0,1 0 0,-1 0 0,1 0 0,7 0 0,-5 0 0,5 0 0,1 0 0,-7 0 0,14 0 0,-13 0 0,13 0 0,-13 0 0,5 0 0,0 0 0,-5 0 0,13 0 0,-5 0 0,7 0 0,0 0 0,0 0 0,-8 0 0,7 0 0,-7 0 0,8 0 0,-7 0 0,5 0 0,-14 0 0,7 0 0,-1 0 0,-5 0 0,5 0 0,-7 0 0,-1 0 0,1 0 0,-1 0 0,0 0 0,-7 6 0,17-5 0,3 5 0,20-6 0,17 0 0,-9 0-3392,11 0 0,0 0 3392,4 0-323,-3 0 1,-2 0 322,-9 0 0,18 9 0,-18 1 0,8 0 0,-12-2 6465,-8-8-6465,7 0 964,-17 0-964,17 0 0,-7 0 0,-1 0 0,8 0 0,-17 0 0,17 0 0,-7 0 0,-1 0 0,8 0 0,-16 0 0,6 0 0,-9 0 0,0 0 0,0 0 0,-7 0 0,5 0 0,-6 0 0,1 0 0,5 0 0,-6 0 0,1 0 0,5 0 0,-14 0 0,15 0 0,-15 0 0,14 0 0,-13 0 0,13 0 0,-13 0 0,5 0 0,-7 0 0,7 0 0,-5 0 0,5 0 0,-8 0 0,1 0 0,0 0 0,-1 0 0,9 0 0,-7 0 0,13 0 0,-13 0 0,5 0 0,-6 0 0,-1 0 0,1 0 0,-1 0 0,1 0 0,-1 0 0,1 0 0,-1 0 0,9 0 0,-7 0 0,7 0 0,-9 0 0,1 0 0,-1 0 0,1 0 0,0 0 0,-1 0 0,1 0 0,-1 0 0,9 0 0,-7 0 0,6 0 0,1 0 0,-7 0 0,15 0 0,-15 0 0,14 0 0,1 0 0,3 0 0,5 0 0,-7 0 0,9 0 0,-6 0 0,6 0 0,-9 0 0,1 0 0,-1 0 0,-8 0 0,6 0 0,-13 0 0,5 0 0,-7 0 0,-1 0 0,1 0 0,-1 0 0,1 0 0,0 0 0,-1 0 0,0 0 0,0 0 0,0 0 0,-1 6 0,1 2 0,-6 6 0,10-6 0,8-2 0,15-6 0,23 0 0,-9 0 0,19 0 0,-10 4 0,0 0 0,18-3 0,-23 7 0,-3-1 0,-5-6 0,-17 14 0,8-14 0,-10 7 0,-8-2 0,7-4 0,-7 4 0,8-6 0,0 0 0,1 0 0,-1 0 0,0 0 0,0 0 0,0 0 0,0 0 0,10 0 0,-8 0 0,8 0 0,-1 0 0,-6 0 0,6 0 0,0 0 0,3 0 0,0 0 0,7 0 0,-8 0 0,10 0 0,-9 0 0,6 0 0,-6-8 0,0 6 0,6-6 0,-15 1 0,6 5 0,1-5 0,-16 7 0,14 0 0,-16 0 0,1 0 0,-3 0 0,-7 0 0,7 0 0,-6 0 0,7 0 0,-9 0 0,1 0 0,7-7 0,-5 5 0,13-5 0,-13 7 0,13 0 0,-6-8 0,18 7 0,6-14 0,7 13 0,-7-5 0,-6 0 0,-10 5 0,-8-5 0,7 7 0,-15 0 0,6 0 0,-7 0 0,0 0 0,-1 0 0,0 0 0,0 0 0,12 0 0,19 0 0,4 0 0,25 0 0,-12 0 0,0 0 0,30 0 0,-24 4 0,-2 0 0,1-2 0,7 7 0,-18-9 0,18 0 0,-19 0 0,9 0 0,0 0 0,-9 0 0,9 0 0,-11 0 0,10 0 0,-7 0 0,8 0 0,-1 0 0,-7 0 0,18 0 0,-8 0 0,1 0 0,7 0 0,-19 0 0,20 0 0,-20 0 0,9 0 0,-11 0 0,-10 0 0,8 0 0,-16 0 0,6 0 0,-9 0 0,10 0 0,-8 0 0,17 0 0,-17 0 0,17 0 0,-17 0 0,17 0 0,-7 0 0,-1 0 0,8 0 0,-7-8 0,9 6 0,-10-6 0,19 8 0,-16 0 0,18-8 0,-1 6 0,-7-6 0,7 8 0,-19 0 0,7 0 0,-17 0 0,8 0 0,-18 0 0,6 0 0,-13 0 0,5 0 0,-7 0 0,-1 0 0,9 0 0,-7 0 0,17 0 0,12 0 0,28 0 0,7 0 0,-14 0 0,3 0 0,-19 0 0,0 0 0,14 0 0,-1 0 0,-11 0 0,-3 0 0,31 0 0,9 0 0,-12 0 0,0 0 0,-11 0 0,-3 0 0,-10 0 0,11 0 0,-8 0 0,7 0 0,-10 0 0,11-8 0,-9 5 0,9-5 0,-11 8 0,10-9 0,-7 7 0,-2-7 0,-3 9 0,-7 0 0,9 0 0,-1-8 0,1 6 0,11-5 0,-8-1 0,41-2 0,-35 0 0,36 2 0,-43 8 0,9 0 0,-11-8 0,0 6 0,0-6 0,0 8 0,-1 0 0,1 0 0,0-8 0,0 6 0,0-14 0,0 14 0,-9-13 0,6 13 0,-15-5 0,6 7 0,-9 0 0,-7 0 0,5 0 0,-13 0 0,5 0 0,-8 0 0,1 0 0,-1 0 0,0 0 0,11 0 0,0 0 0,20 0 0,-2 0 0,10 0 0,0 8 0,-9-6 0,6 6 0,-6-8 0,9 0 0,-9 0 0,6 0 0,-15 0 0,15 0 0,-15 0 0,6 0 0,-8 0 0,-1 0 0,9 0 0,-6 0 0,6 0 0,-9 0 0,10 0 0,-8 0 0,17 0 0,-8 0 0,10 0 0,-9 0 0,7 0 0,-8 0 0,1 0 0,7 0 0,-8 0 0,1 0 0,7 0 0,-17 0 0,17 0 0,-17 0 0,17 0 0,-17 0 0,17 0 0,-16 7 0,6-5 0,0 13 0,-6-14 0,6 14 0,1-13 0,-8 13 0,31-14 0,-18 7 0,11-8 0,-7 0 0,-17 0 0,8 0 0,-10 0 0,0 0 0,-7 0 0,5 0 0,-6 0 0,8 0 0,1 0 0,-1 0 0,0 0 0,0 0 0,0 0 0,1 0 0,-9 0 0,6 0 0,-13 0 0,5 0 0,0 0 0,-5 6 0,5-4 0,1 4 0,1 1 0,8-5 0,0 5 0,1-7 0,8 8 0,-6-6 0,20 6 0,-10 0 0,4-6 0,-8 5 0,-8 1 0,-1-7 0,-8 7 0,6-8 0,-13 6 0,5-4 0,-7 4 0,-1-6 0,1 0 0,-1 0 0,0 0 0,9 0 0,0 0 0,9 0 0,10 0 0,25 0 0,-8 0 0,17-8 0,-23 6 0,0-6 0,0 8 0,0-8 0,0 6 0,-9-6 0,6 0 0,-15 6 0,6-5 0,-9 7 0,0-8 0,1 6 0,-1-5 0,-8 7 0,6 0 0,-13-6 0,13 4 0,-13-5 0,5 7 0,0-7 0,-5 5 0,13-5 0,-13 1 0,13 4 0,-6-12 0,1 12 0,5-12 0,-6 12 0,1-12 0,5 12 0,-6-11 0,1 11 0,5-13 0,-6 14 0,8-14 0,-7 13 0,-3-5 0,0 7 0,-5-7 0,5 6 0,-7-6 0,-1 7 0,-6-6 0,4 4 0,-10-10 0,10 10 0,-4-11 0,7 11 0,-1-11 0,1 5 0,-1-7 0,1 7 0,-7-5 0,5 11 0,-11-10 0,10 10 0,-10-4 0,5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2:17:24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 24575,'28'0'0,"11"0"0,57 0 0,-39 0 0,-5 0 0,-2 0 0,-6 0 0,0 0 0,21 0 0,-27 0 0,18 0 0,-24 0 0,9-8 0,-14 6 0,12-6 0,-14 8 0,-1 0 0,-2 0 0,1 0 0,-7 0 0,7 0 0,-1 0 0,-5 0 0,5 0 0,0 0 0,-5 0 0,5 0 0,1 0 0,-7 0 0,14 0 0,-13 0 0,13 0 0,-13 0 0,13 0 0,-14 0 0,15 0 0,-7 0 0,0 0 0,7 0 0,-7 0 0,0 0 0,6 0 0,-13 0 0,13 0 0,-13 0 0,5 0 0,0 0 0,-5 0 0,13 0 0,-13 0 0,5 0 0,1 0 0,-7 0 0,14 0 0,-13 0 0,13 0 0,-7 0 0,1 0 0,-3 0 0,-6 0 0,-1 0 0,1 0 0,-1 0 0,1 0 0,-1 0 0,1 0 0,7 0 0,-5 0 0,5 0 0,1 0 0,-7 0 0,6 0 0,1 0 0,-7-6 0,7 4 0,-9-4 0,1 6 0,7 0 0,-5 0 0,5 0 0,-7 0 0,-1 0 0,1 0 0,-1 0 0,7 0 0,-4 0 0,4 0 0,-7 0 0,1 0 0,-1 0 0,1 0 0,-1 0 0,1 0 0,-1 0 0,9 0 0,-7-7 0,15 5 0,-15-4 0,14 6 0,-13 0 0,13 0 0,-13 0 0,13 0 0,-14 0 0,7 0 0,-9 0 0,1 0 0,7 0 0,-5 0 0,5 0 0,1 0 0,-7 0 0,29 0 0,-18 0 0,12 0 0,-9 0 0,-5 0 0,-1 0 0,6 0 0,-13 0 0,13 0 0,-13 0 0,5 0 0,-7 0 0,-1 0 0,1 0 0,-1 0 0,1 0 0,-1 0 0,0 0 0,0 0 0,1 0 0,0 0 0,-1 0 0,9 0 0,-7 0 0,14 0 0,-5 0 0,7 0 0,0 0 0,0 0 0,-7 0 0,5 0 0,-14 0 0,15 0 0,-15 0 0,14 0 0,-13 0 0,13 0 0,-13 0 0,5 0 0,-8 0 0,1 0 0,0 0 0,-1 0 0,-6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2:17:31.6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24575,'29'0'0,"47"0"0,-22 0 0,27 0 0,-30 0 0,-8 0 0,1 0 0,-3 0 0,-8 0 0,-1 0 0,0 0 0,0 0 0,0 0 0,-7 0 0,5 0 0,-13 0 0,5 0 0,-8 0 0,1 0 0,0 0 0,-1 0 0,1 0 0,7 0 0,-5 0 0,5 0 0,-7 0 0,-1 0 0,8 0 0,-5 0 0,5 0 0,-7 0 0,-1 0 0,9 0 0,-7 0 0,7 0 0,-9 0 0,1 6 0,-1-4 0,1 4 0,0-6 0,-1 0 0,1 0 0,-1 0 0,1 0 0,-1 0 0,1 0 0,-1 0 0,1 0 0,0 7 0,-1-6 0,1 6 0,-1-7 0,1 0 0,-1 0 0,1 0 0,-1 0 0,1 0 0,-1 0 0,1 0 0,0 0 0,-1 0 0,1 0 0,-1 0 0,0 0 0,0 0 0,1 0 0,-1 0 0,1 0 0,-1 0 0,0 0 0,0 0 0,1 0 0,-1 0 0,1 0 0,-1 0 0,0 0 0,1 0 0,-1 0 0,0 0 0,0 0 0,0 0 0,-7 6 0,6-4 0,-5 4 0,7-6 0,-1 0 0,0 0 0,0 0 0,1 0 0,0 0 0,-1 0 0,1 0 0,-1 0 0,0 0 0,0 0 0,1 0 0,0 0 0,-1 0 0,1 0 0,-1 0 0,1 0 0,-1 0 0,1 0 0,7 0 0,-5 0 0,13 0 0,-14 0 0,7 0 0,-1 0 0,-5 0 0,13 0 0,-13 0 0,5 0 0,0 0 0,-5 0 0,13 0 0,-6 0 0,9 0 0,-9 0 0,6 0 0,-5 0 0,-1 0 0,6 0 0,-13 0 0,13 0 0,-14 0 0,7 0 0,-9 0 0,0 0 0,0 0 0,-6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2:17:32.6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4961B-04E6-4004-8FF3-2A90966F3FA6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76791-44B6-436F-B67E-EA5FB3B0B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39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76791-44B6-436F-B67E-EA5FB3B0B6D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0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10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71900"/>
            <a:ext cx="15963900" cy="116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12"/>
              </a:lnSpc>
            </a:pPr>
            <a:r>
              <a:rPr lang="en-US" sz="4800" dirty="0">
                <a:solidFill>
                  <a:srgbClr val="FFFFFF"/>
                </a:solidFill>
                <a:latin typeface="Gotham Light"/>
              </a:rPr>
              <a:t>Claudia Acosta 							</a:t>
            </a:r>
            <a:r>
              <a:rPr lang="en-US" sz="2000" dirty="0" err="1">
                <a:solidFill>
                  <a:srgbClr val="FFFFFF"/>
                </a:solidFill>
                <a:latin typeface="Gotham Light"/>
              </a:rPr>
              <a:t>claudiamarcelaacosta@gmail.com</a:t>
            </a:r>
            <a:r>
              <a:rPr lang="en-US" sz="2000" dirty="0">
                <a:solidFill>
                  <a:srgbClr val="FFFFFF"/>
                </a:solidFill>
                <a:latin typeface="Gotham Light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Gotham Light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19200" y="5860276"/>
            <a:ext cx="15963900" cy="4236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2"/>
              </a:lnSpc>
            </a:pPr>
            <a:r>
              <a:rPr lang="es-ES_tradnl" sz="5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Las "</a:t>
            </a:r>
            <a:r>
              <a:rPr lang="es-ES_tradnl" sz="5400" b="1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Tech</a:t>
            </a:r>
            <a:r>
              <a:rPr lang="es-ES_tradnl" sz="5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", nuevas promesas del desarrollo y su eco en las ciudades. </a:t>
            </a:r>
          </a:p>
          <a:p>
            <a:pPr algn="ctr">
              <a:lnSpc>
                <a:spcPts val="4812"/>
              </a:lnSpc>
            </a:pPr>
            <a:endParaRPr lang="es-ES_tradnl" sz="5400" b="1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>
              <a:lnSpc>
                <a:spcPts val="4812"/>
              </a:lnSpc>
            </a:pPr>
            <a:r>
              <a:rPr lang="es-ES_tradnl" sz="5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Reflexiones a propósito de debates y experiencias urbanas</a:t>
            </a:r>
          </a:p>
          <a:p>
            <a:pPr algn="ctr">
              <a:lnSpc>
                <a:spcPts val="4812"/>
              </a:lnSpc>
            </a:pPr>
            <a:endParaRPr lang="es-ES_tradnl" sz="5400" b="1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>
              <a:lnSpc>
                <a:spcPts val="4812"/>
              </a:lnSpc>
            </a:pPr>
            <a:r>
              <a:rPr lang="es-ES_tradnl" sz="2400" b="1" dirty="0">
                <a:solidFill>
                  <a:schemeClr val="bg1"/>
                </a:solidFill>
                <a:effectLst/>
              </a:rPr>
              <a:t>XX Encuentro Internacional sobre Gestión de Ciudades Patrimoniales. Hablemos sobre el Plan de la Habana</a:t>
            </a:r>
            <a:endParaRPr lang="es-ES_tradnl" sz="24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FAE1-A0C1-3A6E-31E9-8D2F0C00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5CA45F3-13EB-645E-5626-BD9348D3D824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D104F59-1B14-F19E-3185-A28FB785E57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340ED65-1539-60E0-A7B0-396031B464EC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A9F889C8-666F-6240-CAF2-2EE972E2D893}"/>
              </a:ext>
            </a:extLst>
          </p:cNvPr>
          <p:cNvSpPr txBox="1"/>
          <p:nvPr/>
        </p:nvSpPr>
        <p:spPr>
          <a:xfrm>
            <a:off x="533399" y="419100"/>
            <a:ext cx="1725204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2. Las “Airbnb”: servicios de hospedaje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D2F154B7-A8D7-95E0-DF68-D6ACA5BD8303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De que se trata?	Que cambios han introducido?			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5723E767-3B34-3462-59AC-FD296843D73A}"/>
              </a:ext>
            </a:extLst>
          </p:cNvPr>
          <p:cNvSpPr txBox="1"/>
          <p:nvPr/>
        </p:nvSpPr>
        <p:spPr>
          <a:xfrm>
            <a:off x="228600" y="2288059"/>
            <a:ext cx="8915400" cy="641102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Depende de: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Estructura inicial de la propiedad (tendencia a concentración en determinadas localizaciones) y su regulación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Condiciones regulatorias del mercado de alquiler tradicional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Dinámicas de la ciudad. Especial discusión en ciudades turísticas y de interés por visitantes con más recursos Barcelona, </a:t>
            </a:r>
            <a:r>
              <a:rPr lang="es-ES_tradnl" sz="2600" dirty="0" err="1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CdMx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, NYC, Santa Clara (Ca)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Asociación con fenómenos urbanos: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Gentrificación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Expulsión de morador originario (¿vaciamiento?)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400" dirty="0" err="1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Clústers</a:t>
            </a: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D26F16-17E3-D6FD-6047-C4AEF89F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9" y="3249654"/>
            <a:ext cx="7772400" cy="56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08978-A25B-62F3-C79D-98BEAEA4B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A29082B-7EBC-9463-BF18-C1F3B4D26DD1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1DAE2FD-9A6A-E9EE-B61E-DD7AB63DA8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80A58AF-CC0F-8457-64D4-1F73B6B5ACFA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C4906A63-EB96-78B1-AD96-248831E70116}"/>
              </a:ext>
            </a:extLst>
          </p:cNvPr>
          <p:cNvSpPr txBox="1"/>
          <p:nvPr/>
        </p:nvSpPr>
        <p:spPr>
          <a:xfrm>
            <a:off x="533399" y="419100"/>
            <a:ext cx="1725204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2. Las “Airbnb”: servicios de hospedaje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A2B78CA4-2FFF-D756-F740-F61B73FD66C0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De que se trata?	Que cambios han introducido?		Que hacer?		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99D26087-3059-AF21-63D5-B00375193A4C}"/>
              </a:ext>
            </a:extLst>
          </p:cNvPr>
          <p:cNvSpPr txBox="1"/>
          <p:nvPr/>
        </p:nvSpPr>
        <p:spPr>
          <a:xfrm>
            <a:off x="315995" y="2509520"/>
            <a:ext cx="12533875" cy="57149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Experiencias muy disimiles con tres tendencias principales: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No se regula - dando mayor espacio para oportunidad por grandes capitales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Regulación del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servicio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- equiparación a hotel.</a:t>
            </a:r>
          </a:p>
          <a:p>
            <a:pPr marL="628650" lvl="1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¿Que entendemos por alquiler temporal?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Regulación alrededor de la idea de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uso: 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relación propietario – inquilino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endParaRPr lang="es-ES_tradnl" sz="2600" dirty="0">
              <a:solidFill>
                <a:srgbClr val="5C5B5F"/>
              </a:solidFill>
              <a:highlight>
                <a:schemeClr val="lt1"/>
              </a:highlight>
              <a:latin typeface="Gotham" panose="020B0604020202020204"/>
            </a:endParaRPr>
          </a:p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Herramientas: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Mucho </a:t>
            </a:r>
            <a:r>
              <a:rPr lang="es-ES_tradnl" sz="26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comando y control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Tx/>
              <a:buChar char="-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Un poco de </a:t>
            </a:r>
            <a:r>
              <a:rPr lang="es-ES_tradnl" sz="26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sistema de precios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439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0A244-FE1D-70B2-C256-2F5EFFE2F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8C727EAE-69AD-00C7-3A54-9825151B7BF7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A50E7C8-A4EB-25E3-B430-4D0A3BC157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E3D7240-9310-B2C5-EB56-067F78B9DEF8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73838065-F756-C343-7D2B-373394B99970}"/>
              </a:ext>
            </a:extLst>
          </p:cNvPr>
          <p:cNvSpPr txBox="1"/>
          <p:nvPr/>
        </p:nvSpPr>
        <p:spPr>
          <a:xfrm>
            <a:off x="533399" y="419100"/>
            <a:ext cx="1725204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2. Las “Airbnb”: servicios de hospedaje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0B848C02-9D5A-F7C2-6266-4D18016D9769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Un laboratorio Regulatorio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A2BC0991-C8D2-5436-BD01-683E421DF582}"/>
              </a:ext>
            </a:extLst>
          </p:cNvPr>
          <p:cNvSpPr txBox="1"/>
          <p:nvPr/>
        </p:nvSpPr>
        <p:spPr>
          <a:xfrm>
            <a:off x="8467" y="2286000"/>
            <a:ext cx="9601202" cy="73559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Actividad económica: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Catastro inmueble y del propietario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Licencias / permisos para el inmueble y la actividad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Pago de tasas: hotel, progresivas por uso intensivo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Ausente:</a:t>
            </a: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financiamiento base suelo </a:t>
            </a:r>
            <a:endParaRPr lang="es-ES_tradnl" sz="2400" u="sng" dirty="0">
              <a:solidFill>
                <a:srgbClr val="5C5B5F"/>
              </a:solidFill>
              <a:highlight>
                <a:schemeClr val="lt1"/>
              </a:highlight>
              <a:latin typeface="Gotham" panose="020B0604020202020204"/>
            </a:endParaRPr>
          </a:p>
        </p:txBody>
      </p:sp>
      <p:sp>
        <p:nvSpPr>
          <p:cNvPr id="4" name="Google Shape;124;g1e7a2939b35_0_12">
            <a:extLst>
              <a:ext uri="{FF2B5EF4-FFF2-40B4-BE49-F238E27FC236}">
                <a16:creationId xmlns:a16="http://schemas.microsoft.com/office/drawing/2014/main" id="{A1652436-F420-199D-EF13-C88E3519C533}"/>
              </a:ext>
            </a:extLst>
          </p:cNvPr>
          <p:cNvSpPr txBox="1"/>
          <p:nvPr/>
        </p:nvSpPr>
        <p:spPr>
          <a:xfrm>
            <a:off x="9502321" y="2286000"/>
            <a:ext cx="8176079" cy="73559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Relación propietario – inmueble: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Reaproximación a la noción de uso personal (vivir allí, ser suya, solo tener pocas)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Uso personal por oposición a uso intensivo económico/comercial 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</a:t>
            </a:r>
          </a:p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endParaRPr lang="es-ES_tradnl" sz="2600" dirty="0">
              <a:solidFill>
                <a:srgbClr val="5C5B5F"/>
              </a:solidFill>
              <a:highlight>
                <a:schemeClr val="lt1"/>
              </a:highlight>
              <a:latin typeface="Gotham" panose="020B0604020202020204"/>
            </a:endParaRP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Comando y control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Seguimiento (monitoreo)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Deber de reporte 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Multas por violación</a:t>
            </a:r>
          </a:p>
        </p:txBody>
      </p:sp>
      <p:sp>
        <p:nvSpPr>
          <p:cNvPr id="9" name="Google Shape;124;g1e7a2939b35_0_12">
            <a:extLst>
              <a:ext uri="{FF2B5EF4-FFF2-40B4-BE49-F238E27FC236}">
                <a16:creationId xmlns:a16="http://schemas.microsoft.com/office/drawing/2014/main" id="{D683929F-5CE1-D763-4B0A-DD3B9FA89D5A}"/>
              </a:ext>
            </a:extLst>
          </p:cNvPr>
          <p:cNvSpPr txBox="1"/>
          <p:nvPr/>
        </p:nvSpPr>
        <p:spPr>
          <a:xfrm>
            <a:off x="160867" y="5829300"/>
            <a:ext cx="9601202" cy="39650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Stock inmobiliario y su destinación: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Prohibición en stock social (pública, subsidiada, protegida…)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Límite de escala: 10 viviendas/100 habitantes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Límite de tiempo: días corridos o no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Escala: Barrios (efecto clúster), casas (1 cuarto, mitad)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Por decisión de los propietarios (Brasil)    </a:t>
            </a:r>
          </a:p>
        </p:txBody>
      </p:sp>
    </p:spTree>
    <p:extLst>
      <p:ext uri="{BB962C8B-B14F-4D97-AF65-F5344CB8AC3E}">
        <p14:creationId xmlns:p14="http://schemas.microsoft.com/office/powerpoint/2010/main" val="13149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5C46F-E813-DA50-A6EF-A3DDB4B2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FFC9767-834F-21EA-5538-86C0971EF36B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985526-A7C9-9F30-BCC2-3C51E147CB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743601F-9016-CB92-BB3A-9C80F002A897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87A1E0C6-A547-0E63-90F2-150301B12DDE}"/>
              </a:ext>
            </a:extLst>
          </p:cNvPr>
          <p:cNvSpPr txBox="1"/>
          <p:nvPr/>
        </p:nvSpPr>
        <p:spPr>
          <a:xfrm>
            <a:off x="533399" y="419100"/>
            <a:ext cx="1725204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2. Las “Airbnb”: servicios de hospedaje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B449AB4F-15A7-419A-7023-10228F9D9749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Nuevas – Viejas Agendas 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FAEE2491-A772-788E-97A6-312CEE9A5B47}"/>
              </a:ext>
            </a:extLst>
          </p:cNvPr>
          <p:cNvSpPr txBox="1"/>
          <p:nvPr/>
        </p:nvSpPr>
        <p:spPr>
          <a:xfrm>
            <a:off x="315996" y="2509520"/>
            <a:ext cx="8828004" cy="57149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El surgimiento de las “Airbnb” han traído de vuelta debates olvidados/impensables: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Regulación del mercado de alquiler </a:t>
            </a:r>
          </a:p>
          <a:p>
            <a:pPr marL="628650" lvl="1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¿Hay ley? ¿De que año es?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Puede tanto concentrar como distribuir: turismo 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Relación entre las personas y la propiedad urbana: </a:t>
            </a:r>
          </a:p>
          <a:p>
            <a:pPr marL="628650" lvl="1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Históricamente definido como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personal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, relación de la persona con ese bien y para su beneficio personal y los límites del aprovechamiento económico </a:t>
            </a:r>
          </a:p>
          <a:p>
            <a:pPr marL="628650" lvl="1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Concentración de la propiedad 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59F2F03-BF0C-0F20-460E-1244A6F4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54" y="1273803"/>
            <a:ext cx="4135366" cy="89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8CC8-A4A4-92E1-9471-135FE4769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B678780-1914-5075-F2FA-015F00B587D6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C1400E1-5DB5-8B54-F2CB-DADFE1DFCF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7B8FC45-785C-36D9-58D9-AD8146B66AEC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D68BA0C5-8383-3094-6AA0-D93D3FD1F3EA}"/>
              </a:ext>
            </a:extLst>
          </p:cNvPr>
          <p:cNvSpPr txBox="1"/>
          <p:nvPr/>
        </p:nvSpPr>
        <p:spPr>
          <a:xfrm>
            <a:off x="533399" y="419100"/>
            <a:ext cx="1725204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Regulación de los “Uber” y las “Airbnb”: servicios de transporte y hospedaje por aplicación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6B5965D0-4076-78CD-CD29-AC32BBC6B6D4}"/>
              </a:ext>
            </a:extLst>
          </p:cNvPr>
          <p:cNvSpPr txBox="1"/>
          <p:nvPr/>
        </p:nvSpPr>
        <p:spPr>
          <a:xfrm>
            <a:off x="677478" y="3238500"/>
            <a:ext cx="10981122" cy="57149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REGULACIÓN: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Wingdings" pitchFamily="2" charset="2"/>
              <a:buChar char="q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Tener acceso a los datos y conocer sus impactos (estudios)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Wingdings" pitchFamily="2" charset="2"/>
              <a:buChar char="q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Controlar sus efectos negativos urbanos y de mercado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Wingdings" pitchFamily="2" charset="2"/>
              <a:buChar char="q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Aprovechar el modelo de negocio en favor de la ciudad y su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financiamiento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Wingdings" pitchFamily="2" charset="2"/>
              <a:buChar char="q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Dos herramientas regulatorias: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Wingdings" pitchFamily="2" charset="2"/>
              <a:buChar char="q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Sistemas de precio </a:t>
            </a:r>
          </a:p>
          <a:p>
            <a:pPr marL="1085850" lvl="1" indent="-457200">
              <a:spcAft>
                <a:spcPts val="2400"/>
              </a:spcAft>
              <a:buClr>
                <a:srgbClr val="5C5B5F"/>
              </a:buClr>
              <a:buSzPts val="1800"/>
              <a:buFont typeface="Wingdings" pitchFamily="2" charset="2"/>
              <a:buChar char="q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Comando y control </a:t>
            </a:r>
          </a:p>
        </p:txBody>
      </p:sp>
    </p:spTree>
    <p:extLst>
      <p:ext uri="{BB962C8B-B14F-4D97-AF65-F5344CB8AC3E}">
        <p14:creationId xmlns:p14="http://schemas.microsoft.com/office/powerpoint/2010/main" val="130008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4175308">
            <a:off x="14925590" y="2926370"/>
            <a:ext cx="480361" cy="48036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4175308">
            <a:off x="15593917" y="2593772"/>
            <a:ext cx="480361" cy="4803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904875"/>
            <a:ext cx="8496073" cy="11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82"/>
              </a:lnSpc>
            </a:pPr>
            <a:r>
              <a:rPr lang="en-US" sz="6487" dirty="0">
                <a:solidFill>
                  <a:srgbClr val="002D4D"/>
                </a:solidFill>
                <a:latin typeface="Gotham Bold"/>
              </a:rPr>
              <a:t>Ideas base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FBCC7E-8F8C-7747-5804-21673E71B082}"/>
              </a:ext>
            </a:extLst>
          </p:cNvPr>
          <p:cNvSpPr txBox="1"/>
          <p:nvPr/>
        </p:nvSpPr>
        <p:spPr>
          <a:xfrm>
            <a:off x="1371600" y="2324100"/>
            <a:ext cx="14478000" cy="603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Clr>
                <a:srgbClr val="000066"/>
              </a:buClr>
              <a:buAutoNum type="arabicPeriod"/>
            </a:pPr>
            <a:r>
              <a:rPr lang="es-ES_tradnl" sz="4400" dirty="0">
                <a:solidFill>
                  <a:srgbClr val="5C5B5F"/>
                </a:solidFill>
                <a:latin typeface="Gotham" panose="020B0604020202020204"/>
              </a:rPr>
              <a:t>Una mirada de base: el suelo</a:t>
            </a:r>
          </a:p>
          <a:p>
            <a:pPr marL="742950" indent="-742950">
              <a:lnSpc>
                <a:spcPct val="150000"/>
              </a:lnSpc>
              <a:buClr>
                <a:srgbClr val="000066"/>
              </a:buClr>
              <a:buAutoNum type="arabicPeriod"/>
            </a:pPr>
            <a:r>
              <a:rPr lang="es-ES_tradnl" sz="4400" dirty="0">
                <a:solidFill>
                  <a:srgbClr val="5C5B5F"/>
                </a:solidFill>
                <a:latin typeface="Gotham" panose="020B0604020202020204"/>
              </a:rPr>
              <a:t>Caso 1. Las “Uber” - servicio de transporte</a:t>
            </a:r>
          </a:p>
          <a:p>
            <a:pPr marL="742950" indent="-742950">
              <a:lnSpc>
                <a:spcPct val="150000"/>
              </a:lnSpc>
              <a:buClr>
                <a:srgbClr val="000066"/>
              </a:buClr>
              <a:buAutoNum type="arabicPeriod"/>
            </a:pPr>
            <a:r>
              <a:rPr lang="es-ES_tradnl" sz="4400" dirty="0">
                <a:solidFill>
                  <a:srgbClr val="5C5B5F"/>
                </a:solidFill>
                <a:latin typeface="Gotham" panose="020B0604020202020204"/>
              </a:rPr>
              <a:t>Caso 2. Los “Airbnb” – servicio de hospedaje</a:t>
            </a:r>
          </a:p>
          <a:p>
            <a:pPr>
              <a:lnSpc>
                <a:spcPct val="150000"/>
              </a:lnSpc>
              <a:buClr>
                <a:srgbClr val="000066"/>
              </a:buClr>
            </a:pPr>
            <a:endParaRPr lang="es-ES_tradnl" sz="4400" dirty="0">
              <a:solidFill>
                <a:srgbClr val="5C5B5F"/>
              </a:solidFill>
              <a:latin typeface="Gotham" panose="020B0604020202020204"/>
            </a:endParaRPr>
          </a:p>
          <a:p>
            <a:pPr>
              <a:lnSpc>
                <a:spcPct val="150000"/>
              </a:lnSpc>
              <a:buClr>
                <a:srgbClr val="000066"/>
              </a:buClr>
            </a:pPr>
            <a:r>
              <a:rPr lang="es-ES_tradnl" sz="4400" dirty="0">
                <a:solidFill>
                  <a:srgbClr val="5C5B5F"/>
                </a:solidFill>
                <a:latin typeface="Gotham" panose="020B0604020202020204"/>
              </a:rPr>
              <a:t>El futuro de las “</a:t>
            </a:r>
            <a:r>
              <a:rPr lang="es-ES_tradnl" sz="4400" dirty="0" err="1">
                <a:solidFill>
                  <a:srgbClr val="5C5B5F"/>
                </a:solidFill>
                <a:latin typeface="Gotham" panose="020B0604020202020204"/>
              </a:rPr>
              <a:t>tech</a:t>
            </a:r>
            <a:r>
              <a:rPr lang="es-ES_tradnl" sz="4400" dirty="0">
                <a:solidFill>
                  <a:srgbClr val="5C5B5F"/>
                </a:solidFill>
                <a:latin typeface="Gotham" panose="020B0604020202020204"/>
              </a:rPr>
              <a:t>” y las oportunidades para la sostenibilidad urbana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38AB9C-4010-AB3E-26E0-725B70907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4BD9F5A-7F35-50C9-7572-997C5C45BB00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30A3D4F-B745-701B-B3F8-9B0CF62EB7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FBDB4BA-BC60-CE07-3ED2-B7EEBCA2342A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BB2B408C-47B8-78AE-3CAC-D85B37FCEDBA}"/>
              </a:ext>
            </a:extLst>
          </p:cNvPr>
          <p:cNvSpPr txBox="1"/>
          <p:nvPr/>
        </p:nvSpPr>
        <p:spPr>
          <a:xfrm>
            <a:off x="1028700" y="419100"/>
            <a:ext cx="15659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400" dirty="0">
                <a:solidFill>
                  <a:srgbClr val="002D4D"/>
                </a:solidFill>
                <a:latin typeface="Gotham Bold"/>
              </a:rPr>
              <a:t>El </a:t>
            </a:r>
            <a:r>
              <a:rPr lang="es-ES_tradnl" sz="5400" dirty="0">
                <a:solidFill>
                  <a:srgbClr val="002D4D"/>
                </a:solidFill>
                <a:latin typeface="Gotham Bold"/>
              </a:rPr>
              <a:t>suelo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0E570833-C0ED-7300-D112-23412218E404}"/>
              </a:ext>
            </a:extLst>
          </p:cNvPr>
          <p:cNvSpPr txBox="1"/>
          <p:nvPr/>
        </p:nvSpPr>
        <p:spPr>
          <a:xfrm>
            <a:off x="1020739" y="1267298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Un activo estratégico para el desarrollo 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18A0E7D3-A635-E468-77B9-DCD76A60A86A}"/>
              </a:ext>
            </a:extLst>
          </p:cNvPr>
          <p:cNvSpPr txBox="1"/>
          <p:nvPr/>
        </p:nvSpPr>
        <p:spPr>
          <a:xfrm>
            <a:off x="1037167" y="2781300"/>
            <a:ext cx="7071382" cy="57149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Base de todas las actividades que ocurren en la ciudad </a:t>
            </a:r>
          </a:p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Limitado / finito </a:t>
            </a:r>
          </a:p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Mayoritariamente en patrimonio privado … </a:t>
            </a:r>
            <a:endParaRPr lang="es-ES_tradnl" sz="2600" dirty="0">
              <a:solidFill>
                <a:srgbClr val="5C5B5F"/>
              </a:solidFill>
              <a:highlight>
                <a:schemeClr val="lt1"/>
              </a:highlight>
              <a:latin typeface="Gotham Bold" panose="020B0604020202020204" charset="0"/>
              <a:cs typeface="Gotham Bold" panose="020B0604020202020204" charset="0"/>
            </a:endParaRPr>
          </a:p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Absorbe los movimientos económicos que ocurren a su alrededor </a:t>
            </a:r>
          </a:p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Se 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 Bold" panose="020B0604020202020204" charset="0"/>
                <a:cs typeface="Gotham Bold" panose="020B0604020202020204" charset="0"/>
              </a:rPr>
              <a:t>beneficia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especialmente de los esfuerzos en inversiones públicas (ej. Mejoramiento del espacio público) y las ventajas o beneficios normativos -uso y aprovechamiento-</a:t>
            </a:r>
          </a:p>
        </p:txBody>
      </p:sp>
      <p:sp>
        <p:nvSpPr>
          <p:cNvPr id="9" name="Google Shape;124;g1e7a2939b35_0_12">
            <a:extLst>
              <a:ext uri="{FF2B5EF4-FFF2-40B4-BE49-F238E27FC236}">
                <a16:creationId xmlns:a16="http://schemas.microsoft.com/office/drawing/2014/main" id="{93A3AA3D-455B-B7C7-DB76-4AB231A570A3}"/>
              </a:ext>
            </a:extLst>
          </p:cNvPr>
          <p:cNvSpPr txBox="1"/>
          <p:nvPr/>
        </p:nvSpPr>
        <p:spPr>
          <a:xfrm>
            <a:off x="9324180" y="2971800"/>
            <a:ext cx="7071382" cy="434340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Tiene gran potencial para financiar el desarrollo urbano sostenible 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Para todos 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Ambientalmente adecuado 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Vibrante y dinámico </a:t>
            </a:r>
          </a:p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Es justo! </a:t>
            </a:r>
          </a:p>
        </p:txBody>
      </p:sp>
    </p:spTree>
    <p:extLst>
      <p:ext uri="{BB962C8B-B14F-4D97-AF65-F5344CB8AC3E}">
        <p14:creationId xmlns:p14="http://schemas.microsoft.com/office/powerpoint/2010/main" val="1835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631E7-EEBC-39EE-EEF1-C2A5934F3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59F45B5-3CBA-1287-59BC-237655E87D9D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C5ED35E-B52E-A573-F2A0-B053E6EE55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28DE4A7-0A2A-E521-DEFB-5CEB926EDA13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719703F8-A101-1203-2594-3D7C608D1AD2}"/>
              </a:ext>
            </a:extLst>
          </p:cNvPr>
          <p:cNvSpPr txBox="1"/>
          <p:nvPr/>
        </p:nvSpPr>
        <p:spPr>
          <a:xfrm>
            <a:off x="1028700" y="419100"/>
            <a:ext cx="15659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400" dirty="0">
                <a:solidFill>
                  <a:srgbClr val="002D4D"/>
                </a:solidFill>
                <a:latin typeface="Gotham Bold"/>
              </a:rPr>
              <a:t>El </a:t>
            </a:r>
            <a:r>
              <a:rPr lang="es-ES_tradnl" sz="5400" dirty="0">
                <a:solidFill>
                  <a:srgbClr val="002D4D"/>
                </a:solidFill>
                <a:latin typeface="Gotham Bold"/>
              </a:rPr>
              <a:t>suelo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9A90E53E-559F-4F94-1E61-FA4C73BA59C6}"/>
              </a:ext>
            </a:extLst>
          </p:cNvPr>
          <p:cNvSpPr txBox="1"/>
          <p:nvPr/>
        </p:nvSpPr>
        <p:spPr>
          <a:xfrm>
            <a:off x="-3200400" y="1892415"/>
            <a:ext cx="2086358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				Es continúo y es un activo para el desarrollo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53C7532-7C90-E6E4-73E5-84FC9C709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3086099"/>
            <a:ext cx="8722893" cy="5714999"/>
          </a:xfrm>
          <a:prstGeom prst="rect">
            <a:avLst/>
          </a:prstGeom>
        </p:spPr>
      </p:pic>
      <p:sp>
        <p:nvSpPr>
          <p:cNvPr id="2" name="Google Shape;124;g1e7a2939b35_0_12">
            <a:extLst>
              <a:ext uri="{FF2B5EF4-FFF2-40B4-BE49-F238E27FC236}">
                <a16:creationId xmlns:a16="http://schemas.microsoft.com/office/drawing/2014/main" id="{0BFEB694-B957-B205-D4AD-DB4AB6D0343F}"/>
              </a:ext>
            </a:extLst>
          </p:cNvPr>
          <p:cNvSpPr txBox="1"/>
          <p:nvPr/>
        </p:nvSpPr>
        <p:spPr>
          <a:xfrm>
            <a:off x="10515600" y="243050"/>
            <a:ext cx="7604782" cy="410035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Vínculo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intrínseco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entre movilidad y desarrollo urbano. Mutua influencia: 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Accesibilidad condiciona la oferta de suelo y el transporte influye en las decisiones de localización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Las condiciones del uso y aprovechamiento del suelo impactan a la demanda por transporte </a:t>
            </a:r>
          </a:p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8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¡Las infraestructuras de movilidad también son suelo, son suelo público! </a:t>
            </a:r>
          </a:p>
        </p:txBody>
      </p:sp>
      <p:sp>
        <p:nvSpPr>
          <p:cNvPr id="4" name="Google Shape;124;g1e7a2939b35_0_12">
            <a:extLst>
              <a:ext uri="{FF2B5EF4-FFF2-40B4-BE49-F238E27FC236}">
                <a16:creationId xmlns:a16="http://schemas.microsoft.com/office/drawing/2014/main" id="{B14F0358-F04F-42A4-381E-75EA8E38FCCE}"/>
              </a:ext>
            </a:extLst>
          </p:cNvPr>
          <p:cNvSpPr txBox="1"/>
          <p:nvPr/>
        </p:nvSpPr>
        <p:spPr>
          <a:xfrm>
            <a:off x="11049000" y="5943600"/>
            <a:ext cx="7071382" cy="434340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685800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Centro del debate hoy: 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Noción de USO 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Uso personal </a:t>
            </a:r>
          </a:p>
          <a:p>
            <a:pPr marL="1143000" lvl="1" indent="-514350">
              <a:spcAft>
                <a:spcPts val="2400"/>
              </a:spcAft>
              <a:buClr>
                <a:srgbClr val="5C5B5F"/>
              </a:buClr>
              <a:buSzPts val="1800"/>
              <a:buChar char="●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Uso comercial/intensivo = mercantil </a:t>
            </a:r>
          </a:p>
          <a:p>
            <a:pPr marL="628650" lvl="1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¿Dónde está la línea divisoria?</a:t>
            </a:r>
          </a:p>
        </p:txBody>
      </p:sp>
    </p:spTree>
    <p:extLst>
      <p:ext uri="{BB962C8B-B14F-4D97-AF65-F5344CB8AC3E}">
        <p14:creationId xmlns:p14="http://schemas.microsoft.com/office/powerpoint/2010/main" val="19421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899E1-6FF9-0B15-ACD9-D2822D91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E4ED2397-536B-C07B-9A20-71A363DCCE57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B061513-B190-CB45-DB1C-707EB3BADD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F2631A3-E152-995A-A000-F76D050B29D8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5A0BB051-4D18-19CD-79B8-E06CD5EDD1AB}"/>
              </a:ext>
            </a:extLst>
          </p:cNvPr>
          <p:cNvSpPr txBox="1"/>
          <p:nvPr/>
        </p:nvSpPr>
        <p:spPr>
          <a:xfrm>
            <a:off x="533400" y="419100"/>
            <a:ext cx="16535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1. Las “Uber”: servicios de transporte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B2FF42FB-8132-89E1-6660-3F1F2594BFEC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De que se trata?			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12B28FBA-9795-DA0A-588E-CC1A95D06CF1}"/>
              </a:ext>
            </a:extLst>
          </p:cNvPr>
          <p:cNvSpPr txBox="1"/>
          <p:nvPr/>
        </p:nvSpPr>
        <p:spPr>
          <a:xfrm>
            <a:off x="533400" y="2781300"/>
            <a:ext cx="7239000" cy="579120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Plataformas digitales (soluciones de alta tecnología) que conectan a usuarios con servicios de transporte (conductores) en tiempo real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No se trata de transporte público, son servicios individuales de transporte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Tampoco son un taxi. No operan en lógica de monopolio   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Transporte como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servicio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temporal de un vehículo ajeno </a:t>
            </a:r>
          </a:p>
        </p:txBody>
      </p:sp>
      <p:pic>
        <p:nvPicPr>
          <p:cNvPr id="14" name="Imagem 13" descr="Homem dirigindo um carro&#10;&#10;Descrição gerada automaticamente">
            <a:extLst>
              <a:ext uri="{FF2B5EF4-FFF2-40B4-BE49-F238E27FC236}">
                <a16:creationId xmlns:a16="http://schemas.microsoft.com/office/drawing/2014/main" id="{A4CD3ACD-7160-9A59-8A7C-7C610B84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1" y="5781453"/>
            <a:ext cx="5410200" cy="3019647"/>
          </a:xfrm>
          <a:prstGeom prst="rect">
            <a:avLst/>
          </a:prstGeom>
        </p:spPr>
      </p:pic>
      <p:pic>
        <p:nvPicPr>
          <p:cNvPr id="16" name="Imagem 15" descr="Mão segurando aparelho eletrônico&#10;&#10;Descrição gerada automaticamente com confiança média">
            <a:extLst>
              <a:ext uri="{FF2B5EF4-FFF2-40B4-BE49-F238E27FC236}">
                <a16:creationId xmlns:a16="http://schemas.microsoft.com/office/drawing/2014/main" id="{21FD4230-FF48-B19C-AAEE-1366945CD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2781300"/>
            <a:ext cx="4812561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4D751-7D46-D669-B9A3-72F8573C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58405D9-62E0-02C5-11A9-CA620E6FC6C9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C369748-5D2D-F37B-9490-BA30A5ABE1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FF2BE0B-759C-BFA7-A27D-31024466036E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4421263E-6F9D-1BED-82C9-49CB94D59B35}"/>
              </a:ext>
            </a:extLst>
          </p:cNvPr>
          <p:cNvSpPr txBox="1"/>
          <p:nvPr/>
        </p:nvSpPr>
        <p:spPr>
          <a:xfrm>
            <a:off x="533400" y="419100"/>
            <a:ext cx="16535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1. Las “Uber”: servicios de transporte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69EA159A-2A41-7B14-64BE-75D615CB936B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De que se trata?	</a:t>
            </a:r>
            <a:r>
              <a:rPr lang="es-ES_tradnl" sz="3600" b="1" dirty="0">
                <a:solidFill>
                  <a:srgbClr val="008BC9"/>
                </a:solidFill>
                <a:latin typeface="Gotham Bold"/>
              </a:rPr>
              <a:t>Que cambios han introducido?</a:t>
            </a:r>
            <a:r>
              <a:rPr lang="es-ES_tradnl" sz="3600" dirty="0">
                <a:solidFill>
                  <a:srgbClr val="008BC9"/>
                </a:solidFill>
                <a:latin typeface="Gotham Bold"/>
              </a:rPr>
              <a:t>				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8F118A7A-6886-76C1-6AA9-A69E7D2ED864}"/>
              </a:ext>
            </a:extLst>
          </p:cNvPr>
          <p:cNvSpPr txBox="1"/>
          <p:nvPr/>
        </p:nvSpPr>
        <p:spPr>
          <a:xfrm>
            <a:off x="324462" y="2286000"/>
            <a:ext cx="7828937" cy="5714999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Modelo de negocio: economía compartida (</a:t>
            </a:r>
            <a:r>
              <a:rPr lang="es-ES_tradnl" sz="2600" dirty="0" err="1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shared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) - Cambio en la relación entre inversión (</a:t>
            </a:r>
            <a:r>
              <a:rPr lang="es-ES_tradnl" sz="2600" dirty="0" err="1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capex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) y uso/servicio (</a:t>
            </a:r>
            <a:r>
              <a:rPr lang="es-ES_tradnl" sz="2600" dirty="0" err="1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opex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) 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Antes necesitabas comprarlo $$$$ y lo usabas poco (individualmente)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Ahora: </a:t>
            </a:r>
          </a:p>
          <a:p>
            <a:pPr marL="1543050" lvl="2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No hay que comprar $, </a:t>
            </a:r>
          </a:p>
          <a:p>
            <a:pPr marL="1543050" lvl="2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Uso intensivo, </a:t>
            </a:r>
          </a:p>
          <a:p>
            <a:pPr marL="1543050" lvl="2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- tiempo, + confort</a:t>
            </a:r>
          </a:p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endParaRPr lang="es-ES_tradnl" sz="2600" dirty="0">
              <a:solidFill>
                <a:srgbClr val="5C5B5F"/>
              </a:solidFill>
              <a:highlight>
                <a:schemeClr val="lt1"/>
              </a:highlight>
              <a:latin typeface="Gotham" panose="020B060402020202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CD8653-3F6F-689F-7862-C14D3EE7B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4" y="2473960"/>
            <a:ext cx="9453890" cy="6446589"/>
          </a:xfrm>
          <a:prstGeom prst="rect">
            <a:avLst/>
          </a:prstGeom>
        </p:spPr>
      </p:pic>
      <p:sp>
        <p:nvSpPr>
          <p:cNvPr id="2" name="Google Shape;124;g1e7a2939b35_0_12">
            <a:extLst>
              <a:ext uri="{FF2B5EF4-FFF2-40B4-BE49-F238E27FC236}">
                <a16:creationId xmlns:a16="http://schemas.microsoft.com/office/drawing/2014/main" id="{FCC9F071-4A14-16B1-F37E-AE4C13285757}"/>
              </a:ext>
            </a:extLst>
          </p:cNvPr>
          <p:cNvSpPr txBox="1"/>
          <p:nvPr/>
        </p:nvSpPr>
        <p:spPr>
          <a:xfrm>
            <a:off x="324462" y="6515101"/>
            <a:ext cx="7828937" cy="377190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Algunas consecuencias: 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Mayor uso del transporte privado / emisiones y congestión vehicular  – Menor uso del transporte público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Uso intensivo de la infraestructura pública para fines comerciales 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Cambia la relación con el suelo y la demanda por localizaciones </a:t>
            </a:r>
          </a:p>
        </p:txBody>
      </p:sp>
    </p:spTree>
    <p:extLst>
      <p:ext uri="{BB962C8B-B14F-4D97-AF65-F5344CB8AC3E}">
        <p14:creationId xmlns:p14="http://schemas.microsoft.com/office/powerpoint/2010/main" val="2892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3A1D-DBA3-C888-62B3-957B353BE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80E1A36-57C5-653A-F9DD-00AACFFBE35A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F953E27-EEA8-65B3-9813-EE263AA18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D1F31B8-F4B7-8BCD-99C4-3096942A0E85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79898D11-8103-6AA2-A439-17647411CC6E}"/>
              </a:ext>
            </a:extLst>
          </p:cNvPr>
          <p:cNvSpPr txBox="1"/>
          <p:nvPr/>
        </p:nvSpPr>
        <p:spPr>
          <a:xfrm>
            <a:off x="533400" y="419100"/>
            <a:ext cx="16535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1. Las “Uber”: servicios de transporte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6E74E3CB-0AA2-57A7-8AC8-121C63A66DFC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De que se trata?	Que cambios han introducido?			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8BF68646-1BD6-D372-98F8-13636E06235B}"/>
              </a:ext>
            </a:extLst>
          </p:cNvPr>
          <p:cNvSpPr txBox="1"/>
          <p:nvPr/>
        </p:nvSpPr>
        <p:spPr>
          <a:xfrm>
            <a:off x="381000" y="2324101"/>
            <a:ext cx="7391400" cy="373380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Han </a:t>
            </a:r>
            <a:r>
              <a:rPr lang="es-ES_tradnl" sz="26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cambiado el paradigma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de movilidad</a:t>
            </a:r>
          </a:p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endParaRPr lang="es-ES_tradnl" sz="2600" dirty="0">
              <a:solidFill>
                <a:srgbClr val="5C5B5F"/>
              </a:solidFill>
              <a:highlight>
                <a:schemeClr val="lt1"/>
              </a:highlight>
              <a:latin typeface="Gotham" panose="020B0604020202020204"/>
            </a:endParaRPr>
          </a:p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Dos paradojas: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Beneficio individual – Perjuicio agregado o de ciudad  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Relaciones personales pulverizadas (cliente/”socio”) dentro de un modelo de negocio agregador/escala</a:t>
            </a:r>
          </a:p>
        </p:txBody>
      </p:sp>
      <p:pic>
        <p:nvPicPr>
          <p:cNvPr id="10" name="Imagem 9" descr="Ônibus na rua do lado de uma pessoa&#10;&#10;Descrição gerada automaticamente com confiança média">
            <a:extLst>
              <a:ext uri="{FF2B5EF4-FFF2-40B4-BE49-F238E27FC236}">
                <a16:creationId xmlns:a16="http://schemas.microsoft.com/office/drawing/2014/main" id="{039B306C-E8CA-C44F-A527-5052FB3D4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162300"/>
            <a:ext cx="9253538" cy="4935220"/>
          </a:xfrm>
          <a:prstGeom prst="rect">
            <a:avLst/>
          </a:prstGeom>
        </p:spPr>
      </p:pic>
      <p:sp>
        <p:nvSpPr>
          <p:cNvPr id="11" name="Google Shape;124;g1e7a2939b35_0_12">
            <a:extLst>
              <a:ext uri="{FF2B5EF4-FFF2-40B4-BE49-F238E27FC236}">
                <a16:creationId xmlns:a16="http://schemas.microsoft.com/office/drawing/2014/main" id="{B3A8DE68-EA9C-072B-8E94-24F261EE42FA}"/>
              </a:ext>
            </a:extLst>
          </p:cNvPr>
          <p:cNvSpPr txBox="1"/>
          <p:nvPr/>
        </p:nvSpPr>
        <p:spPr>
          <a:xfrm>
            <a:off x="381000" y="6286500"/>
            <a:ext cx="7391400" cy="400050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endParaRPr lang="es-ES_tradnl" sz="2600" dirty="0">
              <a:solidFill>
                <a:srgbClr val="5C5B5F"/>
              </a:solidFill>
              <a:highlight>
                <a:schemeClr val="lt1"/>
              </a:highlight>
              <a:latin typeface="Gotham" panose="020B0604020202020204"/>
            </a:endParaRPr>
          </a:p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Reflexiones: </a:t>
            </a:r>
          </a:p>
          <a:p>
            <a:pPr marL="628650" indent="-457200">
              <a:spcAft>
                <a:spcPts val="600"/>
              </a:spcAft>
              <a:buClr>
                <a:srgbClr val="5C5B5F"/>
              </a:buClr>
              <a:buSzPts val="1800"/>
              <a:buFont typeface="Wingdings" pitchFamily="2" charset="2"/>
              <a:buChar char="§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Actividad económica – </a:t>
            </a:r>
            <a:r>
              <a:rPr lang="es-ES_tradnl" sz="2600" b="1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servicio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remunerado aunque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no es compartido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 </a:t>
            </a:r>
          </a:p>
          <a:p>
            <a:pPr marL="628650" indent="-457200">
              <a:spcAft>
                <a:spcPts val="600"/>
              </a:spcAft>
              <a:buClr>
                <a:srgbClr val="5C5B5F"/>
              </a:buClr>
              <a:buSzPts val="1800"/>
              <a:buFont typeface="Wingdings" pitchFamily="2" charset="2"/>
              <a:buChar char="§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Insumos: 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Wingdings" pitchFamily="2" charset="2"/>
              <a:buChar char="§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Capital del “socio” que pone el carro</a:t>
            </a:r>
          </a:p>
          <a:p>
            <a:pPr marL="1085850" lvl="1" indent="-457200">
              <a:spcAft>
                <a:spcPts val="600"/>
              </a:spcAft>
              <a:buClr>
                <a:srgbClr val="5C5B5F"/>
              </a:buClr>
              <a:buSzPts val="1800"/>
              <a:buFont typeface="Wingdings" pitchFamily="2" charset="2"/>
              <a:buChar char="§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El </a:t>
            </a:r>
            <a:r>
              <a:rPr lang="es-ES_tradnl" sz="2600" b="1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suelo público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de forma intensiva 	“municipio es socio”</a:t>
            </a:r>
          </a:p>
        </p:txBody>
      </p:sp>
    </p:spTree>
    <p:extLst>
      <p:ext uri="{BB962C8B-B14F-4D97-AF65-F5344CB8AC3E}">
        <p14:creationId xmlns:p14="http://schemas.microsoft.com/office/powerpoint/2010/main" val="4520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6EE82-8465-52DD-D528-0EAD22E6D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4E8833F-09BA-28DA-FAD2-D8C124E09944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54B96B-5C7B-CE42-0CA3-092A7A8F5D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87B5807-AFA9-DCB5-42EB-10689296DE4B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2AE66FF9-42E9-FAAD-E24A-72604AF51C4F}"/>
              </a:ext>
            </a:extLst>
          </p:cNvPr>
          <p:cNvSpPr txBox="1"/>
          <p:nvPr/>
        </p:nvSpPr>
        <p:spPr>
          <a:xfrm>
            <a:off x="533400" y="419100"/>
            <a:ext cx="16535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1. Las “Uber”: servicios de transporte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85DF5342-7E44-B5A0-1261-0DAA7D68C868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De que se trata?	Que cambios han introducido?		Que hacer?		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16B37EA0-89B6-9BF7-A5F2-275746189C92}"/>
              </a:ext>
            </a:extLst>
          </p:cNvPr>
          <p:cNvSpPr txBox="1"/>
          <p:nvPr/>
        </p:nvSpPr>
        <p:spPr>
          <a:xfrm>
            <a:off x="381000" y="2476501"/>
            <a:ext cx="8139452" cy="7809778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r>
              <a:rPr lang="es-ES_tradnl" sz="26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Regulación centrada en el sistema de precios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:</a:t>
            </a:r>
          </a:p>
          <a:p>
            <a:pPr marL="171450">
              <a:spcAft>
                <a:spcPts val="6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</a:t>
            </a:r>
          </a:p>
          <a:p>
            <a:pPr marL="628650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Beneficio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. 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Municipio “socio” con el suelo público y cobra un valor (precio público) por el beneficio de ese uso por este negocio (SP, millones de dólares)</a:t>
            </a:r>
          </a:p>
          <a:p>
            <a:pPr marL="628650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Efectos urbanos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. Relación entre la localización y el tiempo. Cobro o tarifa dinámica- sigue a la aplicación, busca orientar: ultima milla, siniestros </a:t>
            </a:r>
          </a:p>
          <a:p>
            <a:pPr marL="628650" indent="-457200">
              <a:spcAft>
                <a:spcPts val="6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u="sng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Efectos de mercado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. Controlar el poder de los grandes y proteger la competencia. Los grandes atraen cliente y “socio”. Cobro o tasa extra por tamaño en el mercado (25%, 50%, 75%)…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BBD197A-F033-7E57-FAA3-D2F5E8D78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00" y="2705100"/>
            <a:ext cx="9602881" cy="66293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05804F0-420C-2E86-4A88-2233A8C052E5}"/>
                  </a:ext>
                </a:extLst>
              </p14:cNvPr>
              <p14:cNvContentPartPr/>
              <p14:nvPr/>
            </p14:nvContentPartPr>
            <p14:xfrm>
              <a:off x="8647000" y="8473200"/>
              <a:ext cx="8855280" cy="1591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05804F0-420C-2E86-4A88-2233A8C052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0880" y="8467080"/>
                <a:ext cx="88675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38EC7E6C-FDA2-5411-A4A3-BA21C6159DDD}"/>
                  </a:ext>
                </a:extLst>
              </p14:cNvPr>
              <p14:cNvContentPartPr/>
              <p14:nvPr/>
            </p14:nvContentPartPr>
            <p14:xfrm>
              <a:off x="16244800" y="8952000"/>
              <a:ext cx="1311120" cy="172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38EC7E6C-FDA2-5411-A4A3-BA21C6159D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38680" y="8945880"/>
                <a:ext cx="1323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B52EBDF9-8A53-68F2-82BF-54E714AED574}"/>
                  </a:ext>
                </a:extLst>
              </p14:cNvPr>
              <p14:cNvContentPartPr/>
              <p14:nvPr/>
            </p14:nvContentPartPr>
            <p14:xfrm>
              <a:off x="15880120" y="9275280"/>
              <a:ext cx="926640" cy="1620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B52EBDF9-8A53-68F2-82BF-54E714AED5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4000" y="9269160"/>
                <a:ext cx="938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8C880FD6-1934-62ED-5C41-2D35B0B387B4}"/>
                  </a:ext>
                </a:extLst>
              </p14:cNvPr>
              <p14:cNvContentPartPr/>
              <p14:nvPr/>
            </p14:nvContentPartPr>
            <p14:xfrm>
              <a:off x="18066400" y="9841560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8C880FD6-1934-62ED-5C41-2D35B0B387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60280" y="983544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7544F9-1851-8A9F-AE31-09D98D190330}"/>
              </a:ext>
            </a:extLst>
          </p:cNvPr>
          <p:cNvSpPr txBox="1"/>
          <p:nvPr/>
        </p:nvSpPr>
        <p:spPr>
          <a:xfrm>
            <a:off x="8524603" y="945583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Ciudad de São Paulo,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37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A900A-B463-9B22-9151-9BE08456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35B2EC5E-6850-31E4-F555-C81363B5E80B}"/>
              </a:ext>
            </a:extLst>
          </p:cNvPr>
          <p:cNvGrpSpPr/>
          <p:nvPr/>
        </p:nvGrpSpPr>
        <p:grpSpPr>
          <a:xfrm rot="4175308">
            <a:off x="12918557" y="116320"/>
            <a:ext cx="480361" cy="480361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1166CC2-B265-19BB-F73A-DA9C897573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471875B-E309-86CC-D2C0-78BD2352924D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96233" tIns="96233" rIns="96233" bIns="96233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5211241B-F359-BDF5-36D4-2C5099442161}"/>
              </a:ext>
            </a:extLst>
          </p:cNvPr>
          <p:cNvSpPr txBox="1"/>
          <p:nvPr/>
        </p:nvSpPr>
        <p:spPr>
          <a:xfrm>
            <a:off x="533399" y="419100"/>
            <a:ext cx="1725204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4400" dirty="0">
                <a:solidFill>
                  <a:srgbClr val="002D4D"/>
                </a:solidFill>
                <a:latin typeface="Gotham Bold"/>
              </a:rPr>
              <a:t>Caso 2. Las “Airbnb”: servicios de hospedaje por aplicación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836A0504-6693-B09C-38F3-777978AF2ED3}"/>
              </a:ext>
            </a:extLst>
          </p:cNvPr>
          <p:cNvSpPr txBox="1"/>
          <p:nvPr/>
        </p:nvSpPr>
        <p:spPr>
          <a:xfrm>
            <a:off x="1219200" y="1366451"/>
            <a:ext cx="16566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600" dirty="0">
                <a:solidFill>
                  <a:srgbClr val="008BC9"/>
                </a:solidFill>
                <a:latin typeface="Gotham Bold"/>
              </a:rPr>
              <a:t>De que se trata?		</a:t>
            </a:r>
          </a:p>
        </p:txBody>
      </p:sp>
      <p:sp>
        <p:nvSpPr>
          <p:cNvPr id="3" name="Google Shape;124;g1e7a2939b35_0_12">
            <a:extLst>
              <a:ext uri="{FF2B5EF4-FFF2-40B4-BE49-F238E27FC236}">
                <a16:creationId xmlns:a16="http://schemas.microsoft.com/office/drawing/2014/main" id="{BB83E910-CB7D-331D-CCEA-F9AA812A4962}"/>
              </a:ext>
            </a:extLst>
          </p:cNvPr>
          <p:cNvSpPr txBox="1"/>
          <p:nvPr/>
        </p:nvSpPr>
        <p:spPr>
          <a:xfrm>
            <a:off x="315996" y="2509520"/>
            <a:ext cx="7837404" cy="621538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Plataformas digitales (soluciones de alta tecnología) que conectan a turistas/viajeros/visitantes con servicios de vivienda temporal individual en tiempo real</a:t>
            </a:r>
          </a:p>
          <a:p>
            <a:pPr marL="171450">
              <a:spcAft>
                <a:spcPts val="2400"/>
              </a:spcAft>
              <a:buClr>
                <a:srgbClr val="5C5B5F"/>
              </a:buClr>
              <a:buSzPts val="1800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No se trata de alquiler tradicional, son 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servicios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individuales de hospedaje “temporal” 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Tampoco son un hotel, con uso turístico y actividad comercial. Son un</a:t>
            </a:r>
            <a:r>
              <a:rPr lang="es-ES_tradnl" sz="2600" b="1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uso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 aún por ser definido</a:t>
            </a:r>
          </a:p>
          <a:p>
            <a:pPr marL="628650" indent="-457200">
              <a:spcAft>
                <a:spcPts val="2400"/>
              </a:spcAft>
              <a:buClr>
                <a:srgbClr val="5C5B5F"/>
              </a:buClr>
              <a:buSzPts val="1800"/>
              <a:buFont typeface="Arial" panose="020B0604020202020204" pitchFamily="34" charset="0"/>
              <a:buChar char="•"/>
            </a:pP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Base: economía compartida (</a:t>
            </a:r>
            <a:r>
              <a:rPr lang="es-ES_tradnl" sz="2600" dirty="0" err="1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shared</a:t>
            </a:r>
            <a:r>
              <a:rPr lang="es-ES_tradnl" sz="2600" dirty="0">
                <a:solidFill>
                  <a:srgbClr val="5C5B5F"/>
                </a:solidFill>
                <a:highlight>
                  <a:schemeClr val="lt1"/>
                </a:highlight>
                <a:latin typeface="Gotham" panose="020B0604020202020204"/>
              </a:rPr>
              <a:t>) a partir del activo individual y pequeño (propietario) para un servicio   </a:t>
            </a:r>
          </a:p>
        </p:txBody>
      </p:sp>
      <p:pic>
        <p:nvPicPr>
          <p:cNvPr id="2" name="Imagem 1" descr="Uma imagem contendo no interior, mesa, vivendo, quarto&#10;&#10;Descrição gerada automaticamente">
            <a:extLst>
              <a:ext uri="{FF2B5EF4-FFF2-40B4-BE49-F238E27FC236}">
                <a16:creationId xmlns:a16="http://schemas.microsoft.com/office/drawing/2014/main" id="{F44620BB-08CF-5478-81EB-A7EA869F9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552700"/>
            <a:ext cx="5210294" cy="3273901"/>
          </a:xfrm>
          <a:prstGeom prst="rect">
            <a:avLst/>
          </a:prstGeom>
        </p:spPr>
      </p:pic>
      <p:pic>
        <p:nvPicPr>
          <p:cNvPr id="8" name="Imagem 7" descr="Mulher em pé ao lado de cama&#10;&#10;Descrição gerada automaticamente com confiança média">
            <a:extLst>
              <a:ext uri="{FF2B5EF4-FFF2-40B4-BE49-F238E27FC236}">
                <a16:creationId xmlns:a16="http://schemas.microsoft.com/office/drawing/2014/main" id="{54087E21-8486-3B71-93A3-CAB74BD98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5826601"/>
            <a:ext cx="5291594" cy="38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9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089D39B6E2FA4F99542CADDA179B3E" ma:contentTypeVersion="4" ma:contentTypeDescription="Crie um novo documento." ma:contentTypeScope="" ma:versionID="3a7506a357ea78a30d7a80eec0968168">
  <xsd:schema xmlns:xsd="http://www.w3.org/2001/XMLSchema" xmlns:xs="http://www.w3.org/2001/XMLSchema" xmlns:p="http://schemas.microsoft.com/office/2006/metadata/properties" xmlns:ns2="9ad04b46-f6ea-4252-b4f9-3bfac89bc38a" targetNamespace="http://schemas.microsoft.com/office/2006/metadata/properties" ma:root="true" ma:fieldsID="f385f9041e8e36c4463198c6cdddd423" ns2:_="">
    <xsd:import namespace="9ad04b46-f6ea-4252-b4f9-3bfac89bc3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04b46-f6ea-4252-b4f9-3bfac89bc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C08655-8F27-4A1A-A272-5C7D877F0519}">
  <ds:schemaRefs>
    <ds:schemaRef ds:uri="http://schemas.microsoft.com/office/infopath/2007/PartnerControls"/>
    <ds:schemaRef ds:uri="9ad04b46-f6ea-4252-b4f9-3bfac89bc38a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1F6558-741D-49D9-9A56-AC4E0B516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04b46-f6ea-4252-b4f9-3bfac89bc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EA8DB8-855F-423D-ABE3-A889C238DE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1286</Words>
  <Application>Microsoft Macintosh PowerPoint</Application>
  <PresentationFormat>Personalizar</PresentationFormat>
  <Paragraphs>141</Paragraphs>
  <Slides>14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Helvetica Neue</vt:lpstr>
      <vt:lpstr>Arial</vt:lpstr>
      <vt:lpstr>Gotham</vt:lpstr>
      <vt:lpstr>Gotham Light</vt:lpstr>
      <vt:lpstr>Calibri</vt:lpstr>
      <vt:lpstr>Wingdings</vt:lpstr>
      <vt:lpstr>Courier New</vt:lpstr>
      <vt:lpstr>Gotham Bold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Apresentação_FVG Cidades</dc:title>
  <dc:creator>Fernanda Martins Castro</dc:creator>
  <cp:lastModifiedBy>Claudia Marcela Acosta Mora</cp:lastModifiedBy>
  <cp:revision>21</cp:revision>
  <dcterms:created xsi:type="dcterms:W3CDTF">2006-08-16T00:00:00Z</dcterms:created>
  <dcterms:modified xsi:type="dcterms:W3CDTF">2024-11-21T13:50:31Z</dcterms:modified>
  <dc:identifier>DAFt4xqniVw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0x01010073089D39B6E2FA4F99542CADDA179B3E</vt:lpwstr>
  </property>
</Properties>
</file>