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1039" r:id="rId2"/>
    <p:sldId id="4693" r:id="rId3"/>
    <p:sldId id="4694" r:id="rId4"/>
    <p:sldId id="4696" r:id="rId5"/>
    <p:sldId id="258" r:id="rId6"/>
    <p:sldId id="4704" r:id="rId7"/>
    <p:sldId id="4697" r:id="rId8"/>
    <p:sldId id="4698" r:id="rId9"/>
    <p:sldId id="427" r:id="rId10"/>
    <p:sldId id="4684" r:id="rId11"/>
    <p:sldId id="4699" r:id="rId12"/>
    <p:sldId id="4700" r:id="rId13"/>
    <p:sldId id="4701" r:id="rId14"/>
    <p:sldId id="4689" r:id="rId15"/>
    <p:sldId id="4703" r:id="rId16"/>
    <p:sldId id="4692" r:id="rId17"/>
    <p:sldId id="4682" r:id="rId18"/>
    <p:sldId id="4683" r:id="rId19"/>
    <p:sldId id="4702" r:id="rId2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30"/>
  </p:normalViewPr>
  <p:slideViewPr>
    <p:cSldViewPr snapToGrid="0">
      <p:cViewPr varScale="1">
        <p:scale>
          <a:sx n="113" d="100"/>
          <a:sy n="113" d="100"/>
        </p:scale>
        <p:origin x="6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E4F3FF-9D3D-441B-A3FB-960ED0D0383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6F80F70-3787-4043-9B69-147DE4AF3DD8}">
      <dgm:prSet custT="1"/>
      <dgm:spPr/>
      <dgm:t>
        <a:bodyPr/>
        <a:lstStyle/>
        <a:p>
          <a:r>
            <a:rPr lang="es-ES_tradnl" sz="1600" dirty="0">
              <a:solidFill>
                <a:schemeClr val="accent2"/>
              </a:solidFill>
            </a:rPr>
            <a:t>Son un medio (herramienta) y no un fin</a:t>
          </a:r>
          <a:endParaRPr lang="en-US" sz="1600" dirty="0">
            <a:solidFill>
              <a:schemeClr val="accent2"/>
            </a:solidFill>
          </a:endParaRPr>
        </a:p>
      </dgm:t>
    </dgm:pt>
    <dgm:pt modelId="{3A79D814-4BAE-4325-8CE6-FFF2D62CA98E}" type="parTrans" cxnId="{0788C5F0-7439-4B99-9849-1518B195220A}">
      <dgm:prSet/>
      <dgm:spPr/>
      <dgm:t>
        <a:bodyPr/>
        <a:lstStyle/>
        <a:p>
          <a:endParaRPr lang="en-US" sz="2000"/>
        </a:p>
      </dgm:t>
    </dgm:pt>
    <dgm:pt modelId="{B0AE5179-22D8-470A-B226-111FF3D40172}" type="sibTrans" cxnId="{0788C5F0-7439-4B99-9849-1518B195220A}">
      <dgm:prSet/>
      <dgm:spPr/>
      <dgm:t>
        <a:bodyPr/>
        <a:lstStyle/>
        <a:p>
          <a:endParaRPr lang="en-US" sz="2000"/>
        </a:p>
      </dgm:t>
    </dgm:pt>
    <dgm:pt modelId="{21590EC9-0B83-42F0-9D6D-4F9ECB982614}">
      <dgm:prSet custT="1"/>
      <dgm:spPr/>
      <dgm:t>
        <a:bodyPr/>
        <a:lstStyle/>
        <a:p>
          <a:r>
            <a:rPr lang="es-ES_tradnl" sz="1600" dirty="0">
              <a:solidFill>
                <a:schemeClr val="accent2"/>
              </a:solidFill>
            </a:rPr>
            <a:t>Su utilización dependerá de los propósitos que se definan en EL PLAN</a:t>
          </a:r>
          <a:endParaRPr lang="en-US" sz="1600" dirty="0">
            <a:solidFill>
              <a:schemeClr val="accent2"/>
            </a:solidFill>
          </a:endParaRPr>
        </a:p>
      </dgm:t>
    </dgm:pt>
    <dgm:pt modelId="{722AC790-A0D7-463F-AD0C-03DFCB7B19BD}" type="parTrans" cxnId="{5E796BF1-6EF4-4B34-B877-3FC9D8656D49}">
      <dgm:prSet/>
      <dgm:spPr/>
      <dgm:t>
        <a:bodyPr/>
        <a:lstStyle/>
        <a:p>
          <a:endParaRPr lang="en-US" sz="2000"/>
        </a:p>
      </dgm:t>
    </dgm:pt>
    <dgm:pt modelId="{F070D3F8-4896-419D-B450-78E9B4919095}" type="sibTrans" cxnId="{5E796BF1-6EF4-4B34-B877-3FC9D8656D49}">
      <dgm:prSet/>
      <dgm:spPr/>
      <dgm:t>
        <a:bodyPr/>
        <a:lstStyle/>
        <a:p>
          <a:endParaRPr lang="en-US" sz="2000"/>
        </a:p>
      </dgm:t>
    </dgm:pt>
    <dgm:pt modelId="{1FFA66A2-D2B3-40A5-8907-EB7DC73BEEF0}">
      <dgm:prSet custT="1"/>
      <dgm:spPr/>
      <dgm:t>
        <a:bodyPr/>
        <a:lstStyle/>
        <a:p>
          <a:r>
            <a:rPr lang="es-ES_tradnl" sz="1600" dirty="0"/>
            <a:t>Son variados en términos de alcance y resultados </a:t>
          </a:r>
          <a:endParaRPr lang="en-US" sz="1600" dirty="0"/>
        </a:p>
      </dgm:t>
    </dgm:pt>
    <dgm:pt modelId="{575EE4B1-047A-4B60-9E64-F0BEE9608F39}" type="parTrans" cxnId="{2A9B7CFF-D5D0-4783-B183-09DDA95E7801}">
      <dgm:prSet/>
      <dgm:spPr/>
      <dgm:t>
        <a:bodyPr/>
        <a:lstStyle/>
        <a:p>
          <a:endParaRPr lang="en-US" sz="2000"/>
        </a:p>
      </dgm:t>
    </dgm:pt>
    <dgm:pt modelId="{CAF94B39-B116-4C60-910B-14F10E9E5389}" type="sibTrans" cxnId="{2A9B7CFF-D5D0-4783-B183-09DDA95E7801}">
      <dgm:prSet/>
      <dgm:spPr/>
      <dgm:t>
        <a:bodyPr/>
        <a:lstStyle/>
        <a:p>
          <a:endParaRPr lang="en-US" sz="2000"/>
        </a:p>
      </dgm:t>
    </dgm:pt>
    <dgm:pt modelId="{22537FE6-8416-4425-B0D6-87DD56B3FF16}">
      <dgm:prSet custT="1"/>
      <dgm:spPr/>
      <dgm:t>
        <a:bodyPr/>
        <a:lstStyle/>
        <a:p>
          <a:r>
            <a:rPr lang="es-ES_tradnl" sz="1600"/>
            <a:t>Su aplicación es específica a cada contexto urbano. </a:t>
          </a:r>
          <a:endParaRPr lang="en-US" sz="1600"/>
        </a:p>
      </dgm:t>
    </dgm:pt>
    <dgm:pt modelId="{9FE0B514-B3A6-4A35-AC45-BFDA63B2CEB7}" type="parTrans" cxnId="{F72BD232-0BF4-4BF1-87EC-46A25D467540}">
      <dgm:prSet/>
      <dgm:spPr/>
      <dgm:t>
        <a:bodyPr/>
        <a:lstStyle/>
        <a:p>
          <a:endParaRPr lang="en-US" sz="2000"/>
        </a:p>
      </dgm:t>
    </dgm:pt>
    <dgm:pt modelId="{3210E229-60E3-4BF8-A8D5-CAF9F18ECB93}" type="sibTrans" cxnId="{F72BD232-0BF4-4BF1-87EC-46A25D467540}">
      <dgm:prSet/>
      <dgm:spPr/>
      <dgm:t>
        <a:bodyPr/>
        <a:lstStyle/>
        <a:p>
          <a:endParaRPr lang="en-US" sz="2000"/>
        </a:p>
      </dgm:t>
    </dgm:pt>
    <dgm:pt modelId="{BBA4FFAB-39C6-4EA3-A6B7-0CB343429AB6}">
      <dgm:prSet custT="1"/>
      <dgm:spPr/>
      <dgm:t>
        <a:bodyPr/>
        <a:lstStyle/>
        <a:p>
          <a:r>
            <a:rPr lang="es-ES_tradnl" sz="1600" dirty="0"/>
            <a:t>Su implementación depende de las decisiones sobre configuración urbana, las dinámicas inmobiliarias, el marco y capacidad  institucional existente y el contexto político local, entre otros. </a:t>
          </a:r>
          <a:endParaRPr lang="en-US" sz="1600" dirty="0"/>
        </a:p>
      </dgm:t>
    </dgm:pt>
    <dgm:pt modelId="{5A2CBCD5-6CC8-4F12-95CC-DFC6AE1D164E}" type="parTrans" cxnId="{22007FF3-71DE-427C-B497-0A20729F7AE9}">
      <dgm:prSet/>
      <dgm:spPr/>
      <dgm:t>
        <a:bodyPr/>
        <a:lstStyle/>
        <a:p>
          <a:endParaRPr lang="en-US" sz="2000"/>
        </a:p>
      </dgm:t>
    </dgm:pt>
    <dgm:pt modelId="{FDF0EEFB-606C-4BFA-BDBF-AF31348C73BC}" type="sibTrans" cxnId="{22007FF3-71DE-427C-B497-0A20729F7AE9}">
      <dgm:prSet/>
      <dgm:spPr/>
      <dgm:t>
        <a:bodyPr/>
        <a:lstStyle/>
        <a:p>
          <a:endParaRPr lang="en-US" sz="2000"/>
        </a:p>
      </dgm:t>
    </dgm:pt>
    <dgm:pt modelId="{6485BC43-29B9-42A9-88CA-26BE185C1240}" type="pres">
      <dgm:prSet presAssocID="{71E4F3FF-9D3D-441B-A3FB-960ED0D0383D}" presName="root" presStyleCnt="0">
        <dgm:presLayoutVars>
          <dgm:dir/>
          <dgm:resizeHandles val="exact"/>
        </dgm:presLayoutVars>
      </dgm:prSet>
      <dgm:spPr/>
    </dgm:pt>
    <dgm:pt modelId="{5BC843C3-A23B-4ECE-A636-F95724E6FEBC}" type="pres">
      <dgm:prSet presAssocID="{86F80F70-3787-4043-9B69-147DE4AF3DD8}" presName="compNode" presStyleCnt="0"/>
      <dgm:spPr/>
    </dgm:pt>
    <dgm:pt modelId="{48D50234-F4B3-4005-A360-1AAC57F236B3}" type="pres">
      <dgm:prSet presAssocID="{86F80F70-3787-4043-9B69-147DE4AF3DD8}" presName="bgRect" presStyleLbl="bgShp" presStyleIdx="0" presStyleCnt="5"/>
      <dgm:spPr>
        <a:solidFill>
          <a:schemeClr val="accent2">
            <a:lumMod val="20000"/>
            <a:lumOff val="80000"/>
          </a:schemeClr>
        </a:solidFill>
      </dgm:spPr>
    </dgm:pt>
    <dgm:pt modelId="{E9846A81-CA18-48AC-A670-2D40B3AC6A01}" type="pres">
      <dgm:prSet presAssocID="{86F80F70-3787-4043-9B69-147DE4AF3DD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alpicadura"/>
        </a:ext>
      </dgm:extLst>
    </dgm:pt>
    <dgm:pt modelId="{4F83F5D2-54BE-4078-BAF4-AA3A76142DBA}" type="pres">
      <dgm:prSet presAssocID="{86F80F70-3787-4043-9B69-147DE4AF3DD8}" presName="spaceRect" presStyleCnt="0"/>
      <dgm:spPr/>
    </dgm:pt>
    <dgm:pt modelId="{76C80089-2608-4E30-B1FB-0A94DFBB8566}" type="pres">
      <dgm:prSet presAssocID="{86F80F70-3787-4043-9B69-147DE4AF3DD8}" presName="parTx" presStyleLbl="revTx" presStyleIdx="0" presStyleCnt="5">
        <dgm:presLayoutVars>
          <dgm:chMax val="0"/>
          <dgm:chPref val="0"/>
        </dgm:presLayoutVars>
      </dgm:prSet>
      <dgm:spPr/>
    </dgm:pt>
    <dgm:pt modelId="{BE8A0E50-42CC-4B34-8F20-2BD0AF4A9A64}" type="pres">
      <dgm:prSet presAssocID="{B0AE5179-22D8-470A-B226-111FF3D40172}" presName="sibTrans" presStyleCnt="0"/>
      <dgm:spPr/>
    </dgm:pt>
    <dgm:pt modelId="{D4594A7B-7598-43A6-BFD9-C25D852AB847}" type="pres">
      <dgm:prSet presAssocID="{21590EC9-0B83-42F0-9D6D-4F9ECB982614}" presName="compNode" presStyleCnt="0"/>
      <dgm:spPr/>
    </dgm:pt>
    <dgm:pt modelId="{E83A399D-A365-4027-81D9-10543654F2E6}" type="pres">
      <dgm:prSet presAssocID="{21590EC9-0B83-42F0-9D6D-4F9ECB982614}" presName="bgRect" presStyleLbl="bgShp" presStyleIdx="1" presStyleCnt="5"/>
      <dgm:spPr>
        <a:solidFill>
          <a:schemeClr val="accent2">
            <a:lumMod val="40000"/>
            <a:lumOff val="60000"/>
          </a:schemeClr>
        </a:solidFill>
      </dgm:spPr>
    </dgm:pt>
    <dgm:pt modelId="{64CB13F0-7103-459A-9D14-FF8CA4E5DBDA}" type="pres">
      <dgm:prSet presAssocID="{21590EC9-0B83-42F0-9D6D-4F9ECB98261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ca de verificación"/>
        </a:ext>
      </dgm:extLst>
    </dgm:pt>
    <dgm:pt modelId="{A6D3D136-9E3E-42B2-A211-CDC0B69B84F7}" type="pres">
      <dgm:prSet presAssocID="{21590EC9-0B83-42F0-9D6D-4F9ECB982614}" presName="spaceRect" presStyleCnt="0"/>
      <dgm:spPr/>
    </dgm:pt>
    <dgm:pt modelId="{E002C9ED-0FF8-4D3B-AAF7-E2D1E365F1FB}" type="pres">
      <dgm:prSet presAssocID="{21590EC9-0B83-42F0-9D6D-4F9ECB982614}" presName="parTx" presStyleLbl="revTx" presStyleIdx="1" presStyleCnt="5">
        <dgm:presLayoutVars>
          <dgm:chMax val="0"/>
          <dgm:chPref val="0"/>
        </dgm:presLayoutVars>
      </dgm:prSet>
      <dgm:spPr/>
    </dgm:pt>
    <dgm:pt modelId="{934345B4-E75C-417C-9FD9-7C1BFC987A92}" type="pres">
      <dgm:prSet presAssocID="{F070D3F8-4896-419D-B450-78E9B4919095}" presName="sibTrans" presStyleCnt="0"/>
      <dgm:spPr/>
    </dgm:pt>
    <dgm:pt modelId="{B7A1FF65-5069-4C56-B1C2-9C9EA5A9C9FE}" type="pres">
      <dgm:prSet presAssocID="{1FFA66A2-D2B3-40A5-8907-EB7DC73BEEF0}" presName="compNode" presStyleCnt="0"/>
      <dgm:spPr/>
    </dgm:pt>
    <dgm:pt modelId="{9BA3F8E2-D623-48CE-AC7C-1FD2359247BD}" type="pres">
      <dgm:prSet presAssocID="{1FFA66A2-D2B3-40A5-8907-EB7DC73BEEF0}" presName="bgRect" presStyleLbl="bgShp" presStyleIdx="2" presStyleCnt="5"/>
      <dgm:spPr>
        <a:solidFill>
          <a:schemeClr val="accent2"/>
        </a:solidFill>
      </dgm:spPr>
    </dgm:pt>
    <dgm:pt modelId="{56378026-B212-4F7F-BF3C-A57502667D9E}" type="pres">
      <dgm:prSet presAssocID="{1FFA66A2-D2B3-40A5-8907-EB7DC73BEEF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CD372802-C50B-46C2-A03E-2CB9C67B308E}" type="pres">
      <dgm:prSet presAssocID="{1FFA66A2-D2B3-40A5-8907-EB7DC73BEEF0}" presName="spaceRect" presStyleCnt="0"/>
      <dgm:spPr/>
    </dgm:pt>
    <dgm:pt modelId="{17E7EE53-B6FB-44AC-B1F2-B9B61C59BE04}" type="pres">
      <dgm:prSet presAssocID="{1FFA66A2-D2B3-40A5-8907-EB7DC73BEEF0}" presName="parTx" presStyleLbl="revTx" presStyleIdx="2" presStyleCnt="5">
        <dgm:presLayoutVars>
          <dgm:chMax val="0"/>
          <dgm:chPref val="0"/>
        </dgm:presLayoutVars>
      </dgm:prSet>
      <dgm:spPr/>
    </dgm:pt>
    <dgm:pt modelId="{4A6D4D66-24CB-453E-AD28-758630915CFF}" type="pres">
      <dgm:prSet presAssocID="{CAF94B39-B116-4C60-910B-14F10E9E5389}" presName="sibTrans" presStyleCnt="0"/>
      <dgm:spPr/>
    </dgm:pt>
    <dgm:pt modelId="{60F01D07-53B1-4F2C-86AB-C3ABFF41AE22}" type="pres">
      <dgm:prSet presAssocID="{22537FE6-8416-4425-B0D6-87DD56B3FF16}" presName="compNode" presStyleCnt="0"/>
      <dgm:spPr/>
    </dgm:pt>
    <dgm:pt modelId="{6DBD2314-4A53-4C5F-B86C-8BDF76AF61D9}" type="pres">
      <dgm:prSet presAssocID="{22537FE6-8416-4425-B0D6-87DD56B3FF16}" presName="bgRect" presStyleLbl="bgShp" presStyleIdx="3" presStyleCnt="5"/>
      <dgm:spPr>
        <a:solidFill>
          <a:schemeClr val="accent2">
            <a:lumMod val="75000"/>
          </a:schemeClr>
        </a:solidFill>
      </dgm:spPr>
    </dgm:pt>
    <dgm:pt modelId="{076FB366-90FA-4EAD-84AC-A288C2B3B526}" type="pres">
      <dgm:prSet presAssocID="{22537FE6-8416-4425-B0D6-87DD56B3FF1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iudad"/>
        </a:ext>
      </dgm:extLst>
    </dgm:pt>
    <dgm:pt modelId="{CE836F8F-D1C8-46DB-8B21-1EBF2EA58B0C}" type="pres">
      <dgm:prSet presAssocID="{22537FE6-8416-4425-B0D6-87DD56B3FF16}" presName="spaceRect" presStyleCnt="0"/>
      <dgm:spPr/>
    </dgm:pt>
    <dgm:pt modelId="{9BA0A774-7323-4872-9A0A-539ABCE28C6A}" type="pres">
      <dgm:prSet presAssocID="{22537FE6-8416-4425-B0D6-87DD56B3FF16}" presName="parTx" presStyleLbl="revTx" presStyleIdx="3" presStyleCnt="5">
        <dgm:presLayoutVars>
          <dgm:chMax val="0"/>
          <dgm:chPref val="0"/>
        </dgm:presLayoutVars>
      </dgm:prSet>
      <dgm:spPr/>
    </dgm:pt>
    <dgm:pt modelId="{348D9428-18D1-4EFF-8A59-38537F4A022C}" type="pres">
      <dgm:prSet presAssocID="{3210E229-60E3-4BF8-A8D5-CAF9F18ECB93}" presName="sibTrans" presStyleCnt="0"/>
      <dgm:spPr/>
    </dgm:pt>
    <dgm:pt modelId="{9B0FCE19-D506-46D4-A36F-62F8A9F1D08F}" type="pres">
      <dgm:prSet presAssocID="{BBA4FFAB-39C6-4EA3-A6B7-0CB343429AB6}" presName="compNode" presStyleCnt="0"/>
      <dgm:spPr/>
    </dgm:pt>
    <dgm:pt modelId="{74D49FD7-9817-4CD1-8824-CD858B6E17D9}" type="pres">
      <dgm:prSet presAssocID="{BBA4FFAB-39C6-4EA3-A6B7-0CB343429AB6}" presName="bgRect" presStyleLbl="bgShp" presStyleIdx="4" presStyleCnt="5"/>
      <dgm:spPr>
        <a:solidFill>
          <a:schemeClr val="accent2">
            <a:lumMod val="50000"/>
          </a:schemeClr>
        </a:solidFill>
      </dgm:spPr>
    </dgm:pt>
    <dgm:pt modelId="{30099E3C-979B-41A8-9B9A-7DB74F377E6B}" type="pres">
      <dgm:prSet presAssocID="{BBA4FFAB-39C6-4EA3-A6B7-0CB343429AB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ngranajes"/>
        </a:ext>
      </dgm:extLst>
    </dgm:pt>
    <dgm:pt modelId="{10CF278D-7762-47AC-9463-886372B575CF}" type="pres">
      <dgm:prSet presAssocID="{BBA4FFAB-39C6-4EA3-A6B7-0CB343429AB6}" presName="spaceRect" presStyleCnt="0"/>
      <dgm:spPr/>
    </dgm:pt>
    <dgm:pt modelId="{344A0A82-38B7-442A-A837-012AF433BB6C}" type="pres">
      <dgm:prSet presAssocID="{BBA4FFAB-39C6-4EA3-A6B7-0CB343429AB6}" presName="parTx" presStyleLbl="revTx" presStyleIdx="4" presStyleCnt="5">
        <dgm:presLayoutVars>
          <dgm:chMax val="0"/>
          <dgm:chPref val="0"/>
        </dgm:presLayoutVars>
      </dgm:prSet>
      <dgm:spPr/>
    </dgm:pt>
  </dgm:ptLst>
  <dgm:cxnLst>
    <dgm:cxn modelId="{302CC210-09EB-4135-8EBA-FE152FB46639}" type="presOf" srcId="{22537FE6-8416-4425-B0D6-87DD56B3FF16}" destId="{9BA0A774-7323-4872-9A0A-539ABCE28C6A}" srcOrd="0" destOrd="0" presId="urn:microsoft.com/office/officeart/2018/2/layout/IconVerticalSolidList"/>
    <dgm:cxn modelId="{A1FB401B-3388-495E-ACF6-0C9D82A3302C}" type="presOf" srcId="{86F80F70-3787-4043-9B69-147DE4AF3DD8}" destId="{76C80089-2608-4E30-B1FB-0A94DFBB8566}" srcOrd="0" destOrd="0" presId="urn:microsoft.com/office/officeart/2018/2/layout/IconVerticalSolidList"/>
    <dgm:cxn modelId="{7B991322-1FA4-4AA1-8FC8-0CCB2509EACF}" type="presOf" srcId="{1FFA66A2-D2B3-40A5-8907-EB7DC73BEEF0}" destId="{17E7EE53-B6FB-44AC-B1F2-B9B61C59BE04}" srcOrd="0" destOrd="0" presId="urn:microsoft.com/office/officeart/2018/2/layout/IconVerticalSolidList"/>
    <dgm:cxn modelId="{F72BD232-0BF4-4BF1-87EC-46A25D467540}" srcId="{71E4F3FF-9D3D-441B-A3FB-960ED0D0383D}" destId="{22537FE6-8416-4425-B0D6-87DD56B3FF16}" srcOrd="3" destOrd="0" parTransId="{9FE0B514-B3A6-4A35-AC45-BFDA63B2CEB7}" sibTransId="{3210E229-60E3-4BF8-A8D5-CAF9F18ECB93}"/>
    <dgm:cxn modelId="{39F9373F-1EC1-4D32-93D3-37783AE7C369}" type="presOf" srcId="{71E4F3FF-9D3D-441B-A3FB-960ED0D0383D}" destId="{6485BC43-29B9-42A9-88CA-26BE185C1240}" srcOrd="0" destOrd="0" presId="urn:microsoft.com/office/officeart/2018/2/layout/IconVerticalSolidList"/>
    <dgm:cxn modelId="{87E26148-A3BE-4BDC-B3C2-027B91A868F7}" type="presOf" srcId="{21590EC9-0B83-42F0-9D6D-4F9ECB982614}" destId="{E002C9ED-0FF8-4D3B-AAF7-E2D1E365F1FB}" srcOrd="0" destOrd="0" presId="urn:microsoft.com/office/officeart/2018/2/layout/IconVerticalSolidList"/>
    <dgm:cxn modelId="{8AAB6661-AE58-449F-86F3-8E158BE3F27C}" type="presOf" srcId="{BBA4FFAB-39C6-4EA3-A6B7-0CB343429AB6}" destId="{344A0A82-38B7-442A-A837-012AF433BB6C}" srcOrd="0" destOrd="0" presId="urn:microsoft.com/office/officeart/2018/2/layout/IconVerticalSolidList"/>
    <dgm:cxn modelId="{0788C5F0-7439-4B99-9849-1518B195220A}" srcId="{71E4F3FF-9D3D-441B-A3FB-960ED0D0383D}" destId="{86F80F70-3787-4043-9B69-147DE4AF3DD8}" srcOrd="0" destOrd="0" parTransId="{3A79D814-4BAE-4325-8CE6-FFF2D62CA98E}" sibTransId="{B0AE5179-22D8-470A-B226-111FF3D40172}"/>
    <dgm:cxn modelId="{5E796BF1-6EF4-4B34-B877-3FC9D8656D49}" srcId="{71E4F3FF-9D3D-441B-A3FB-960ED0D0383D}" destId="{21590EC9-0B83-42F0-9D6D-4F9ECB982614}" srcOrd="1" destOrd="0" parTransId="{722AC790-A0D7-463F-AD0C-03DFCB7B19BD}" sibTransId="{F070D3F8-4896-419D-B450-78E9B4919095}"/>
    <dgm:cxn modelId="{22007FF3-71DE-427C-B497-0A20729F7AE9}" srcId="{71E4F3FF-9D3D-441B-A3FB-960ED0D0383D}" destId="{BBA4FFAB-39C6-4EA3-A6B7-0CB343429AB6}" srcOrd="4" destOrd="0" parTransId="{5A2CBCD5-6CC8-4F12-95CC-DFC6AE1D164E}" sibTransId="{FDF0EEFB-606C-4BFA-BDBF-AF31348C73BC}"/>
    <dgm:cxn modelId="{2A9B7CFF-D5D0-4783-B183-09DDA95E7801}" srcId="{71E4F3FF-9D3D-441B-A3FB-960ED0D0383D}" destId="{1FFA66A2-D2B3-40A5-8907-EB7DC73BEEF0}" srcOrd="2" destOrd="0" parTransId="{575EE4B1-047A-4B60-9E64-F0BEE9608F39}" sibTransId="{CAF94B39-B116-4C60-910B-14F10E9E5389}"/>
    <dgm:cxn modelId="{1495B855-0ED8-4413-86EB-789186D7AC7E}" type="presParOf" srcId="{6485BC43-29B9-42A9-88CA-26BE185C1240}" destId="{5BC843C3-A23B-4ECE-A636-F95724E6FEBC}" srcOrd="0" destOrd="0" presId="urn:microsoft.com/office/officeart/2018/2/layout/IconVerticalSolidList"/>
    <dgm:cxn modelId="{3779E70C-BD4D-48C4-AB84-2437EC8C1F1E}" type="presParOf" srcId="{5BC843C3-A23B-4ECE-A636-F95724E6FEBC}" destId="{48D50234-F4B3-4005-A360-1AAC57F236B3}" srcOrd="0" destOrd="0" presId="urn:microsoft.com/office/officeart/2018/2/layout/IconVerticalSolidList"/>
    <dgm:cxn modelId="{DAAE9C49-4EBE-4C87-B54C-B542186A3713}" type="presParOf" srcId="{5BC843C3-A23B-4ECE-A636-F95724E6FEBC}" destId="{E9846A81-CA18-48AC-A670-2D40B3AC6A01}" srcOrd="1" destOrd="0" presId="urn:microsoft.com/office/officeart/2018/2/layout/IconVerticalSolidList"/>
    <dgm:cxn modelId="{DC04F135-7C07-441A-89CB-43B160397B74}" type="presParOf" srcId="{5BC843C3-A23B-4ECE-A636-F95724E6FEBC}" destId="{4F83F5D2-54BE-4078-BAF4-AA3A76142DBA}" srcOrd="2" destOrd="0" presId="urn:microsoft.com/office/officeart/2018/2/layout/IconVerticalSolidList"/>
    <dgm:cxn modelId="{1EC23A2B-9C20-4F3D-BF22-71E223B5F034}" type="presParOf" srcId="{5BC843C3-A23B-4ECE-A636-F95724E6FEBC}" destId="{76C80089-2608-4E30-B1FB-0A94DFBB8566}" srcOrd="3" destOrd="0" presId="urn:microsoft.com/office/officeart/2018/2/layout/IconVerticalSolidList"/>
    <dgm:cxn modelId="{303A4DEB-E830-4B60-9036-7C535AA9DEC3}" type="presParOf" srcId="{6485BC43-29B9-42A9-88CA-26BE185C1240}" destId="{BE8A0E50-42CC-4B34-8F20-2BD0AF4A9A64}" srcOrd="1" destOrd="0" presId="urn:microsoft.com/office/officeart/2018/2/layout/IconVerticalSolidList"/>
    <dgm:cxn modelId="{1F1E838E-35F4-4C41-A693-B275CFF1671A}" type="presParOf" srcId="{6485BC43-29B9-42A9-88CA-26BE185C1240}" destId="{D4594A7B-7598-43A6-BFD9-C25D852AB847}" srcOrd="2" destOrd="0" presId="urn:microsoft.com/office/officeart/2018/2/layout/IconVerticalSolidList"/>
    <dgm:cxn modelId="{9BA18A2F-F2C3-42FA-889F-63B6CD86E2A0}" type="presParOf" srcId="{D4594A7B-7598-43A6-BFD9-C25D852AB847}" destId="{E83A399D-A365-4027-81D9-10543654F2E6}" srcOrd="0" destOrd="0" presId="urn:microsoft.com/office/officeart/2018/2/layout/IconVerticalSolidList"/>
    <dgm:cxn modelId="{47329F02-C137-46E8-9206-3529BEA14A3D}" type="presParOf" srcId="{D4594A7B-7598-43A6-BFD9-C25D852AB847}" destId="{64CB13F0-7103-459A-9D14-FF8CA4E5DBDA}" srcOrd="1" destOrd="0" presId="urn:microsoft.com/office/officeart/2018/2/layout/IconVerticalSolidList"/>
    <dgm:cxn modelId="{A97117E4-06E4-44A7-897C-AD2BB3FD2DC0}" type="presParOf" srcId="{D4594A7B-7598-43A6-BFD9-C25D852AB847}" destId="{A6D3D136-9E3E-42B2-A211-CDC0B69B84F7}" srcOrd="2" destOrd="0" presId="urn:microsoft.com/office/officeart/2018/2/layout/IconVerticalSolidList"/>
    <dgm:cxn modelId="{FDA170A0-2E00-4FC8-9050-2B342FC84632}" type="presParOf" srcId="{D4594A7B-7598-43A6-BFD9-C25D852AB847}" destId="{E002C9ED-0FF8-4D3B-AAF7-E2D1E365F1FB}" srcOrd="3" destOrd="0" presId="urn:microsoft.com/office/officeart/2018/2/layout/IconVerticalSolidList"/>
    <dgm:cxn modelId="{A8E82080-56A2-49CF-A848-C54790354E30}" type="presParOf" srcId="{6485BC43-29B9-42A9-88CA-26BE185C1240}" destId="{934345B4-E75C-417C-9FD9-7C1BFC987A92}" srcOrd="3" destOrd="0" presId="urn:microsoft.com/office/officeart/2018/2/layout/IconVerticalSolidList"/>
    <dgm:cxn modelId="{EE477890-953B-404E-B6B1-136423B7C464}" type="presParOf" srcId="{6485BC43-29B9-42A9-88CA-26BE185C1240}" destId="{B7A1FF65-5069-4C56-B1C2-9C9EA5A9C9FE}" srcOrd="4" destOrd="0" presId="urn:microsoft.com/office/officeart/2018/2/layout/IconVerticalSolidList"/>
    <dgm:cxn modelId="{99EF9C77-51CC-4E89-821E-A1D54692B5F6}" type="presParOf" srcId="{B7A1FF65-5069-4C56-B1C2-9C9EA5A9C9FE}" destId="{9BA3F8E2-D623-48CE-AC7C-1FD2359247BD}" srcOrd="0" destOrd="0" presId="urn:microsoft.com/office/officeart/2018/2/layout/IconVerticalSolidList"/>
    <dgm:cxn modelId="{3DA096F1-F606-443A-853A-899F1832723F}" type="presParOf" srcId="{B7A1FF65-5069-4C56-B1C2-9C9EA5A9C9FE}" destId="{56378026-B212-4F7F-BF3C-A57502667D9E}" srcOrd="1" destOrd="0" presId="urn:microsoft.com/office/officeart/2018/2/layout/IconVerticalSolidList"/>
    <dgm:cxn modelId="{559EF702-381E-4EFB-A487-B55A5CFB678B}" type="presParOf" srcId="{B7A1FF65-5069-4C56-B1C2-9C9EA5A9C9FE}" destId="{CD372802-C50B-46C2-A03E-2CB9C67B308E}" srcOrd="2" destOrd="0" presId="urn:microsoft.com/office/officeart/2018/2/layout/IconVerticalSolidList"/>
    <dgm:cxn modelId="{15F46D3F-053B-424D-8C4D-F3128FACA74A}" type="presParOf" srcId="{B7A1FF65-5069-4C56-B1C2-9C9EA5A9C9FE}" destId="{17E7EE53-B6FB-44AC-B1F2-B9B61C59BE04}" srcOrd="3" destOrd="0" presId="urn:microsoft.com/office/officeart/2018/2/layout/IconVerticalSolidList"/>
    <dgm:cxn modelId="{94AE9E4A-2289-4A8A-91BF-EC0055EFE394}" type="presParOf" srcId="{6485BC43-29B9-42A9-88CA-26BE185C1240}" destId="{4A6D4D66-24CB-453E-AD28-758630915CFF}" srcOrd="5" destOrd="0" presId="urn:microsoft.com/office/officeart/2018/2/layout/IconVerticalSolidList"/>
    <dgm:cxn modelId="{F90D03A7-3265-431F-9DD3-8B5E6A8A8F37}" type="presParOf" srcId="{6485BC43-29B9-42A9-88CA-26BE185C1240}" destId="{60F01D07-53B1-4F2C-86AB-C3ABFF41AE22}" srcOrd="6" destOrd="0" presId="urn:microsoft.com/office/officeart/2018/2/layout/IconVerticalSolidList"/>
    <dgm:cxn modelId="{36239DF6-292D-47F2-A062-595A99FBDB73}" type="presParOf" srcId="{60F01D07-53B1-4F2C-86AB-C3ABFF41AE22}" destId="{6DBD2314-4A53-4C5F-B86C-8BDF76AF61D9}" srcOrd="0" destOrd="0" presId="urn:microsoft.com/office/officeart/2018/2/layout/IconVerticalSolidList"/>
    <dgm:cxn modelId="{CF20770D-33C8-4426-99B4-7F2304E03BD0}" type="presParOf" srcId="{60F01D07-53B1-4F2C-86AB-C3ABFF41AE22}" destId="{076FB366-90FA-4EAD-84AC-A288C2B3B526}" srcOrd="1" destOrd="0" presId="urn:microsoft.com/office/officeart/2018/2/layout/IconVerticalSolidList"/>
    <dgm:cxn modelId="{056E332C-4ED1-40C1-90B9-5C66232F0F4D}" type="presParOf" srcId="{60F01D07-53B1-4F2C-86AB-C3ABFF41AE22}" destId="{CE836F8F-D1C8-46DB-8B21-1EBF2EA58B0C}" srcOrd="2" destOrd="0" presId="urn:microsoft.com/office/officeart/2018/2/layout/IconVerticalSolidList"/>
    <dgm:cxn modelId="{99D3F662-0BA7-47B1-BF53-6330763A083B}" type="presParOf" srcId="{60F01D07-53B1-4F2C-86AB-C3ABFF41AE22}" destId="{9BA0A774-7323-4872-9A0A-539ABCE28C6A}" srcOrd="3" destOrd="0" presId="urn:microsoft.com/office/officeart/2018/2/layout/IconVerticalSolidList"/>
    <dgm:cxn modelId="{425165BA-C6BB-44C5-9FCD-5F63303E5A4A}" type="presParOf" srcId="{6485BC43-29B9-42A9-88CA-26BE185C1240}" destId="{348D9428-18D1-4EFF-8A59-38537F4A022C}" srcOrd="7" destOrd="0" presId="urn:microsoft.com/office/officeart/2018/2/layout/IconVerticalSolidList"/>
    <dgm:cxn modelId="{819A85AD-D483-4C69-98EE-60F6722C43DE}" type="presParOf" srcId="{6485BC43-29B9-42A9-88CA-26BE185C1240}" destId="{9B0FCE19-D506-46D4-A36F-62F8A9F1D08F}" srcOrd="8" destOrd="0" presId="urn:microsoft.com/office/officeart/2018/2/layout/IconVerticalSolidList"/>
    <dgm:cxn modelId="{CD30B09C-54CC-4438-B631-AE8B379A18AD}" type="presParOf" srcId="{9B0FCE19-D506-46D4-A36F-62F8A9F1D08F}" destId="{74D49FD7-9817-4CD1-8824-CD858B6E17D9}" srcOrd="0" destOrd="0" presId="urn:microsoft.com/office/officeart/2018/2/layout/IconVerticalSolidList"/>
    <dgm:cxn modelId="{BDF758CA-5366-4D10-9EA1-74983F85516A}" type="presParOf" srcId="{9B0FCE19-D506-46D4-A36F-62F8A9F1D08F}" destId="{30099E3C-979B-41A8-9B9A-7DB74F377E6B}" srcOrd="1" destOrd="0" presId="urn:microsoft.com/office/officeart/2018/2/layout/IconVerticalSolidList"/>
    <dgm:cxn modelId="{02B97027-6A69-4CA3-AB11-9D56F8A8C684}" type="presParOf" srcId="{9B0FCE19-D506-46D4-A36F-62F8A9F1D08F}" destId="{10CF278D-7762-47AC-9463-886372B575CF}" srcOrd="2" destOrd="0" presId="urn:microsoft.com/office/officeart/2018/2/layout/IconVerticalSolidList"/>
    <dgm:cxn modelId="{09534B45-C831-4413-845F-EBFC81588794}" type="presParOf" srcId="{9B0FCE19-D506-46D4-A36F-62F8A9F1D08F}" destId="{344A0A82-38B7-442A-A837-012AF433BB6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16AA48-0827-9A47-9A4A-F026CF923CE8}"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s-MX"/>
        </a:p>
      </dgm:t>
    </dgm:pt>
    <dgm:pt modelId="{B87D7C7D-B24E-7645-AF4B-33E66DBA549A}">
      <dgm:prSet phldrT="[Texto]" custT="1"/>
      <dgm:spPr>
        <a:solidFill>
          <a:schemeClr val="accent2"/>
        </a:solidFill>
        <a:ln>
          <a:noFill/>
        </a:ln>
      </dgm:spPr>
      <dgm:t>
        <a:bodyPr/>
        <a:lstStyle/>
        <a:p>
          <a:pPr>
            <a:buNone/>
          </a:pPr>
          <a:r>
            <a:rPr lang="es-ES_tradnl" sz="3200" dirty="0"/>
            <a:t>Acciones del gobierno de la ciudad</a:t>
          </a:r>
          <a:endParaRPr lang="es-MX" sz="3200" dirty="0"/>
        </a:p>
      </dgm:t>
    </dgm:pt>
    <dgm:pt modelId="{C9202799-44F8-5D4D-A444-EE33152B1BC3}" type="parTrans" cxnId="{F9BC22D7-2834-BF4C-9A23-B73B85D07240}">
      <dgm:prSet/>
      <dgm:spPr/>
      <dgm:t>
        <a:bodyPr/>
        <a:lstStyle/>
        <a:p>
          <a:endParaRPr lang="es-MX"/>
        </a:p>
      </dgm:t>
    </dgm:pt>
    <dgm:pt modelId="{B4A65B0C-0BD5-CD43-8E54-8844AE3E04A5}" type="sibTrans" cxnId="{F9BC22D7-2834-BF4C-9A23-B73B85D07240}">
      <dgm:prSet/>
      <dgm:spPr/>
      <dgm:t>
        <a:bodyPr/>
        <a:lstStyle/>
        <a:p>
          <a:endParaRPr lang="es-MX"/>
        </a:p>
      </dgm:t>
    </dgm:pt>
    <dgm:pt modelId="{D3D002A8-4F72-C642-A3D9-E2E0C5FD1336}">
      <dgm:prSet phldrT="[Texto]" custT="1"/>
      <dgm:spPr>
        <a:solidFill>
          <a:schemeClr val="accent2">
            <a:lumMod val="75000"/>
          </a:schemeClr>
        </a:solidFill>
        <a:ln>
          <a:noFill/>
        </a:ln>
      </dgm:spPr>
      <dgm:t>
        <a:bodyPr/>
        <a:lstStyle/>
        <a:p>
          <a:pPr>
            <a:buNone/>
          </a:pPr>
          <a:r>
            <a:rPr lang="es-ES_tradnl" sz="3200" dirty="0"/>
            <a:t>Mejoran las condiciones urbanas y valorizan los territorios. </a:t>
          </a:r>
          <a:endParaRPr lang="es-MX" sz="3200" dirty="0"/>
        </a:p>
      </dgm:t>
    </dgm:pt>
    <dgm:pt modelId="{3EE94D80-6D6B-974E-BE71-3587AAA5C470}" type="parTrans" cxnId="{7AA563B0-18DF-3641-A415-5C910BC0A559}">
      <dgm:prSet/>
      <dgm:spPr/>
      <dgm:t>
        <a:bodyPr/>
        <a:lstStyle/>
        <a:p>
          <a:endParaRPr lang="es-MX"/>
        </a:p>
      </dgm:t>
    </dgm:pt>
    <dgm:pt modelId="{C0B02BD7-7727-6B40-9C3B-8D791F9D5412}" type="sibTrans" cxnId="{7AA563B0-18DF-3641-A415-5C910BC0A559}">
      <dgm:prSet/>
      <dgm:spPr/>
      <dgm:t>
        <a:bodyPr/>
        <a:lstStyle/>
        <a:p>
          <a:endParaRPr lang="es-MX"/>
        </a:p>
      </dgm:t>
    </dgm:pt>
    <dgm:pt modelId="{4ABB55C1-632F-E941-B389-8FCEA3096BFE}">
      <dgm:prSet/>
      <dgm:spPr>
        <a:solidFill>
          <a:schemeClr val="accent2">
            <a:lumMod val="20000"/>
            <a:lumOff val="80000"/>
            <a:alpha val="90000"/>
          </a:schemeClr>
        </a:solidFill>
        <a:ln>
          <a:noFill/>
        </a:ln>
      </dgm:spPr>
      <dgm:t>
        <a:bodyPr/>
        <a:lstStyle/>
        <a:p>
          <a:r>
            <a:rPr lang="es-ES_tradnl" dirty="0"/>
            <a:t>Los cambios en normas urbanísticas de uso y ocupación del suelo que modifican usos y configuración urbana</a:t>
          </a:r>
        </a:p>
      </dgm:t>
    </dgm:pt>
    <dgm:pt modelId="{A315DB67-1F1F-7E4F-9605-C1F4758E1676}" type="parTrans" cxnId="{9329B881-4718-D44D-82BC-E7EE041C33C9}">
      <dgm:prSet/>
      <dgm:spPr/>
      <dgm:t>
        <a:bodyPr/>
        <a:lstStyle/>
        <a:p>
          <a:endParaRPr lang="es-MX"/>
        </a:p>
      </dgm:t>
    </dgm:pt>
    <dgm:pt modelId="{75E61DA2-FD4E-9A46-9C11-A96485F92B08}" type="sibTrans" cxnId="{9329B881-4718-D44D-82BC-E7EE041C33C9}">
      <dgm:prSet/>
      <dgm:spPr/>
      <dgm:t>
        <a:bodyPr/>
        <a:lstStyle/>
        <a:p>
          <a:endParaRPr lang="es-MX"/>
        </a:p>
      </dgm:t>
    </dgm:pt>
    <dgm:pt modelId="{A74B6508-5386-854F-A33B-CF15C6C536D6}">
      <dgm:prSet/>
      <dgm:spPr>
        <a:solidFill>
          <a:schemeClr val="accent2">
            <a:lumMod val="40000"/>
            <a:lumOff val="60000"/>
            <a:alpha val="90000"/>
          </a:schemeClr>
        </a:solidFill>
        <a:ln>
          <a:noFill/>
        </a:ln>
      </dgm:spPr>
      <dgm:t>
        <a:bodyPr/>
        <a:lstStyle/>
        <a:p>
          <a:r>
            <a:rPr lang="es-ES_tradnl" dirty="0"/>
            <a:t>Las inversiones en infraestructuras y proyectos públicos en el territorio</a:t>
          </a:r>
        </a:p>
      </dgm:t>
    </dgm:pt>
    <dgm:pt modelId="{3E5680F0-8692-6943-8A7F-DB68941CF6C8}" type="parTrans" cxnId="{2978FB5A-0830-F04F-9043-63553944A068}">
      <dgm:prSet/>
      <dgm:spPr/>
      <dgm:t>
        <a:bodyPr/>
        <a:lstStyle/>
        <a:p>
          <a:endParaRPr lang="es-MX"/>
        </a:p>
      </dgm:t>
    </dgm:pt>
    <dgm:pt modelId="{8303ED62-D602-2049-A83E-56E0362EDE73}" type="sibTrans" cxnId="{2978FB5A-0830-F04F-9043-63553944A068}">
      <dgm:prSet/>
      <dgm:spPr/>
      <dgm:t>
        <a:bodyPr/>
        <a:lstStyle/>
        <a:p>
          <a:endParaRPr lang="es-MX"/>
        </a:p>
      </dgm:t>
    </dgm:pt>
    <dgm:pt modelId="{760338B4-F15E-1145-A9B3-234424305267}">
      <dgm:prSet/>
      <dgm:spPr>
        <a:solidFill>
          <a:schemeClr val="accent2">
            <a:lumMod val="60000"/>
            <a:lumOff val="40000"/>
            <a:alpha val="90000"/>
          </a:schemeClr>
        </a:solidFill>
        <a:ln>
          <a:noFill/>
        </a:ln>
      </dgm:spPr>
      <dgm:t>
        <a:bodyPr/>
        <a:lstStyle/>
        <a:p>
          <a:r>
            <a:rPr lang="es-ES_tradnl" dirty="0"/>
            <a:t>La rehabilitación / regeneración / renovación</a:t>
          </a:r>
        </a:p>
      </dgm:t>
    </dgm:pt>
    <dgm:pt modelId="{47FA68D2-3FCB-4542-98D8-FAD5A28B3D67}" type="parTrans" cxnId="{72403A57-B47B-5842-8ADA-0A6C9A43B637}">
      <dgm:prSet/>
      <dgm:spPr/>
      <dgm:t>
        <a:bodyPr/>
        <a:lstStyle/>
        <a:p>
          <a:endParaRPr lang="es-MX"/>
        </a:p>
      </dgm:t>
    </dgm:pt>
    <dgm:pt modelId="{9956A068-4BFD-EE47-AD93-58FBF7DB2DB6}" type="sibTrans" cxnId="{72403A57-B47B-5842-8ADA-0A6C9A43B637}">
      <dgm:prSet/>
      <dgm:spPr/>
      <dgm:t>
        <a:bodyPr/>
        <a:lstStyle/>
        <a:p>
          <a:endParaRPr lang="es-MX"/>
        </a:p>
      </dgm:t>
    </dgm:pt>
    <dgm:pt modelId="{1D43903C-D4B6-A148-B72A-5E1218572E84}">
      <dgm:prSet/>
      <dgm:spPr>
        <a:solidFill>
          <a:schemeClr val="accent2">
            <a:lumMod val="20000"/>
            <a:lumOff val="80000"/>
            <a:alpha val="90000"/>
          </a:schemeClr>
        </a:solidFill>
        <a:ln>
          <a:noFill/>
        </a:ln>
      </dgm:spPr>
      <dgm:t>
        <a:bodyPr/>
        <a:lstStyle/>
        <a:p>
          <a:r>
            <a:rPr lang="es-ES_tradnl" dirty="0"/>
            <a:t>La ejecución de proyectos inmobiliarios</a:t>
          </a:r>
        </a:p>
      </dgm:t>
    </dgm:pt>
    <dgm:pt modelId="{86CF139B-8828-BC42-883D-6BA75D379F98}" type="parTrans" cxnId="{6B5CF753-7C67-1A4B-B52C-1998DD23C6F8}">
      <dgm:prSet/>
      <dgm:spPr/>
      <dgm:t>
        <a:bodyPr/>
        <a:lstStyle/>
        <a:p>
          <a:endParaRPr lang="es-MX"/>
        </a:p>
      </dgm:t>
    </dgm:pt>
    <dgm:pt modelId="{EC6A9989-1BF3-2E4D-890C-949A5AE56257}" type="sibTrans" cxnId="{6B5CF753-7C67-1A4B-B52C-1998DD23C6F8}">
      <dgm:prSet/>
      <dgm:spPr/>
      <dgm:t>
        <a:bodyPr/>
        <a:lstStyle/>
        <a:p>
          <a:endParaRPr lang="es-MX"/>
        </a:p>
      </dgm:t>
    </dgm:pt>
    <dgm:pt modelId="{3763B48A-76E9-E346-BACD-38B473F396C3}" type="pres">
      <dgm:prSet presAssocID="{6E16AA48-0827-9A47-9A4A-F026CF923CE8}" presName="Name0" presStyleCnt="0">
        <dgm:presLayoutVars>
          <dgm:dir/>
          <dgm:animLvl val="lvl"/>
          <dgm:resizeHandles val="exact"/>
        </dgm:presLayoutVars>
      </dgm:prSet>
      <dgm:spPr/>
    </dgm:pt>
    <dgm:pt modelId="{BB6D1996-E4A1-2A43-9C4F-1F338940D69B}" type="pres">
      <dgm:prSet presAssocID="{D3D002A8-4F72-C642-A3D9-E2E0C5FD1336}" presName="boxAndChildren" presStyleCnt="0"/>
      <dgm:spPr/>
    </dgm:pt>
    <dgm:pt modelId="{8324ED53-D598-D94C-8EE0-442BE24D11E2}" type="pres">
      <dgm:prSet presAssocID="{D3D002A8-4F72-C642-A3D9-E2E0C5FD1336}" presName="parentTextBox" presStyleLbl="node1" presStyleIdx="0" presStyleCnt="2" custScaleY="48964"/>
      <dgm:spPr/>
    </dgm:pt>
    <dgm:pt modelId="{5543A5E3-2673-3542-AEF8-38F9BBA2BF0A}" type="pres">
      <dgm:prSet presAssocID="{B4A65B0C-0BD5-CD43-8E54-8844AE3E04A5}" presName="sp" presStyleCnt="0"/>
      <dgm:spPr/>
    </dgm:pt>
    <dgm:pt modelId="{7B80D260-015C-E947-BB57-CCF69227F780}" type="pres">
      <dgm:prSet presAssocID="{B87D7C7D-B24E-7645-AF4B-33E66DBA549A}" presName="arrowAndChildren" presStyleCnt="0"/>
      <dgm:spPr/>
    </dgm:pt>
    <dgm:pt modelId="{E25BCA8D-C2C9-4445-8D62-14AA456122BD}" type="pres">
      <dgm:prSet presAssocID="{B87D7C7D-B24E-7645-AF4B-33E66DBA549A}" presName="parentTextArrow" presStyleLbl="node1" presStyleIdx="0" presStyleCnt="2"/>
      <dgm:spPr/>
    </dgm:pt>
    <dgm:pt modelId="{1D024C4F-3F98-704C-9269-5FE71C74D84C}" type="pres">
      <dgm:prSet presAssocID="{B87D7C7D-B24E-7645-AF4B-33E66DBA549A}" presName="arrow" presStyleLbl="node1" presStyleIdx="1" presStyleCnt="2" custLinFactNeighborY="-297"/>
      <dgm:spPr/>
    </dgm:pt>
    <dgm:pt modelId="{CFF85F30-EF0D-2146-A5D1-CB860B4C67C5}" type="pres">
      <dgm:prSet presAssocID="{B87D7C7D-B24E-7645-AF4B-33E66DBA549A}" presName="descendantArrow" presStyleCnt="0"/>
      <dgm:spPr/>
    </dgm:pt>
    <dgm:pt modelId="{5023B9C8-BA48-FA49-A2D9-9078D41539EB}" type="pres">
      <dgm:prSet presAssocID="{4ABB55C1-632F-E941-B389-8FCEA3096BFE}" presName="childTextArrow" presStyleLbl="fgAccFollowNode1" presStyleIdx="0" presStyleCnt="4">
        <dgm:presLayoutVars>
          <dgm:bulletEnabled val="1"/>
        </dgm:presLayoutVars>
      </dgm:prSet>
      <dgm:spPr/>
    </dgm:pt>
    <dgm:pt modelId="{73BAAF27-2F23-B547-A92E-D16E264E27BC}" type="pres">
      <dgm:prSet presAssocID="{A74B6508-5386-854F-A33B-CF15C6C536D6}" presName="childTextArrow" presStyleLbl="fgAccFollowNode1" presStyleIdx="1" presStyleCnt="4">
        <dgm:presLayoutVars>
          <dgm:bulletEnabled val="1"/>
        </dgm:presLayoutVars>
      </dgm:prSet>
      <dgm:spPr/>
    </dgm:pt>
    <dgm:pt modelId="{7D646E7F-045C-A74B-92F4-26FDD9B4845B}" type="pres">
      <dgm:prSet presAssocID="{760338B4-F15E-1145-A9B3-234424305267}" presName="childTextArrow" presStyleLbl="fgAccFollowNode1" presStyleIdx="2" presStyleCnt="4">
        <dgm:presLayoutVars>
          <dgm:bulletEnabled val="1"/>
        </dgm:presLayoutVars>
      </dgm:prSet>
      <dgm:spPr/>
    </dgm:pt>
    <dgm:pt modelId="{267961C1-5F1E-B346-9E63-54EB4C635D07}" type="pres">
      <dgm:prSet presAssocID="{1D43903C-D4B6-A148-B72A-5E1218572E84}" presName="childTextArrow" presStyleLbl="fgAccFollowNode1" presStyleIdx="3" presStyleCnt="4">
        <dgm:presLayoutVars>
          <dgm:bulletEnabled val="1"/>
        </dgm:presLayoutVars>
      </dgm:prSet>
      <dgm:spPr/>
    </dgm:pt>
  </dgm:ptLst>
  <dgm:cxnLst>
    <dgm:cxn modelId="{9B833011-EE12-5446-9F08-2774227450F5}" type="presOf" srcId="{6E16AA48-0827-9A47-9A4A-F026CF923CE8}" destId="{3763B48A-76E9-E346-BACD-38B473F396C3}" srcOrd="0" destOrd="0" presId="urn:microsoft.com/office/officeart/2005/8/layout/process4"/>
    <dgm:cxn modelId="{97D22A19-535E-F444-991F-210CE28F4EA9}" type="presOf" srcId="{B87D7C7D-B24E-7645-AF4B-33E66DBA549A}" destId="{E25BCA8D-C2C9-4445-8D62-14AA456122BD}" srcOrd="0" destOrd="0" presId="urn:microsoft.com/office/officeart/2005/8/layout/process4"/>
    <dgm:cxn modelId="{3240BD28-0DED-C24B-9FE3-C9A423D40772}" type="presOf" srcId="{A74B6508-5386-854F-A33B-CF15C6C536D6}" destId="{73BAAF27-2F23-B547-A92E-D16E264E27BC}" srcOrd="0" destOrd="0" presId="urn:microsoft.com/office/officeart/2005/8/layout/process4"/>
    <dgm:cxn modelId="{80186234-1FF8-1A4E-9F3B-171BC9D36E35}" type="presOf" srcId="{B87D7C7D-B24E-7645-AF4B-33E66DBA549A}" destId="{1D024C4F-3F98-704C-9269-5FE71C74D84C}" srcOrd="1" destOrd="0" presId="urn:microsoft.com/office/officeart/2005/8/layout/process4"/>
    <dgm:cxn modelId="{6B5CF753-7C67-1A4B-B52C-1998DD23C6F8}" srcId="{B87D7C7D-B24E-7645-AF4B-33E66DBA549A}" destId="{1D43903C-D4B6-A148-B72A-5E1218572E84}" srcOrd="3" destOrd="0" parTransId="{86CF139B-8828-BC42-883D-6BA75D379F98}" sibTransId="{EC6A9989-1BF3-2E4D-890C-949A5AE56257}"/>
    <dgm:cxn modelId="{72403A57-B47B-5842-8ADA-0A6C9A43B637}" srcId="{B87D7C7D-B24E-7645-AF4B-33E66DBA549A}" destId="{760338B4-F15E-1145-A9B3-234424305267}" srcOrd="2" destOrd="0" parTransId="{47FA68D2-3FCB-4542-98D8-FAD5A28B3D67}" sibTransId="{9956A068-4BFD-EE47-AD93-58FBF7DB2DB6}"/>
    <dgm:cxn modelId="{2978FB5A-0830-F04F-9043-63553944A068}" srcId="{B87D7C7D-B24E-7645-AF4B-33E66DBA549A}" destId="{A74B6508-5386-854F-A33B-CF15C6C536D6}" srcOrd="1" destOrd="0" parTransId="{3E5680F0-8692-6943-8A7F-DB68941CF6C8}" sibTransId="{8303ED62-D602-2049-A83E-56E0362EDE73}"/>
    <dgm:cxn modelId="{60EF857C-D3E9-6A4E-A2CD-904C14B01C2E}" type="presOf" srcId="{4ABB55C1-632F-E941-B389-8FCEA3096BFE}" destId="{5023B9C8-BA48-FA49-A2D9-9078D41539EB}" srcOrd="0" destOrd="0" presId="urn:microsoft.com/office/officeart/2005/8/layout/process4"/>
    <dgm:cxn modelId="{9329B881-4718-D44D-82BC-E7EE041C33C9}" srcId="{B87D7C7D-B24E-7645-AF4B-33E66DBA549A}" destId="{4ABB55C1-632F-E941-B389-8FCEA3096BFE}" srcOrd="0" destOrd="0" parTransId="{A315DB67-1F1F-7E4F-9605-C1F4758E1676}" sibTransId="{75E61DA2-FD4E-9A46-9C11-A96485F92B08}"/>
    <dgm:cxn modelId="{AA25CFA9-3D34-334A-A7F2-638CFAA3CECB}" type="presOf" srcId="{760338B4-F15E-1145-A9B3-234424305267}" destId="{7D646E7F-045C-A74B-92F4-26FDD9B4845B}" srcOrd="0" destOrd="0" presId="urn:microsoft.com/office/officeart/2005/8/layout/process4"/>
    <dgm:cxn modelId="{7AA563B0-18DF-3641-A415-5C910BC0A559}" srcId="{6E16AA48-0827-9A47-9A4A-F026CF923CE8}" destId="{D3D002A8-4F72-C642-A3D9-E2E0C5FD1336}" srcOrd="1" destOrd="0" parTransId="{3EE94D80-6D6B-974E-BE71-3587AAA5C470}" sibTransId="{C0B02BD7-7727-6B40-9C3B-8D791F9D5412}"/>
    <dgm:cxn modelId="{4D3201CB-286E-B04B-B6E6-4B086452A4A3}" type="presOf" srcId="{D3D002A8-4F72-C642-A3D9-E2E0C5FD1336}" destId="{8324ED53-D598-D94C-8EE0-442BE24D11E2}" srcOrd="0" destOrd="0" presId="urn:microsoft.com/office/officeart/2005/8/layout/process4"/>
    <dgm:cxn modelId="{DF8F64D5-F9A0-5D43-8182-3DA078E16E1A}" type="presOf" srcId="{1D43903C-D4B6-A148-B72A-5E1218572E84}" destId="{267961C1-5F1E-B346-9E63-54EB4C635D07}" srcOrd="0" destOrd="0" presId="urn:microsoft.com/office/officeart/2005/8/layout/process4"/>
    <dgm:cxn modelId="{F9BC22D7-2834-BF4C-9A23-B73B85D07240}" srcId="{6E16AA48-0827-9A47-9A4A-F026CF923CE8}" destId="{B87D7C7D-B24E-7645-AF4B-33E66DBA549A}" srcOrd="0" destOrd="0" parTransId="{C9202799-44F8-5D4D-A444-EE33152B1BC3}" sibTransId="{B4A65B0C-0BD5-CD43-8E54-8844AE3E04A5}"/>
    <dgm:cxn modelId="{145B008B-641D-E44F-BC35-A18FE977387E}" type="presParOf" srcId="{3763B48A-76E9-E346-BACD-38B473F396C3}" destId="{BB6D1996-E4A1-2A43-9C4F-1F338940D69B}" srcOrd="0" destOrd="0" presId="urn:microsoft.com/office/officeart/2005/8/layout/process4"/>
    <dgm:cxn modelId="{E69D2DBE-4074-AB45-9402-1B00FA49390B}" type="presParOf" srcId="{BB6D1996-E4A1-2A43-9C4F-1F338940D69B}" destId="{8324ED53-D598-D94C-8EE0-442BE24D11E2}" srcOrd="0" destOrd="0" presId="urn:microsoft.com/office/officeart/2005/8/layout/process4"/>
    <dgm:cxn modelId="{B6275336-62A5-BF47-ABF0-05551A7FFCF7}" type="presParOf" srcId="{3763B48A-76E9-E346-BACD-38B473F396C3}" destId="{5543A5E3-2673-3542-AEF8-38F9BBA2BF0A}" srcOrd="1" destOrd="0" presId="urn:microsoft.com/office/officeart/2005/8/layout/process4"/>
    <dgm:cxn modelId="{11E336DA-ACFD-9C4E-AE5B-381D24B72714}" type="presParOf" srcId="{3763B48A-76E9-E346-BACD-38B473F396C3}" destId="{7B80D260-015C-E947-BB57-CCF69227F780}" srcOrd="2" destOrd="0" presId="urn:microsoft.com/office/officeart/2005/8/layout/process4"/>
    <dgm:cxn modelId="{36118232-863A-AC42-85EA-E6D029F667B9}" type="presParOf" srcId="{7B80D260-015C-E947-BB57-CCF69227F780}" destId="{E25BCA8D-C2C9-4445-8D62-14AA456122BD}" srcOrd="0" destOrd="0" presId="urn:microsoft.com/office/officeart/2005/8/layout/process4"/>
    <dgm:cxn modelId="{245D8B42-63D4-7840-A223-48A91BF305BE}" type="presParOf" srcId="{7B80D260-015C-E947-BB57-CCF69227F780}" destId="{1D024C4F-3F98-704C-9269-5FE71C74D84C}" srcOrd="1" destOrd="0" presId="urn:microsoft.com/office/officeart/2005/8/layout/process4"/>
    <dgm:cxn modelId="{E7DEF0FB-C07F-834A-9D05-919F96CE03F4}" type="presParOf" srcId="{7B80D260-015C-E947-BB57-CCF69227F780}" destId="{CFF85F30-EF0D-2146-A5D1-CB860B4C67C5}" srcOrd="2" destOrd="0" presId="urn:microsoft.com/office/officeart/2005/8/layout/process4"/>
    <dgm:cxn modelId="{45340A27-8D33-834C-8DA7-91DC3EF587BA}" type="presParOf" srcId="{CFF85F30-EF0D-2146-A5D1-CB860B4C67C5}" destId="{5023B9C8-BA48-FA49-A2D9-9078D41539EB}" srcOrd="0" destOrd="0" presId="urn:microsoft.com/office/officeart/2005/8/layout/process4"/>
    <dgm:cxn modelId="{F46D43BB-D5D7-BF44-B750-F69CEF8E7CD8}" type="presParOf" srcId="{CFF85F30-EF0D-2146-A5D1-CB860B4C67C5}" destId="{73BAAF27-2F23-B547-A92E-D16E264E27BC}" srcOrd="1" destOrd="0" presId="urn:microsoft.com/office/officeart/2005/8/layout/process4"/>
    <dgm:cxn modelId="{2970D57E-1532-F146-820D-499441DB66FA}" type="presParOf" srcId="{CFF85F30-EF0D-2146-A5D1-CB860B4C67C5}" destId="{7D646E7F-045C-A74B-92F4-26FDD9B4845B}" srcOrd="2" destOrd="0" presId="urn:microsoft.com/office/officeart/2005/8/layout/process4"/>
    <dgm:cxn modelId="{C27BE932-F01F-6C43-A1D7-D5D70912A688}" type="presParOf" srcId="{CFF85F30-EF0D-2146-A5D1-CB860B4C67C5}" destId="{267961C1-5F1E-B346-9E63-54EB4C635D07}" srcOrd="3"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6AF83F-A1D8-4B84-8E63-025B51112D25}"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1C02C40F-FB3C-4621-ADE7-38AC69C6588E}">
      <dgm:prSet custT="1"/>
      <dgm:spPr/>
      <dgm:t>
        <a:bodyPr anchor="ctr"/>
        <a:lstStyle/>
        <a:p>
          <a:r>
            <a:rPr lang="es-CO" sz="1800" dirty="0">
              <a:latin typeface="+mn-lt"/>
            </a:rPr>
            <a:t>Estimar el potencial edificatorio que propone el plan, las necesidades de compensación, los mecanismos para el recaudo, los procesos de notificación, cobranza, fiscalización y sanciones.</a:t>
          </a:r>
          <a:endParaRPr lang="en-US" sz="1800" dirty="0">
            <a:latin typeface="+mn-lt"/>
          </a:endParaRPr>
        </a:p>
      </dgm:t>
    </dgm:pt>
    <dgm:pt modelId="{45FFB811-1B8C-497C-A840-7E7871794CF3}" type="parTrans" cxnId="{25ED9C77-B9BF-43AE-93F2-BB1E2ED5B6A8}">
      <dgm:prSet/>
      <dgm:spPr/>
      <dgm:t>
        <a:bodyPr/>
        <a:lstStyle/>
        <a:p>
          <a:endParaRPr lang="en-US" sz="1800">
            <a:latin typeface="+mn-lt"/>
          </a:endParaRPr>
        </a:p>
      </dgm:t>
    </dgm:pt>
    <dgm:pt modelId="{04EB8E6E-B2B1-4F0D-AB99-ADB249812E1B}" type="sibTrans" cxnId="{25ED9C77-B9BF-43AE-93F2-BB1E2ED5B6A8}">
      <dgm:prSet/>
      <dgm:spPr/>
      <dgm:t>
        <a:bodyPr/>
        <a:lstStyle/>
        <a:p>
          <a:endParaRPr lang="en-US" sz="1800">
            <a:latin typeface="+mn-lt"/>
          </a:endParaRPr>
        </a:p>
      </dgm:t>
    </dgm:pt>
    <dgm:pt modelId="{7DEB2E87-BA4A-45A6-8FE6-91BDFF1D0213}">
      <dgm:prSet custT="1"/>
      <dgm:spPr/>
      <dgm:t>
        <a:bodyPr anchor="ctr"/>
        <a:lstStyle/>
        <a:p>
          <a:r>
            <a:rPr lang="es-CO" sz="1800" dirty="0">
              <a:latin typeface="+mn-lt"/>
            </a:rPr>
            <a:t>Vincular lo urbanístico con la planeación de la inversión y apuestas fiscal, de manera complementaria con otras políticas sociales, económicas y ambientales. Por ejemplo, identificar el suelo necesario para cumplir políticas sociales</a:t>
          </a:r>
          <a:endParaRPr lang="en-US" sz="1800" dirty="0">
            <a:latin typeface="+mn-lt"/>
          </a:endParaRPr>
        </a:p>
      </dgm:t>
    </dgm:pt>
    <dgm:pt modelId="{29B89F47-977D-42AD-ABED-EADCC1F1D026}" type="parTrans" cxnId="{EAC0AE92-5A6A-46F5-90E4-77AB36E554A6}">
      <dgm:prSet/>
      <dgm:spPr/>
      <dgm:t>
        <a:bodyPr/>
        <a:lstStyle/>
        <a:p>
          <a:endParaRPr lang="en-US" sz="1800">
            <a:latin typeface="+mn-lt"/>
          </a:endParaRPr>
        </a:p>
      </dgm:t>
    </dgm:pt>
    <dgm:pt modelId="{A69319B4-F021-4963-9433-FBA010F6EF82}" type="sibTrans" cxnId="{EAC0AE92-5A6A-46F5-90E4-77AB36E554A6}">
      <dgm:prSet/>
      <dgm:spPr/>
      <dgm:t>
        <a:bodyPr/>
        <a:lstStyle/>
        <a:p>
          <a:endParaRPr lang="en-US" sz="1800">
            <a:latin typeface="+mn-lt"/>
          </a:endParaRPr>
        </a:p>
      </dgm:t>
    </dgm:pt>
    <dgm:pt modelId="{8B459856-08A7-6B42-82AD-37D003340E33}">
      <dgm:prSet custT="1"/>
      <dgm:spPr/>
      <dgm:t>
        <a:bodyPr anchor="ctr"/>
        <a:lstStyle/>
        <a:p>
          <a:r>
            <a:rPr lang="es-MX" sz="1800" dirty="0">
              <a:latin typeface="+mn-lt"/>
            </a:rPr>
            <a:t>Incluir flexibilidad: </a:t>
          </a:r>
          <a:r>
            <a:rPr lang="es-CO" sz="1800" dirty="0">
              <a:solidFill>
                <a:srgbClr val="1A1819"/>
              </a:solidFill>
              <a:effectLst/>
              <a:latin typeface="+mn-lt"/>
            </a:rPr>
            <a:t>Deben adapta</a:t>
          </a:r>
          <a:r>
            <a:rPr lang="es-CO" sz="1800" dirty="0">
              <a:solidFill>
                <a:srgbClr val="1A1819"/>
              </a:solidFill>
              <a:latin typeface="+mn-lt"/>
            </a:rPr>
            <a:t>rse al paso del tiempo, a la mayor compresión de los actores y a los avances en la negociación entre los diferentes actores</a:t>
          </a:r>
          <a:endParaRPr lang="en-US" sz="1800" dirty="0">
            <a:latin typeface="+mn-lt"/>
          </a:endParaRPr>
        </a:p>
      </dgm:t>
    </dgm:pt>
    <dgm:pt modelId="{F14A02BE-BE6F-5642-9F7C-80E9B32A5773}" type="parTrans" cxnId="{8380DAA5-325F-A84B-8851-A9B8776BF8CF}">
      <dgm:prSet/>
      <dgm:spPr/>
      <dgm:t>
        <a:bodyPr/>
        <a:lstStyle/>
        <a:p>
          <a:endParaRPr lang="es-MX" sz="1800">
            <a:latin typeface="+mn-lt"/>
          </a:endParaRPr>
        </a:p>
      </dgm:t>
    </dgm:pt>
    <dgm:pt modelId="{809A9095-BAFE-9F4B-8D88-CD86ED390C0A}" type="sibTrans" cxnId="{8380DAA5-325F-A84B-8851-A9B8776BF8CF}">
      <dgm:prSet/>
      <dgm:spPr/>
      <dgm:t>
        <a:bodyPr/>
        <a:lstStyle/>
        <a:p>
          <a:endParaRPr lang="es-MX" sz="1800">
            <a:latin typeface="+mn-lt"/>
          </a:endParaRPr>
        </a:p>
      </dgm:t>
    </dgm:pt>
    <dgm:pt modelId="{B1AD111E-EB12-C847-B27E-BEB384B7CA68}">
      <dgm:prSet custT="1"/>
      <dgm:spPr/>
      <dgm:t>
        <a:bodyPr anchor="ctr"/>
        <a:lstStyle/>
        <a:p>
          <a:r>
            <a:rPr lang="es-CO" sz="1800" dirty="0">
              <a:solidFill>
                <a:srgbClr val="1A1819"/>
              </a:solidFill>
              <a:effectLst/>
              <a:latin typeface="+mn-lt"/>
            </a:rPr>
            <a:t>Fortalecer la gestión catastral y la gestión del impuesto predial</a:t>
          </a:r>
          <a:endParaRPr lang="en-US" sz="1800" dirty="0">
            <a:latin typeface="+mn-lt"/>
          </a:endParaRPr>
        </a:p>
      </dgm:t>
    </dgm:pt>
    <dgm:pt modelId="{C78009C5-F021-E54B-B4E6-38347BB1865C}" type="parTrans" cxnId="{E32AD53F-875E-4B41-8477-6D0AD231F86C}">
      <dgm:prSet/>
      <dgm:spPr/>
      <dgm:t>
        <a:bodyPr/>
        <a:lstStyle/>
        <a:p>
          <a:endParaRPr lang="es-MX" sz="1800">
            <a:latin typeface="+mn-lt"/>
          </a:endParaRPr>
        </a:p>
      </dgm:t>
    </dgm:pt>
    <dgm:pt modelId="{E31E8233-E80A-1D48-8755-2155FE7A0D15}" type="sibTrans" cxnId="{E32AD53F-875E-4B41-8477-6D0AD231F86C}">
      <dgm:prSet/>
      <dgm:spPr/>
      <dgm:t>
        <a:bodyPr/>
        <a:lstStyle/>
        <a:p>
          <a:endParaRPr lang="es-MX" sz="1800">
            <a:latin typeface="+mn-lt"/>
          </a:endParaRPr>
        </a:p>
      </dgm:t>
    </dgm:pt>
    <dgm:pt modelId="{C390612F-0EE7-7D4B-85DF-A19C2B5B23CF}">
      <dgm:prSet custT="1"/>
      <dgm:spPr/>
      <dgm:t>
        <a:bodyPr anchor="ctr"/>
        <a:lstStyle/>
        <a:p>
          <a:r>
            <a:rPr lang="es-CO" sz="1800" dirty="0">
              <a:solidFill>
                <a:srgbClr val="1A1819"/>
              </a:solidFill>
              <a:effectLst/>
              <a:latin typeface="+mn-lt"/>
            </a:rPr>
            <a:t>Concebir estrategias de protección a poblaciones vulnerables que puedan ser desplazadas por las operaciones urbanas derivadas del PLAN</a:t>
          </a:r>
          <a:endParaRPr lang="en-US" sz="1800" dirty="0">
            <a:latin typeface="+mn-lt"/>
          </a:endParaRPr>
        </a:p>
      </dgm:t>
    </dgm:pt>
    <dgm:pt modelId="{12257E5A-3C36-C840-AAC0-9E7C7781A9BC}" type="parTrans" cxnId="{60BC7EC6-BA2F-3847-BF20-DAFADD2212B2}">
      <dgm:prSet/>
      <dgm:spPr/>
      <dgm:t>
        <a:bodyPr/>
        <a:lstStyle/>
        <a:p>
          <a:endParaRPr lang="es-MX" sz="1800">
            <a:latin typeface="+mn-lt"/>
          </a:endParaRPr>
        </a:p>
      </dgm:t>
    </dgm:pt>
    <dgm:pt modelId="{0D6DA9B5-A97B-E044-8C38-E3EA73621AC8}" type="sibTrans" cxnId="{60BC7EC6-BA2F-3847-BF20-DAFADD2212B2}">
      <dgm:prSet/>
      <dgm:spPr/>
      <dgm:t>
        <a:bodyPr/>
        <a:lstStyle/>
        <a:p>
          <a:endParaRPr lang="es-MX" sz="1800">
            <a:latin typeface="+mn-lt"/>
          </a:endParaRPr>
        </a:p>
      </dgm:t>
    </dgm:pt>
    <dgm:pt modelId="{453A6649-261D-F242-825A-B8A64EE47950}">
      <dgm:prSet custT="1"/>
      <dgm:spPr/>
      <dgm:t>
        <a:bodyPr anchor="ctr"/>
        <a:lstStyle/>
        <a:p>
          <a:r>
            <a:rPr lang="es-MX" sz="1800" dirty="0">
              <a:latin typeface="+mn-lt"/>
            </a:rPr>
            <a:t>Utilizar las diferentes fuentes de financiación y complementar con los recursos que pueden obtenerse a través de los ICV</a:t>
          </a:r>
          <a:endParaRPr lang="en-US" sz="1800" dirty="0">
            <a:latin typeface="+mn-lt"/>
          </a:endParaRPr>
        </a:p>
      </dgm:t>
    </dgm:pt>
    <dgm:pt modelId="{829D7AED-6DD0-D24E-AC17-61C068F18563}" type="parTrans" cxnId="{E3BCBA9B-6A5D-8549-94C3-434000052F82}">
      <dgm:prSet/>
      <dgm:spPr/>
      <dgm:t>
        <a:bodyPr/>
        <a:lstStyle/>
        <a:p>
          <a:endParaRPr lang="es-MX"/>
        </a:p>
      </dgm:t>
    </dgm:pt>
    <dgm:pt modelId="{3D13C092-462C-4C4E-8C6A-1A4758AB11FB}" type="sibTrans" cxnId="{E3BCBA9B-6A5D-8549-94C3-434000052F82}">
      <dgm:prSet/>
      <dgm:spPr/>
      <dgm:t>
        <a:bodyPr/>
        <a:lstStyle/>
        <a:p>
          <a:endParaRPr lang="es-MX"/>
        </a:p>
      </dgm:t>
    </dgm:pt>
    <dgm:pt modelId="{985406FB-C430-6D43-8A01-C0632F95130A}" type="pres">
      <dgm:prSet presAssocID="{6D6AF83F-A1D8-4B84-8E63-025B51112D25}" presName="vert0" presStyleCnt="0">
        <dgm:presLayoutVars>
          <dgm:dir/>
          <dgm:animOne val="branch"/>
          <dgm:animLvl val="lvl"/>
        </dgm:presLayoutVars>
      </dgm:prSet>
      <dgm:spPr/>
    </dgm:pt>
    <dgm:pt modelId="{4A8A5577-7DF0-3443-BC0C-A63193AAA1FA}" type="pres">
      <dgm:prSet presAssocID="{1C02C40F-FB3C-4621-ADE7-38AC69C6588E}" presName="thickLine" presStyleLbl="alignNode1" presStyleIdx="0" presStyleCnt="6"/>
      <dgm:spPr/>
    </dgm:pt>
    <dgm:pt modelId="{7F4882DC-1FCD-F943-A897-BAB4D9D97236}" type="pres">
      <dgm:prSet presAssocID="{1C02C40F-FB3C-4621-ADE7-38AC69C6588E}" presName="horz1" presStyleCnt="0"/>
      <dgm:spPr/>
    </dgm:pt>
    <dgm:pt modelId="{647B162C-0EDD-A548-8E16-90AFD89324F4}" type="pres">
      <dgm:prSet presAssocID="{1C02C40F-FB3C-4621-ADE7-38AC69C6588E}" presName="tx1" presStyleLbl="revTx" presStyleIdx="0" presStyleCnt="6"/>
      <dgm:spPr/>
    </dgm:pt>
    <dgm:pt modelId="{1AC5B043-98F0-B044-9082-5CAF0AB25A8F}" type="pres">
      <dgm:prSet presAssocID="{1C02C40F-FB3C-4621-ADE7-38AC69C6588E}" presName="vert1" presStyleCnt="0"/>
      <dgm:spPr/>
    </dgm:pt>
    <dgm:pt modelId="{80F2F268-A0FB-4F45-B56C-891C10D938DF}" type="pres">
      <dgm:prSet presAssocID="{7DEB2E87-BA4A-45A6-8FE6-91BDFF1D0213}" presName="thickLine" presStyleLbl="alignNode1" presStyleIdx="1" presStyleCnt="6"/>
      <dgm:spPr/>
    </dgm:pt>
    <dgm:pt modelId="{F72B8818-722C-B24E-9CB1-D914B9B62506}" type="pres">
      <dgm:prSet presAssocID="{7DEB2E87-BA4A-45A6-8FE6-91BDFF1D0213}" presName="horz1" presStyleCnt="0"/>
      <dgm:spPr/>
    </dgm:pt>
    <dgm:pt modelId="{25CE18F0-9E80-AB44-927B-CDEA6515008F}" type="pres">
      <dgm:prSet presAssocID="{7DEB2E87-BA4A-45A6-8FE6-91BDFF1D0213}" presName="tx1" presStyleLbl="revTx" presStyleIdx="1" presStyleCnt="6"/>
      <dgm:spPr/>
    </dgm:pt>
    <dgm:pt modelId="{57B490EF-461A-4A44-AE72-0A6DCFFA2053}" type="pres">
      <dgm:prSet presAssocID="{7DEB2E87-BA4A-45A6-8FE6-91BDFF1D0213}" presName="vert1" presStyleCnt="0"/>
      <dgm:spPr/>
    </dgm:pt>
    <dgm:pt modelId="{15BA0451-26FB-A14B-8BC2-2C2C6B9E5F89}" type="pres">
      <dgm:prSet presAssocID="{8B459856-08A7-6B42-82AD-37D003340E33}" presName="thickLine" presStyleLbl="alignNode1" presStyleIdx="2" presStyleCnt="6"/>
      <dgm:spPr/>
    </dgm:pt>
    <dgm:pt modelId="{2F6088DE-C7C1-2B43-BD91-3DA28F334C60}" type="pres">
      <dgm:prSet presAssocID="{8B459856-08A7-6B42-82AD-37D003340E33}" presName="horz1" presStyleCnt="0"/>
      <dgm:spPr/>
    </dgm:pt>
    <dgm:pt modelId="{E806A959-6366-EF48-BE25-6BEB063C928C}" type="pres">
      <dgm:prSet presAssocID="{8B459856-08A7-6B42-82AD-37D003340E33}" presName="tx1" presStyleLbl="revTx" presStyleIdx="2" presStyleCnt="6"/>
      <dgm:spPr/>
    </dgm:pt>
    <dgm:pt modelId="{BF679D0C-F527-9A4E-900B-09EC06CD44B3}" type="pres">
      <dgm:prSet presAssocID="{8B459856-08A7-6B42-82AD-37D003340E33}" presName="vert1" presStyleCnt="0"/>
      <dgm:spPr/>
    </dgm:pt>
    <dgm:pt modelId="{AAD86236-5C3A-CF4C-8CDC-4C15C552B9BF}" type="pres">
      <dgm:prSet presAssocID="{B1AD111E-EB12-C847-B27E-BEB384B7CA68}" presName="thickLine" presStyleLbl="alignNode1" presStyleIdx="3" presStyleCnt="6"/>
      <dgm:spPr/>
    </dgm:pt>
    <dgm:pt modelId="{6856C1AA-B236-604F-856C-02F2A6B3FE05}" type="pres">
      <dgm:prSet presAssocID="{B1AD111E-EB12-C847-B27E-BEB384B7CA68}" presName="horz1" presStyleCnt="0"/>
      <dgm:spPr/>
    </dgm:pt>
    <dgm:pt modelId="{4FE54A4B-FE65-FC4D-A930-236C8C949745}" type="pres">
      <dgm:prSet presAssocID="{B1AD111E-EB12-C847-B27E-BEB384B7CA68}" presName="tx1" presStyleLbl="revTx" presStyleIdx="3" presStyleCnt="6"/>
      <dgm:spPr/>
    </dgm:pt>
    <dgm:pt modelId="{9EB2CD44-B777-FF42-828E-D294E43C1A5F}" type="pres">
      <dgm:prSet presAssocID="{B1AD111E-EB12-C847-B27E-BEB384B7CA68}" presName="vert1" presStyleCnt="0"/>
      <dgm:spPr/>
    </dgm:pt>
    <dgm:pt modelId="{52966CAC-00EE-7C44-9E6D-88D39A0B2CD6}" type="pres">
      <dgm:prSet presAssocID="{C390612F-0EE7-7D4B-85DF-A19C2B5B23CF}" presName="thickLine" presStyleLbl="alignNode1" presStyleIdx="4" presStyleCnt="6"/>
      <dgm:spPr/>
    </dgm:pt>
    <dgm:pt modelId="{F00D635D-5215-454E-B69E-7E881C3B96A1}" type="pres">
      <dgm:prSet presAssocID="{C390612F-0EE7-7D4B-85DF-A19C2B5B23CF}" presName="horz1" presStyleCnt="0"/>
      <dgm:spPr/>
    </dgm:pt>
    <dgm:pt modelId="{7A3B9B12-C553-2444-904F-6514FF8CA56A}" type="pres">
      <dgm:prSet presAssocID="{C390612F-0EE7-7D4B-85DF-A19C2B5B23CF}" presName="tx1" presStyleLbl="revTx" presStyleIdx="4" presStyleCnt="6"/>
      <dgm:spPr/>
    </dgm:pt>
    <dgm:pt modelId="{92C96FEA-7B83-5347-A2EC-C65455829240}" type="pres">
      <dgm:prSet presAssocID="{C390612F-0EE7-7D4B-85DF-A19C2B5B23CF}" presName="vert1" presStyleCnt="0"/>
      <dgm:spPr/>
    </dgm:pt>
    <dgm:pt modelId="{7794B668-7149-7F4E-A225-0B67BFF7616D}" type="pres">
      <dgm:prSet presAssocID="{453A6649-261D-F242-825A-B8A64EE47950}" presName="thickLine" presStyleLbl="alignNode1" presStyleIdx="5" presStyleCnt="6"/>
      <dgm:spPr/>
    </dgm:pt>
    <dgm:pt modelId="{A0FAFE11-F55A-F240-BE5F-BA161AEB4F3E}" type="pres">
      <dgm:prSet presAssocID="{453A6649-261D-F242-825A-B8A64EE47950}" presName="horz1" presStyleCnt="0"/>
      <dgm:spPr/>
    </dgm:pt>
    <dgm:pt modelId="{BD1B93C3-A3AC-7F4E-8F66-F4DA12E81060}" type="pres">
      <dgm:prSet presAssocID="{453A6649-261D-F242-825A-B8A64EE47950}" presName="tx1" presStyleLbl="revTx" presStyleIdx="5" presStyleCnt="6"/>
      <dgm:spPr/>
    </dgm:pt>
    <dgm:pt modelId="{9805D352-7DAC-184F-9E73-3F3E587C659B}" type="pres">
      <dgm:prSet presAssocID="{453A6649-261D-F242-825A-B8A64EE47950}" presName="vert1" presStyleCnt="0"/>
      <dgm:spPr/>
    </dgm:pt>
  </dgm:ptLst>
  <dgm:cxnLst>
    <dgm:cxn modelId="{E5AB1C16-EA77-2242-82BA-1F8EA56F3DA4}" type="presOf" srcId="{1C02C40F-FB3C-4621-ADE7-38AC69C6588E}" destId="{647B162C-0EDD-A548-8E16-90AFD89324F4}" srcOrd="0" destOrd="0" presId="urn:microsoft.com/office/officeart/2008/layout/LinedList"/>
    <dgm:cxn modelId="{0CA8A218-DEE4-B246-9E6F-2ECD4766C8F5}" type="presOf" srcId="{453A6649-261D-F242-825A-B8A64EE47950}" destId="{BD1B93C3-A3AC-7F4E-8F66-F4DA12E81060}" srcOrd="0" destOrd="0" presId="urn:microsoft.com/office/officeart/2008/layout/LinedList"/>
    <dgm:cxn modelId="{E8A96B33-1559-6249-B000-5A826F95F26B}" type="presOf" srcId="{8B459856-08A7-6B42-82AD-37D003340E33}" destId="{E806A959-6366-EF48-BE25-6BEB063C928C}" srcOrd="0" destOrd="0" presId="urn:microsoft.com/office/officeart/2008/layout/LinedList"/>
    <dgm:cxn modelId="{E32AD53F-875E-4B41-8477-6D0AD231F86C}" srcId="{6D6AF83F-A1D8-4B84-8E63-025B51112D25}" destId="{B1AD111E-EB12-C847-B27E-BEB384B7CA68}" srcOrd="3" destOrd="0" parTransId="{C78009C5-F021-E54B-B4E6-38347BB1865C}" sibTransId="{E31E8233-E80A-1D48-8755-2155FE7A0D15}"/>
    <dgm:cxn modelId="{594B9767-3A88-B448-AC86-DE18D6E64683}" type="presOf" srcId="{C390612F-0EE7-7D4B-85DF-A19C2B5B23CF}" destId="{7A3B9B12-C553-2444-904F-6514FF8CA56A}" srcOrd="0" destOrd="0" presId="urn:microsoft.com/office/officeart/2008/layout/LinedList"/>
    <dgm:cxn modelId="{25ED9C77-B9BF-43AE-93F2-BB1E2ED5B6A8}" srcId="{6D6AF83F-A1D8-4B84-8E63-025B51112D25}" destId="{1C02C40F-FB3C-4621-ADE7-38AC69C6588E}" srcOrd="0" destOrd="0" parTransId="{45FFB811-1B8C-497C-A840-7E7871794CF3}" sibTransId="{04EB8E6E-B2B1-4F0D-AB99-ADB249812E1B}"/>
    <dgm:cxn modelId="{EAC0AE92-5A6A-46F5-90E4-77AB36E554A6}" srcId="{6D6AF83F-A1D8-4B84-8E63-025B51112D25}" destId="{7DEB2E87-BA4A-45A6-8FE6-91BDFF1D0213}" srcOrd="1" destOrd="0" parTransId="{29B89F47-977D-42AD-ABED-EADCC1F1D026}" sibTransId="{A69319B4-F021-4963-9433-FBA010F6EF82}"/>
    <dgm:cxn modelId="{E3BCBA9B-6A5D-8549-94C3-434000052F82}" srcId="{6D6AF83F-A1D8-4B84-8E63-025B51112D25}" destId="{453A6649-261D-F242-825A-B8A64EE47950}" srcOrd="5" destOrd="0" parTransId="{829D7AED-6DD0-D24E-AC17-61C068F18563}" sibTransId="{3D13C092-462C-4C4E-8C6A-1A4758AB11FB}"/>
    <dgm:cxn modelId="{8380DAA5-325F-A84B-8851-A9B8776BF8CF}" srcId="{6D6AF83F-A1D8-4B84-8E63-025B51112D25}" destId="{8B459856-08A7-6B42-82AD-37D003340E33}" srcOrd="2" destOrd="0" parTransId="{F14A02BE-BE6F-5642-9F7C-80E9B32A5773}" sibTransId="{809A9095-BAFE-9F4B-8D88-CD86ED390C0A}"/>
    <dgm:cxn modelId="{6D7C64C0-2ED2-C74A-9B97-1F4E0168B54D}" type="presOf" srcId="{6D6AF83F-A1D8-4B84-8E63-025B51112D25}" destId="{985406FB-C430-6D43-8A01-C0632F95130A}" srcOrd="0" destOrd="0" presId="urn:microsoft.com/office/officeart/2008/layout/LinedList"/>
    <dgm:cxn modelId="{60BC7EC6-BA2F-3847-BF20-DAFADD2212B2}" srcId="{6D6AF83F-A1D8-4B84-8E63-025B51112D25}" destId="{C390612F-0EE7-7D4B-85DF-A19C2B5B23CF}" srcOrd="4" destOrd="0" parTransId="{12257E5A-3C36-C840-AAC0-9E7C7781A9BC}" sibTransId="{0D6DA9B5-A97B-E044-8C38-E3EA73621AC8}"/>
    <dgm:cxn modelId="{774DFAC9-1F4A-0747-8F7F-4219416ABF08}" type="presOf" srcId="{B1AD111E-EB12-C847-B27E-BEB384B7CA68}" destId="{4FE54A4B-FE65-FC4D-A930-236C8C949745}" srcOrd="0" destOrd="0" presId="urn:microsoft.com/office/officeart/2008/layout/LinedList"/>
    <dgm:cxn modelId="{E08F21FD-94A3-E240-8C37-E8E346EB34FB}" type="presOf" srcId="{7DEB2E87-BA4A-45A6-8FE6-91BDFF1D0213}" destId="{25CE18F0-9E80-AB44-927B-CDEA6515008F}" srcOrd="0" destOrd="0" presId="urn:microsoft.com/office/officeart/2008/layout/LinedList"/>
    <dgm:cxn modelId="{28C228F4-15B7-DF4A-90A6-B3EBD9C210C5}" type="presParOf" srcId="{985406FB-C430-6D43-8A01-C0632F95130A}" destId="{4A8A5577-7DF0-3443-BC0C-A63193AAA1FA}" srcOrd="0" destOrd="0" presId="urn:microsoft.com/office/officeart/2008/layout/LinedList"/>
    <dgm:cxn modelId="{689B937B-01B2-6248-A297-1E9D45CB7FD7}" type="presParOf" srcId="{985406FB-C430-6D43-8A01-C0632F95130A}" destId="{7F4882DC-1FCD-F943-A897-BAB4D9D97236}" srcOrd="1" destOrd="0" presId="urn:microsoft.com/office/officeart/2008/layout/LinedList"/>
    <dgm:cxn modelId="{94C3E74B-911C-124B-9F31-8535F37831FD}" type="presParOf" srcId="{7F4882DC-1FCD-F943-A897-BAB4D9D97236}" destId="{647B162C-0EDD-A548-8E16-90AFD89324F4}" srcOrd="0" destOrd="0" presId="urn:microsoft.com/office/officeart/2008/layout/LinedList"/>
    <dgm:cxn modelId="{60117078-76A1-0145-B2F0-12A8970DB3EF}" type="presParOf" srcId="{7F4882DC-1FCD-F943-A897-BAB4D9D97236}" destId="{1AC5B043-98F0-B044-9082-5CAF0AB25A8F}" srcOrd="1" destOrd="0" presId="urn:microsoft.com/office/officeart/2008/layout/LinedList"/>
    <dgm:cxn modelId="{01CD322B-ADCE-C64F-8927-96C8418C0DB6}" type="presParOf" srcId="{985406FB-C430-6D43-8A01-C0632F95130A}" destId="{80F2F268-A0FB-4F45-B56C-891C10D938DF}" srcOrd="2" destOrd="0" presId="urn:microsoft.com/office/officeart/2008/layout/LinedList"/>
    <dgm:cxn modelId="{0F75FFEE-9112-654B-9D87-6B3E38E997E5}" type="presParOf" srcId="{985406FB-C430-6D43-8A01-C0632F95130A}" destId="{F72B8818-722C-B24E-9CB1-D914B9B62506}" srcOrd="3" destOrd="0" presId="urn:microsoft.com/office/officeart/2008/layout/LinedList"/>
    <dgm:cxn modelId="{904ADA96-2EE7-8A4F-969F-EC3E52EF67B5}" type="presParOf" srcId="{F72B8818-722C-B24E-9CB1-D914B9B62506}" destId="{25CE18F0-9E80-AB44-927B-CDEA6515008F}" srcOrd="0" destOrd="0" presId="urn:microsoft.com/office/officeart/2008/layout/LinedList"/>
    <dgm:cxn modelId="{276B6496-B9E2-8B46-A2DA-58AE6287AA7D}" type="presParOf" srcId="{F72B8818-722C-B24E-9CB1-D914B9B62506}" destId="{57B490EF-461A-4A44-AE72-0A6DCFFA2053}" srcOrd="1" destOrd="0" presId="urn:microsoft.com/office/officeart/2008/layout/LinedList"/>
    <dgm:cxn modelId="{90DFD2E5-E17E-9D4A-A044-645C7FBDB676}" type="presParOf" srcId="{985406FB-C430-6D43-8A01-C0632F95130A}" destId="{15BA0451-26FB-A14B-8BC2-2C2C6B9E5F89}" srcOrd="4" destOrd="0" presId="urn:microsoft.com/office/officeart/2008/layout/LinedList"/>
    <dgm:cxn modelId="{9802DE95-93A0-1E47-A825-930F288A898F}" type="presParOf" srcId="{985406FB-C430-6D43-8A01-C0632F95130A}" destId="{2F6088DE-C7C1-2B43-BD91-3DA28F334C60}" srcOrd="5" destOrd="0" presId="urn:microsoft.com/office/officeart/2008/layout/LinedList"/>
    <dgm:cxn modelId="{B3E7A9F7-7F50-6546-8423-41E93A52FB5D}" type="presParOf" srcId="{2F6088DE-C7C1-2B43-BD91-3DA28F334C60}" destId="{E806A959-6366-EF48-BE25-6BEB063C928C}" srcOrd="0" destOrd="0" presId="urn:microsoft.com/office/officeart/2008/layout/LinedList"/>
    <dgm:cxn modelId="{82FCF1E5-D65B-BC40-A26C-B2F0060A34A4}" type="presParOf" srcId="{2F6088DE-C7C1-2B43-BD91-3DA28F334C60}" destId="{BF679D0C-F527-9A4E-900B-09EC06CD44B3}" srcOrd="1" destOrd="0" presId="urn:microsoft.com/office/officeart/2008/layout/LinedList"/>
    <dgm:cxn modelId="{5DA1FC5D-8104-7246-BE29-5F51508C6F6F}" type="presParOf" srcId="{985406FB-C430-6D43-8A01-C0632F95130A}" destId="{AAD86236-5C3A-CF4C-8CDC-4C15C552B9BF}" srcOrd="6" destOrd="0" presId="urn:microsoft.com/office/officeart/2008/layout/LinedList"/>
    <dgm:cxn modelId="{7F7C444F-838F-8F46-A9C0-AB38167D6625}" type="presParOf" srcId="{985406FB-C430-6D43-8A01-C0632F95130A}" destId="{6856C1AA-B236-604F-856C-02F2A6B3FE05}" srcOrd="7" destOrd="0" presId="urn:microsoft.com/office/officeart/2008/layout/LinedList"/>
    <dgm:cxn modelId="{92B8B412-E196-D84A-BD6A-64DD93BC3DC7}" type="presParOf" srcId="{6856C1AA-B236-604F-856C-02F2A6B3FE05}" destId="{4FE54A4B-FE65-FC4D-A930-236C8C949745}" srcOrd="0" destOrd="0" presId="urn:microsoft.com/office/officeart/2008/layout/LinedList"/>
    <dgm:cxn modelId="{BCD9365A-FB38-8944-86B3-7FBE0990B9DA}" type="presParOf" srcId="{6856C1AA-B236-604F-856C-02F2A6B3FE05}" destId="{9EB2CD44-B777-FF42-828E-D294E43C1A5F}" srcOrd="1" destOrd="0" presId="urn:microsoft.com/office/officeart/2008/layout/LinedList"/>
    <dgm:cxn modelId="{D0624E09-0D3E-0F42-8520-6654E916AACC}" type="presParOf" srcId="{985406FB-C430-6D43-8A01-C0632F95130A}" destId="{52966CAC-00EE-7C44-9E6D-88D39A0B2CD6}" srcOrd="8" destOrd="0" presId="urn:microsoft.com/office/officeart/2008/layout/LinedList"/>
    <dgm:cxn modelId="{67C66C7E-06C3-A64F-AE1C-D42847A642D7}" type="presParOf" srcId="{985406FB-C430-6D43-8A01-C0632F95130A}" destId="{F00D635D-5215-454E-B69E-7E881C3B96A1}" srcOrd="9" destOrd="0" presId="urn:microsoft.com/office/officeart/2008/layout/LinedList"/>
    <dgm:cxn modelId="{DE96A6A2-5D4E-7F4C-B89A-7F113CFD5814}" type="presParOf" srcId="{F00D635D-5215-454E-B69E-7E881C3B96A1}" destId="{7A3B9B12-C553-2444-904F-6514FF8CA56A}" srcOrd="0" destOrd="0" presId="urn:microsoft.com/office/officeart/2008/layout/LinedList"/>
    <dgm:cxn modelId="{1118A054-40CD-A145-948B-5051DBA972B6}" type="presParOf" srcId="{F00D635D-5215-454E-B69E-7E881C3B96A1}" destId="{92C96FEA-7B83-5347-A2EC-C65455829240}" srcOrd="1" destOrd="0" presId="urn:microsoft.com/office/officeart/2008/layout/LinedList"/>
    <dgm:cxn modelId="{6E8D2A60-DD41-EC46-A500-8280983899A1}" type="presParOf" srcId="{985406FB-C430-6D43-8A01-C0632F95130A}" destId="{7794B668-7149-7F4E-A225-0B67BFF7616D}" srcOrd="10" destOrd="0" presId="urn:microsoft.com/office/officeart/2008/layout/LinedList"/>
    <dgm:cxn modelId="{64D65B1C-6D5D-4F49-AA38-AE81ED3E2534}" type="presParOf" srcId="{985406FB-C430-6D43-8A01-C0632F95130A}" destId="{A0FAFE11-F55A-F240-BE5F-BA161AEB4F3E}" srcOrd="11" destOrd="0" presId="urn:microsoft.com/office/officeart/2008/layout/LinedList"/>
    <dgm:cxn modelId="{9FF9C607-579D-DB46-974A-94236FE4BA9D}" type="presParOf" srcId="{A0FAFE11-F55A-F240-BE5F-BA161AEB4F3E}" destId="{BD1B93C3-A3AC-7F4E-8F66-F4DA12E81060}" srcOrd="0" destOrd="0" presId="urn:microsoft.com/office/officeart/2008/layout/LinedList"/>
    <dgm:cxn modelId="{A50A2041-0836-E14C-9DA2-68E3BE6149EE}" type="presParOf" srcId="{A0FAFE11-F55A-F240-BE5F-BA161AEB4F3E}" destId="{9805D352-7DAC-184F-9E73-3F3E587C659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6AF83F-A1D8-4B84-8E63-025B51112D25}"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9F07B7A2-B805-F347-86D8-82E8351B8E5B}">
      <dgm:prSet custT="1"/>
      <dgm:spPr/>
      <dgm:t>
        <a:bodyPr anchor="ctr"/>
        <a:lstStyle/>
        <a:p>
          <a:r>
            <a:rPr lang="es-CO" sz="1800" dirty="0">
              <a:solidFill>
                <a:srgbClr val="1A1819"/>
              </a:solidFill>
              <a:latin typeface="+mn-lt"/>
            </a:rPr>
            <a:t>Mejorar la capacidad técnica: Entre más sofisticados los instrumentos, más capacidad deben tener las entidades locales y se abordan aspectos más complejos</a:t>
          </a:r>
        </a:p>
      </dgm:t>
    </dgm:pt>
    <dgm:pt modelId="{F57C1070-8C88-7046-9CAA-B2D367E2B094}" type="parTrans" cxnId="{76F49952-7CEC-FD47-B54C-6DAE65033D29}">
      <dgm:prSet/>
      <dgm:spPr/>
      <dgm:t>
        <a:bodyPr/>
        <a:lstStyle/>
        <a:p>
          <a:endParaRPr lang="es-MX" sz="1800">
            <a:latin typeface="+mn-lt"/>
          </a:endParaRPr>
        </a:p>
      </dgm:t>
    </dgm:pt>
    <dgm:pt modelId="{49AE50B8-8F36-9844-80D2-F36F27C2FCB0}" type="sibTrans" cxnId="{76F49952-7CEC-FD47-B54C-6DAE65033D29}">
      <dgm:prSet/>
      <dgm:spPr/>
      <dgm:t>
        <a:bodyPr/>
        <a:lstStyle/>
        <a:p>
          <a:endParaRPr lang="es-MX" sz="1800">
            <a:latin typeface="+mn-lt"/>
          </a:endParaRPr>
        </a:p>
      </dgm:t>
    </dgm:pt>
    <dgm:pt modelId="{25C7D26F-44AC-A24D-8AF2-604212ABD0CD}">
      <dgm:prSet custT="1"/>
      <dgm:spPr/>
      <dgm:t>
        <a:bodyPr anchor="ctr"/>
        <a:lstStyle/>
        <a:p>
          <a:r>
            <a:rPr lang="es-CO" sz="1800" dirty="0">
              <a:solidFill>
                <a:srgbClr val="1A1819"/>
              </a:solidFill>
              <a:effectLst/>
              <a:latin typeface="+mn-lt"/>
            </a:rPr>
            <a:t>Profundizar la investigación para brindar evidencia rigurosa sobre los impactos que la captura de valor tiene en la implementación del Plan</a:t>
          </a:r>
          <a:endParaRPr lang="es-MX" sz="1800" dirty="0">
            <a:latin typeface="+mn-lt"/>
          </a:endParaRPr>
        </a:p>
      </dgm:t>
    </dgm:pt>
    <dgm:pt modelId="{A934B0DB-96AD-CF45-B27F-B64BDDDDEAC5}" type="parTrans" cxnId="{D9C93728-61C6-CA42-A0E5-C13963F1442E}">
      <dgm:prSet/>
      <dgm:spPr/>
      <dgm:t>
        <a:bodyPr/>
        <a:lstStyle/>
        <a:p>
          <a:endParaRPr lang="es-MX" sz="1800">
            <a:latin typeface="+mn-lt"/>
          </a:endParaRPr>
        </a:p>
      </dgm:t>
    </dgm:pt>
    <dgm:pt modelId="{5B5445BA-FEB2-C94B-8A16-3D8233D29EBC}" type="sibTrans" cxnId="{D9C93728-61C6-CA42-A0E5-C13963F1442E}">
      <dgm:prSet/>
      <dgm:spPr/>
      <dgm:t>
        <a:bodyPr/>
        <a:lstStyle/>
        <a:p>
          <a:endParaRPr lang="es-MX" sz="1800">
            <a:latin typeface="+mn-lt"/>
          </a:endParaRPr>
        </a:p>
      </dgm:t>
    </dgm:pt>
    <dgm:pt modelId="{F8496948-5244-144F-B70B-83EF59FA36A2}">
      <dgm:prSet custT="1"/>
      <dgm:spPr/>
      <dgm:t>
        <a:bodyPr anchor="ctr"/>
        <a:lstStyle/>
        <a:p>
          <a:r>
            <a:rPr lang="es-ES_tradnl" sz="1800" dirty="0">
              <a:latin typeface="+mn-lt"/>
            </a:rPr>
            <a:t>Trabajar de manera abierta, clara, articulada y equilibrada con otros actores de la ciudad, tales como el sector privado, las organizaciones no-gubernamentales (ONG) y la comunidad local. </a:t>
          </a:r>
          <a:endParaRPr lang="es-MX" sz="1800" dirty="0">
            <a:latin typeface="+mn-lt"/>
          </a:endParaRPr>
        </a:p>
      </dgm:t>
    </dgm:pt>
    <dgm:pt modelId="{1BFE9595-C347-594A-8D1C-A619337575CD}" type="parTrans" cxnId="{134F158C-0882-FE4D-B206-B4DB16BB0A90}">
      <dgm:prSet/>
      <dgm:spPr/>
      <dgm:t>
        <a:bodyPr/>
        <a:lstStyle/>
        <a:p>
          <a:endParaRPr lang="es-MX" sz="1800">
            <a:latin typeface="+mn-lt"/>
          </a:endParaRPr>
        </a:p>
      </dgm:t>
    </dgm:pt>
    <dgm:pt modelId="{C69B5374-FD30-AF46-A27C-BB00115B79AC}" type="sibTrans" cxnId="{134F158C-0882-FE4D-B206-B4DB16BB0A90}">
      <dgm:prSet/>
      <dgm:spPr/>
      <dgm:t>
        <a:bodyPr/>
        <a:lstStyle/>
        <a:p>
          <a:endParaRPr lang="es-MX" sz="1800">
            <a:latin typeface="+mn-lt"/>
          </a:endParaRPr>
        </a:p>
      </dgm:t>
    </dgm:pt>
    <dgm:pt modelId="{5180295F-1F82-804E-B528-346CCC2DA339}">
      <dgm:prSet custT="1"/>
      <dgm:spPr/>
      <dgm:t>
        <a:bodyPr anchor="ctr"/>
        <a:lstStyle/>
        <a:p>
          <a:r>
            <a:rPr lang="es-CO" sz="1800" dirty="0">
              <a:latin typeface="+mn-lt"/>
            </a:rPr>
            <a:t>Generar confianza de los actores de la ciudad: facilita la implementación de acuerdos y su instrumentalización</a:t>
          </a:r>
          <a:endParaRPr lang="en-US" sz="1800" dirty="0">
            <a:latin typeface="+mn-lt"/>
          </a:endParaRPr>
        </a:p>
      </dgm:t>
    </dgm:pt>
    <dgm:pt modelId="{81A57D6F-15C8-1149-B137-2B96D6210E1C}" type="parTrans" cxnId="{E4AB2299-7FB6-0440-B2FC-3159585D0DA3}">
      <dgm:prSet/>
      <dgm:spPr/>
      <dgm:t>
        <a:bodyPr/>
        <a:lstStyle/>
        <a:p>
          <a:endParaRPr lang="es-MX" sz="1800">
            <a:latin typeface="+mn-lt"/>
          </a:endParaRPr>
        </a:p>
      </dgm:t>
    </dgm:pt>
    <dgm:pt modelId="{EA055687-3509-1B40-81B8-4C7898191449}" type="sibTrans" cxnId="{E4AB2299-7FB6-0440-B2FC-3159585D0DA3}">
      <dgm:prSet/>
      <dgm:spPr/>
      <dgm:t>
        <a:bodyPr/>
        <a:lstStyle/>
        <a:p>
          <a:endParaRPr lang="es-MX" sz="1800">
            <a:latin typeface="+mn-lt"/>
          </a:endParaRPr>
        </a:p>
      </dgm:t>
    </dgm:pt>
    <dgm:pt modelId="{D2A166C1-9B55-0F4B-965F-C1420DE1E872}">
      <dgm:prSet custT="1"/>
      <dgm:spPr/>
      <dgm:t>
        <a:bodyPr anchor="ctr"/>
        <a:lstStyle/>
        <a:p>
          <a:r>
            <a:rPr lang="es-CO" sz="1800" dirty="0">
              <a:solidFill>
                <a:srgbClr val="1A1819"/>
              </a:solidFill>
              <a:effectLst/>
              <a:latin typeface="+mn-lt"/>
            </a:rPr>
            <a:t>Simplificar el lenguaje de la política pública y la legislación para la captación de valor de suelo.</a:t>
          </a:r>
          <a:endParaRPr lang="es-CO" sz="1800" dirty="0">
            <a:solidFill>
              <a:srgbClr val="1A1819"/>
            </a:solidFill>
            <a:latin typeface="+mn-lt"/>
          </a:endParaRPr>
        </a:p>
      </dgm:t>
    </dgm:pt>
    <dgm:pt modelId="{DCB5B187-4E92-5149-86DC-F0099292FBB8}" type="parTrans" cxnId="{FC420D96-19B1-6A49-A6BA-15F2D9C8718E}">
      <dgm:prSet/>
      <dgm:spPr/>
      <dgm:t>
        <a:bodyPr/>
        <a:lstStyle/>
        <a:p>
          <a:endParaRPr lang="es-MX"/>
        </a:p>
      </dgm:t>
    </dgm:pt>
    <dgm:pt modelId="{FDECC8C9-F3CF-D64C-87AE-C64C935DEF1D}" type="sibTrans" cxnId="{FC420D96-19B1-6A49-A6BA-15F2D9C8718E}">
      <dgm:prSet/>
      <dgm:spPr/>
      <dgm:t>
        <a:bodyPr/>
        <a:lstStyle/>
        <a:p>
          <a:endParaRPr lang="es-MX"/>
        </a:p>
      </dgm:t>
    </dgm:pt>
    <dgm:pt modelId="{F133927D-40F0-CC44-92F7-C413D5C8B55C}">
      <dgm:prSet custT="1"/>
      <dgm:spPr/>
      <dgm:t>
        <a:bodyPr anchor="ctr"/>
        <a:lstStyle/>
        <a:p>
          <a:r>
            <a:rPr lang="es-ES" sz="1800" dirty="0">
              <a:latin typeface="+mn-lt"/>
            </a:rPr>
            <a:t>Fortalecer </a:t>
          </a:r>
          <a:r>
            <a:rPr lang="es-CO" sz="1800" dirty="0">
              <a:solidFill>
                <a:srgbClr val="1A1819"/>
              </a:solidFill>
              <a:effectLst/>
              <a:latin typeface="+mn-lt"/>
            </a:rPr>
            <a:t>la capacidad de negociación de la administración local</a:t>
          </a:r>
          <a:endParaRPr lang="es-MX" sz="1800" dirty="0">
            <a:latin typeface="+mn-lt"/>
          </a:endParaRPr>
        </a:p>
      </dgm:t>
    </dgm:pt>
    <dgm:pt modelId="{50C04FAC-6744-E04D-99DA-109BE5653156}" type="parTrans" cxnId="{524FD708-0F3C-1342-94D0-EAA6E8766FC9}">
      <dgm:prSet/>
      <dgm:spPr/>
      <dgm:t>
        <a:bodyPr/>
        <a:lstStyle/>
        <a:p>
          <a:endParaRPr lang="es-MX"/>
        </a:p>
      </dgm:t>
    </dgm:pt>
    <dgm:pt modelId="{5476C126-B9E1-6247-AA59-25D558BD3A94}" type="sibTrans" cxnId="{524FD708-0F3C-1342-94D0-EAA6E8766FC9}">
      <dgm:prSet/>
      <dgm:spPr/>
      <dgm:t>
        <a:bodyPr/>
        <a:lstStyle/>
        <a:p>
          <a:endParaRPr lang="es-MX"/>
        </a:p>
      </dgm:t>
    </dgm:pt>
    <dgm:pt modelId="{985406FB-C430-6D43-8A01-C0632F95130A}" type="pres">
      <dgm:prSet presAssocID="{6D6AF83F-A1D8-4B84-8E63-025B51112D25}" presName="vert0" presStyleCnt="0">
        <dgm:presLayoutVars>
          <dgm:dir/>
          <dgm:animOne val="branch"/>
          <dgm:animLvl val="lvl"/>
        </dgm:presLayoutVars>
      </dgm:prSet>
      <dgm:spPr/>
    </dgm:pt>
    <dgm:pt modelId="{C7908306-74FB-E043-9D8B-7F1BE6C0DD65}" type="pres">
      <dgm:prSet presAssocID="{D2A166C1-9B55-0F4B-965F-C1420DE1E872}" presName="thickLine" presStyleLbl="alignNode1" presStyleIdx="0" presStyleCnt="6"/>
      <dgm:spPr/>
    </dgm:pt>
    <dgm:pt modelId="{4D97CAD3-E276-1A43-BEC8-1107EB005B56}" type="pres">
      <dgm:prSet presAssocID="{D2A166C1-9B55-0F4B-965F-C1420DE1E872}" presName="horz1" presStyleCnt="0"/>
      <dgm:spPr/>
    </dgm:pt>
    <dgm:pt modelId="{497D0D65-B087-0B4C-AB15-620CC934D1A0}" type="pres">
      <dgm:prSet presAssocID="{D2A166C1-9B55-0F4B-965F-C1420DE1E872}" presName="tx1" presStyleLbl="revTx" presStyleIdx="0" presStyleCnt="6"/>
      <dgm:spPr/>
    </dgm:pt>
    <dgm:pt modelId="{463133D8-CA9D-134F-A1D6-0AA046445B0F}" type="pres">
      <dgm:prSet presAssocID="{D2A166C1-9B55-0F4B-965F-C1420DE1E872}" presName="vert1" presStyleCnt="0"/>
      <dgm:spPr/>
    </dgm:pt>
    <dgm:pt modelId="{B10B5857-F4A1-904F-B9F9-C6C60DD3AAD7}" type="pres">
      <dgm:prSet presAssocID="{9F07B7A2-B805-F347-86D8-82E8351B8E5B}" presName="thickLine" presStyleLbl="alignNode1" presStyleIdx="1" presStyleCnt="6"/>
      <dgm:spPr/>
    </dgm:pt>
    <dgm:pt modelId="{9D669B1D-94A4-A84B-A210-3AC90D7F3A45}" type="pres">
      <dgm:prSet presAssocID="{9F07B7A2-B805-F347-86D8-82E8351B8E5B}" presName="horz1" presStyleCnt="0"/>
      <dgm:spPr/>
    </dgm:pt>
    <dgm:pt modelId="{29E0BA0F-9D57-6641-ABDC-FF640EF2C22D}" type="pres">
      <dgm:prSet presAssocID="{9F07B7A2-B805-F347-86D8-82E8351B8E5B}" presName="tx1" presStyleLbl="revTx" presStyleIdx="1" presStyleCnt="6"/>
      <dgm:spPr/>
    </dgm:pt>
    <dgm:pt modelId="{1B9B7A3F-9583-0C4D-B1B8-8E58BEA2FC2E}" type="pres">
      <dgm:prSet presAssocID="{9F07B7A2-B805-F347-86D8-82E8351B8E5B}" presName="vert1" presStyleCnt="0"/>
      <dgm:spPr/>
    </dgm:pt>
    <dgm:pt modelId="{EBFB921E-84B7-7E44-A571-9E45526A81A3}" type="pres">
      <dgm:prSet presAssocID="{F8496948-5244-144F-B70B-83EF59FA36A2}" presName="thickLine" presStyleLbl="alignNode1" presStyleIdx="2" presStyleCnt="6"/>
      <dgm:spPr/>
    </dgm:pt>
    <dgm:pt modelId="{49580641-5818-7048-91A3-CD0E2F35656A}" type="pres">
      <dgm:prSet presAssocID="{F8496948-5244-144F-B70B-83EF59FA36A2}" presName="horz1" presStyleCnt="0"/>
      <dgm:spPr/>
    </dgm:pt>
    <dgm:pt modelId="{354422A5-65FF-9A45-9068-26923A4C5E95}" type="pres">
      <dgm:prSet presAssocID="{F8496948-5244-144F-B70B-83EF59FA36A2}" presName="tx1" presStyleLbl="revTx" presStyleIdx="2" presStyleCnt="6"/>
      <dgm:spPr/>
    </dgm:pt>
    <dgm:pt modelId="{752D8451-7733-334D-A7AC-A87FD819774D}" type="pres">
      <dgm:prSet presAssocID="{F8496948-5244-144F-B70B-83EF59FA36A2}" presName="vert1" presStyleCnt="0"/>
      <dgm:spPr/>
    </dgm:pt>
    <dgm:pt modelId="{1236E144-71DD-8C4F-961B-88EFD3FE2707}" type="pres">
      <dgm:prSet presAssocID="{F133927D-40F0-CC44-92F7-C413D5C8B55C}" presName="thickLine" presStyleLbl="alignNode1" presStyleIdx="3" presStyleCnt="6"/>
      <dgm:spPr/>
    </dgm:pt>
    <dgm:pt modelId="{F7D8A436-D136-D54B-A825-BE8ABFCC4634}" type="pres">
      <dgm:prSet presAssocID="{F133927D-40F0-CC44-92F7-C413D5C8B55C}" presName="horz1" presStyleCnt="0"/>
      <dgm:spPr/>
    </dgm:pt>
    <dgm:pt modelId="{D9F10DEE-90AA-754D-BA1C-DD31F73D1021}" type="pres">
      <dgm:prSet presAssocID="{F133927D-40F0-CC44-92F7-C413D5C8B55C}" presName="tx1" presStyleLbl="revTx" presStyleIdx="3" presStyleCnt="6"/>
      <dgm:spPr/>
    </dgm:pt>
    <dgm:pt modelId="{84F45862-AE52-2E41-8055-2A6024CA2F37}" type="pres">
      <dgm:prSet presAssocID="{F133927D-40F0-CC44-92F7-C413D5C8B55C}" presName="vert1" presStyleCnt="0"/>
      <dgm:spPr/>
    </dgm:pt>
    <dgm:pt modelId="{E054E1BC-7827-D74B-BCDB-FD1D6CC20B8F}" type="pres">
      <dgm:prSet presAssocID="{5180295F-1F82-804E-B528-346CCC2DA339}" presName="thickLine" presStyleLbl="alignNode1" presStyleIdx="4" presStyleCnt="6"/>
      <dgm:spPr/>
    </dgm:pt>
    <dgm:pt modelId="{EC0F59F7-88CF-3149-8E5B-A2862940ED48}" type="pres">
      <dgm:prSet presAssocID="{5180295F-1F82-804E-B528-346CCC2DA339}" presName="horz1" presStyleCnt="0"/>
      <dgm:spPr/>
    </dgm:pt>
    <dgm:pt modelId="{62477459-DB02-A74E-8F82-F598BDDEC991}" type="pres">
      <dgm:prSet presAssocID="{5180295F-1F82-804E-B528-346CCC2DA339}" presName="tx1" presStyleLbl="revTx" presStyleIdx="4" presStyleCnt="6"/>
      <dgm:spPr/>
    </dgm:pt>
    <dgm:pt modelId="{252F97D6-D20B-F545-91B9-54D368B08ED7}" type="pres">
      <dgm:prSet presAssocID="{5180295F-1F82-804E-B528-346CCC2DA339}" presName="vert1" presStyleCnt="0"/>
      <dgm:spPr/>
    </dgm:pt>
    <dgm:pt modelId="{A045B13A-FE9F-A14C-AF1D-4B77D4DFD41B}" type="pres">
      <dgm:prSet presAssocID="{25C7D26F-44AC-A24D-8AF2-604212ABD0CD}" presName="thickLine" presStyleLbl="alignNode1" presStyleIdx="5" presStyleCnt="6"/>
      <dgm:spPr/>
    </dgm:pt>
    <dgm:pt modelId="{CDD5317B-99D9-4A4D-8282-11CDD8964090}" type="pres">
      <dgm:prSet presAssocID="{25C7D26F-44AC-A24D-8AF2-604212ABD0CD}" presName="horz1" presStyleCnt="0"/>
      <dgm:spPr/>
    </dgm:pt>
    <dgm:pt modelId="{31BEFB96-E176-9D46-89CA-43F977B72E24}" type="pres">
      <dgm:prSet presAssocID="{25C7D26F-44AC-A24D-8AF2-604212ABD0CD}" presName="tx1" presStyleLbl="revTx" presStyleIdx="5" presStyleCnt="6"/>
      <dgm:spPr/>
    </dgm:pt>
    <dgm:pt modelId="{B62A3949-99A8-F242-8AA8-080202BA115B}" type="pres">
      <dgm:prSet presAssocID="{25C7D26F-44AC-A24D-8AF2-604212ABD0CD}" presName="vert1" presStyleCnt="0"/>
      <dgm:spPr/>
    </dgm:pt>
  </dgm:ptLst>
  <dgm:cxnLst>
    <dgm:cxn modelId="{524FD708-0F3C-1342-94D0-EAA6E8766FC9}" srcId="{6D6AF83F-A1D8-4B84-8E63-025B51112D25}" destId="{F133927D-40F0-CC44-92F7-C413D5C8B55C}" srcOrd="3" destOrd="0" parTransId="{50C04FAC-6744-E04D-99DA-109BE5653156}" sibTransId="{5476C126-B9E1-6247-AA59-25D558BD3A94}"/>
    <dgm:cxn modelId="{D9C93728-61C6-CA42-A0E5-C13963F1442E}" srcId="{6D6AF83F-A1D8-4B84-8E63-025B51112D25}" destId="{25C7D26F-44AC-A24D-8AF2-604212ABD0CD}" srcOrd="5" destOrd="0" parTransId="{A934B0DB-96AD-CF45-B27F-B64BDDDDEAC5}" sibTransId="{5B5445BA-FEB2-C94B-8A16-3D8233D29EBC}"/>
    <dgm:cxn modelId="{8500CD38-7FE6-9F4E-A0F4-CEEEFA4C0813}" type="presOf" srcId="{9F07B7A2-B805-F347-86D8-82E8351B8E5B}" destId="{29E0BA0F-9D57-6641-ABDC-FF640EF2C22D}" srcOrd="0" destOrd="0" presId="urn:microsoft.com/office/officeart/2008/layout/LinedList"/>
    <dgm:cxn modelId="{EB151B49-5B3D-F346-B10F-047AF43B21E7}" type="presOf" srcId="{F8496948-5244-144F-B70B-83EF59FA36A2}" destId="{354422A5-65FF-9A45-9068-26923A4C5E95}" srcOrd="0" destOrd="0" presId="urn:microsoft.com/office/officeart/2008/layout/LinedList"/>
    <dgm:cxn modelId="{76F49952-7CEC-FD47-B54C-6DAE65033D29}" srcId="{6D6AF83F-A1D8-4B84-8E63-025B51112D25}" destId="{9F07B7A2-B805-F347-86D8-82E8351B8E5B}" srcOrd="1" destOrd="0" parTransId="{F57C1070-8C88-7046-9CAA-B2D367E2B094}" sibTransId="{49AE50B8-8F36-9844-80D2-F36F27C2FCB0}"/>
    <dgm:cxn modelId="{7684397A-619B-EB4A-AA6B-DC85CB6845A3}" type="presOf" srcId="{25C7D26F-44AC-A24D-8AF2-604212ABD0CD}" destId="{31BEFB96-E176-9D46-89CA-43F977B72E24}" srcOrd="0" destOrd="0" presId="urn:microsoft.com/office/officeart/2008/layout/LinedList"/>
    <dgm:cxn modelId="{06BA4D7E-5932-364B-9D68-83DD34AB8221}" type="presOf" srcId="{F133927D-40F0-CC44-92F7-C413D5C8B55C}" destId="{D9F10DEE-90AA-754D-BA1C-DD31F73D1021}" srcOrd="0" destOrd="0" presId="urn:microsoft.com/office/officeart/2008/layout/LinedList"/>
    <dgm:cxn modelId="{134F158C-0882-FE4D-B206-B4DB16BB0A90}" srcId="{6D6AF83F-A1D8-4B84-8E63-025B51112D25}" destId="{F8496948-5244-144F-B70B-83EF59FA36A2}" srcOrd="2" destOrd="0" parTransId="{1BFE9595-C347-594A-8D1C-A619337575CD}" sibTransId="{C69B5374-FD30-AF46-A27C-BB00115B79AC}"/>
    <dgm:cxn modelId="{FC420D96-19B1-6A49-A6BA-15F2D9C8718E}" srcId="{6D6AF83F-A1D8-4B84-8E63-025B51112D25}" destId="{D2A166C1-9B55-0F4B-965F-C1420DE1E872}" srcOrd="0" destOrd="0" parTransId="{DCB5B187-4E92-5149-86DC-F0099292FBB8}" sibTransId="{FDECC8C9-F3CF-D64C-87AE-C64C935DEF1D}"/>
    <dgm:cxn modelId="{E4AB2299-7FB6-0440-B2FC-3159585D0DA3}" srcId="{6D6AF83F-A1D8-4B84-8E63-025B51112D25}" destId="{5180295F-1F82-804E-B528-346CCC2DA339}" srcOrd="4" destOrd="0" parTransId="{81A57D6F-15C8-1149-B137-2B96D6210E1C}" sibTransId="{EA055687-3509-1B40-81B8-4C7898191449}"/>
    <dgm:cxn modelId="{91AF3FB6-3B10-204C-A2EE-74D8F7FC3AD0}" type="presOf" srcId="{D2A166C1-9B55-0F4B-965F-C1420DE1E872}" destId="{497D0D65-B087-0B4C-AB15-620CC934D1A0}" srcOrd="0" destOrd="0" presId="urn:microsoft.com/office/officeart/2008/layout/LinedList"/>
    <dgm:cxn modelId="{6D7C64C0-2ED2-C74A-9B97-1F4E0168B54D}" type="presOf" srcId="{6D6AF83F-A1D8-4B84-8E63-025B51112D25}" destId="{985406FB-C430-6D43-8A01-C0632F95130A}" srcOrd="0" destOrd="0" presId="urn:microsoft.com/office/officeart/2008/layout/LinedList"/>
    <dgm:cxn modelId="{AB8999F8-1D14-9A4C-BF1D-03C13D4F3C3D}" type="presOf" srcId="{5180295F-1F82-804E-B528-346CCC2DA339}" destId="{62477459-DB02-A74E-8F82-F598BDDEC991}" srcOrd="0" destOrd="0" presId="urn:microsoft.com/office/officeart/2008/layout/LinedList"/>
    <dgm:cxn modelId="{06358821-1171-7C46-94A9-542F8647CD9F}" type="presParOf" srcId="{985406FB-C430-6D43-8A01-C0632F95130A}" destId="{C7908306-74FB-E043-9D8B-7F1BE6C0DD65}" srcOrd="0" destOrd="0" presId="urn:microsoft.com/office/officeart/2008/layout/LinedList"/>
    <dgm:cxn modelId="{18CF9A57-15B5-2D4E-80C6-EA5FA4141A0F}" type="presParOf" srcId="{985406FB-C430-6D43-8A01-C0632F95130A}" destId="{4D97CAD3-E276-1A43-BEC8-1107EB005B56}" srcOrd="1" destOrd="0" presId="urn:microsoft.com/office/officeart/2008/layout/LinedList"/>
    <dgm:cxn modelId="{B769F62C-29FD-AC49-BF5A-9F8A0434D7C4}" type="presParOf" srcId="{4D97CAD3-E276-1A43-BEC8-1107EB005B56}" destId="{497D0D65-B087-0B4C-AB15-620CC934D1A0}" srcOrd="0" destOrd="0" presId="urn:microsoft.com/office/officeart/2008/layout/LinedList"/>
    <dgm:cxn modelId="{91D2F9BC-0097-254B-A09B-0BFFABAA3456}" type="presParOf" srcId="{4D97CAD3-E276-1A43-BEC8-1107EB005B56}" destId="{463133D8-CA9D-134F-A1D6-0AA046445B0F}" srcOrd="1" destOrd="0" presId="urn:microsoft.com/office/officeart/2008/layout/LinedList"/>
    <dgm:cxn modelId="{F74D413E-2388-AF43-93D2-37030153D87C}" type="presParOf" srcId="{985406FB-C430-6D43-8A01-C0632F95130A}" destId="{B10B5857-F4A1-904F-B9F9-C6C60DD3AAD7}" srcOrd="2" destOrd="0" presId="urn:microsoft.com/office/officeart/2008/layout/LinedList"/>
    <dgm:cxn modelId="{78DFB84E-913E-7040-966B-B61027F00307}" type="presParOf" srcId="{985406FB-C430-6D43-8A01-C0632F95130A}" destId="{9D669B1D-94A4-A84B-A210-3AC90D7F3A45}" srcOrd="3" destOrd="0" presId="urn:microsoft.com/office/officeart/2008/layout/LinedList"/>
    <dgm:cxn modelId="{F3508EC9-FDB8-6244-988C-2DF472F6E51A}" type="presParOf" srcId="{9D669B1D-94A4-A84B-A210-3AC90D7F3A45}" destId="{29E0BA0F-9D57-6641-ABDC-FF640EF2C22D}" srcOrd="0" destOrd="0" presId="urn:microsoft.com/office/officeart/2008/layout/LinedList"/>
    <dgm:cxn modelId="{E4E2C490-5757-B24A-A205-234AF143F857}" type="presParOf" srcId="{9D669B1D-94A4-A84B-A210-3AC90D7F3A45}" destId="{1B9B7A3F-9583-0C4D-B1B8-8E58BEA2FC2E}" srcOrd="1" destOrd="0" presId="urn:microsoft.com/office/officeart/2008/layout/LinedList"/>
    <dgm:cxn modelId="{A0A09541-1AD9-9C4E-BB44-FDC17C0B4B26}" type="presParOf" srcId="{985406FB-C430-6D43-8A01-C0632F95130A}" destId="{EBFB921E-84B7-7E44-A571-9E45526A81A3}" srcOrd="4" destOrd="0" presId="urn:microsoft.com/office/officeart/2008/layout/LinedList"/>
    <dgm:cxn modelId="{2BC3A964-A16A-3C44-90D1-49B53499A772}" type="presParOf" srcId="{985406FB-C430-6D43-8A01-C0632F95130A}" destId="{49580641-5818-7048-91A3-CD0E2F35656A}" srcOrd="5" destOrd="0" presId="urn:microsoft.com/office/officeart/2008/layout/LinedList"/>
    <dgm:cxn modelId="{92EE5B6F-9736-9647-8563-15330F67BC3A}" type="presParOf" srcId="{49580641-5818-7048-91A3-CD0E2F35656A}" destId="{354422A5-65FF-9A45-9068-26923A4C5E95}" srcOrd="0" destOrd="0" presId="urn:microsoft.com/office/officeart/2008/layout/LinedList"/>
    <dgm:cxn modelId="{947F57A8-28E5-EF44-8284-C46B2641E4B3}" type="presParOf" srcId="{49580641-5818-7048-91A3-CD0E2F35656A}" destId="{752D8451-7733-334D-A7AC-A87FD819774D}" srcOrd="1" destOrd="0" presId="urn:microsoft.com/office/officeart/2008/layout/LinedList"/>
    <dgm:cxn modelId="{BE15E2F7-1AF7-F444-88E2-4F90F18CF773}" type="presParOf" srcId="{985406FB-C430-6D43-8A01-C0632F95130A}" destId="{1236E144-71DD-8C4F-961B-88EFD3FE2707}" srcOrd="6" destOrd="0" presId="urn:microsoft.com/office/officeart/2008/layout/LinedList"/>
    <dgm:cxn modelId="{8511FBD7-A5C4-3947-AB61-AEF06ED4899F}" type="presParOf" srcId="{985406FB-C430-6D43-8A01-C0632F95130A}" destId="{F7D8A436-D136-D54B-A825-BE8ABFCC4634}" srcOrd="7" destOrd="0" presId="urn:microsoft.com/office/officeart/2008/layout/LinedList"/>
    <dgm:cxn modelId="{F910A72C-D30E-9145-B2B0-25AF28AEFEBE}" type="presParOf" srcId="{F7D8A436-D136-D54B-A825-BE8ABFCC4634}" destId="{D9F10DEE-90AA-754D-BA1C-DD31F73D1021}" srcOrd="0" destOrd="0" presId="urn:microsoft.com/office/officeart/2008/layout/LinedList"/>
    <dgm:cxn modelId="{D61E6D30-7505-3E44-A8AF-1628A6A12836}" type="presParOf" srcId="{F7D8A436-D136-D54B-A825-BE8ABFCC4634}" destId="{84F45862-AE52-2E41-8055-2A6024CA2F37}" srcOrd="1" destOrd="0" presId="urn:microsoft.com/office/officeart/2008/layout/LinedList"/>
    <dgm:cxn modelId="{6CACB9A0-3F56-3B4A-A5A2-57AA72DD93C8}" type="presParOf" srcId="{985406FB-C430-6D43-8A01-C0632F95130A}" destId="{E054E1BC-7827-D74B-BCDB-FD1D6CC20B8F}" srcOrd="8" destOrd="0" presId="urn:microsoft.com/office/officeart/2008/layout/LinedList"/>
    <dgm:cxn modelId="{11BB7489-4BEC-3D4B-92A1-2A2D674CF4CF}" type="presParOf" srcId="{985406FB-C430-6D43-8A01-C0632F95130A}" destId="{EC0F59F7-88CF-3149-8E5B-A2862940ED48}" srcOrd="9" destOrd="0" presId="urn:microsoft.com/office/officeart/2008/layout/LinedList"/>
    <dgm:cxn modelId="{73AEB0A1-C6A7-6B41-AF3C-825FC68CC86D}" type="presParOf" srcId="{EC0F59F7-88CF-3149-8E5B-A2862940ED48}" destId="{62477459-DB02-A74E-8F82-F598BDDEC991}" srcOrd="0" destOrd="0" presId="urn:microsoft.com/office/officeart/2008/layout/LinedList"/>
    <dgm:cxn modelId="{A1C9CE4C-121D-854D-A528-E262B699A803}" type="presParOf" srcId="{EC0F59F7-88CF-3149-8E5B-A2862940ED48}" destId="{252F97D6-D20B-F545-91B9-54D368B08ED7}" srcOrd="1" destOrd="0" presId="urn:microsoft.com/office/officeart/2008/layout/LinedList"/>
    <dgm:cxn modelId="{84AE5A1B-B47B-B340-B67B-F910DA11A90E}" type="presParOf" srcId="{985406FB-C430-6D43-8A01-C0632F95130A}" destId="{A045B13A-FE9F-A14C-AF1D-4B77D4DFD41B}" srcOrd="10" destOrd="0" presId="urn:microsoft.com/office/officeart/2008/layout/LinedList"/>
    <dgm:cxn modelId="{791E190D-D8A0-1742-B461-BBBBCD695755}" type="presParOf" srcId="{985406FB-C430-6D43-8A01-C0632F95130A}" destId="{CDD5317B-99D9-4A4D-8282-11CDD8964090}" srcOrd="11" destOrd="0" presId="urn:microsoft.com/office/officeart/2008/layout/LinedList"/>
    <dgm:cxn modelId="{F02151BF-A406-A04E-AEA8-066A2B0C3735}" type="presParOf" srcId="{CDD5317B-99D9-4A4D-8282-11CDD8964090}" destId="{31BEFB96-E176-9D46-89CA-43F977B72E24}" srcOrd="0" destOrd="0" presId="urn:microsoft.com/office/officeart/2008/layout/LinedList"/>
    <dgm:cxn modelId="{DAA1EAEF-E9C3-9349-B9EC-2C560B1443E0}" type="presParOf" srcId="{CDD5317B-99D9-4A4D-8282-11CDD8964090}" destId="{B62A3949-99A8-F242-8AA8-080202BA115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50234-F4B3-4005-A360-1AAC57F236B3}">
      <dsp:nvSpPr>
        <dsp:cNvPr id="0" name=""/>
        <dsp:cNvSpPr/>
      </dsp:nvSpPr>
      <dsp:spPr>
        <a:xfrm>
          <a:off x="0" y="4798"/>
          <a:ext cx="7401908" cy="1021982"/>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E9846A81-CA18-48AC-A670-2D40B3AC6A01}">
      <dsp:nvSpPr>
        <dsp:cNvPr id="0" name=""/>
        <dsp:cNvSpPr/>
      </dsp:nvSpPr>
      <dsp:spPr>
        <a:xfrm>
          <a:off x="309149" y="234744"/>
          <a:ext cx="562090" cy="5620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C80089-2608-4E30-B1FB-0A94DFBB8566}">
      <dsp:nvSpPr>
        <dsp:cNvPr id="0" name=""/>
        <dsp:cNvSpPr/>
      </dsp:nvSpPr>
      <dsp:spPr>
        <a:xfrm>
          <a:off x="1180389" y="4798"/>
          <a:ext cx="6221518" cy="1021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160" tIns="108160" rIns="108160" bIns="108160" numCol="1" spcCol="1270" anchor="ctr" anchorCtr="0">
          <a:noAutofit/>
        </a:bodyPr>
        <a:lstStyle/>
        <a:p>
          <a:pPr marL="0" lvl="0" indent="0" algn="l" defTabSz="711200">
            <a:lnSpc>
              <a:spcPct val="90000"/>
            </a:lnSpc>
            <a:spcBef>
              <a:spcPct val="0"/>
            </a:spcBef>
            <a:spcAft>
              <a:spcPct val="35000"/>
            </a:spcAft>
            <a:buNone/>
          </a:pPr>
          <a:r>
            <a:rPr lang="es-ES_tradnl" sz="1600" kern="1200" dirty="0">
              <a:solidFill>
                <a:schemeClr val="accent2"/>
              </a:solidFill>
            </a:rPr>
            <a:t>Son un medio (herramienta) y no un fin</a:t>
          </a:r>
          <a:endParaRPr lang="en-US" sz="1600" kern="1200" dirty="0">
            <a:solidFill>
              <a:schemeClr val="accent2"/>
            </a:solidFill>
          </a:endParaRPr>
        </a:p>
      </dsp:txBody>
      <dsp:txXfrm>
        <a:off x="1180389" y="4798"/>
        <a:ext cx="6221518" cy="1021982"/>
      </dsp:txXfrm>
    </dsp:sp>
    <dsp:sp modelId="{E83A399D-A365-4027-81D9-10543654F2E6}">
      <dsp:nvSpPr>
        <dsp:cNvPr id="0" name=""/>
        <dsp:cNvSpPr/>
      </dsp:nvSpPr>
      <dsp:spPr>
        <a:xfrm>
          <a:off x="0" y="1282276"/>
          <a:ext cx="7401908" cy="1021982"/>
        </a:xfrm>
        <a:prstGeom prst="roundRect">
          <a:avLst>
            <a:gd name="adj" fmla="val 1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64CB13F0-7103-459A-9D14-FF8CA4E5DBDA}">
      <dsp:nvSpPr>
        <dsp:cNvPr id="0" name=""/>
        <dsp:cNvSpPr/>
      </dsp:nvSpPr>
      <dsp:spPr>
        <a:xfrm>
          <a:off x="309149" y="1512222"/>
          <a:ext cx="562090" cy="5620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02C9ED-0FF8-4D3B-AAF7-E2D1E365F1FB}">
      <dsp:nvSpPr>
        <dsp:cNvPr id="0" name=""/>
        <dsp:cNvSpPr/>
      </dsp:nvSpPr>
      <dsp:spPr>
        <a:xfrm>
          <a:off x="1180389" y="1282276"/>
          <a:ext cx="6221518" cy="1021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160" tIns="108160" rIns="108160" bIns="108160" numCol="1" spcCol="1270" anchor="ctr" anchorCtr="0">
          <a:noAutofit/>
        </a:bodyPr>
        <a:lstStyle/>
        <a:p>
          <a:pPr marL="0" lvl="0" indent="0" algn="l" defTabSz="711200">
            <a:lnSpc>
              <a:spcPct val="90000"/>
            </a:lnSpc>
            <a:spcBef>
              <a:spcPct val="0"/>
            </a:spcBef>
            <a:spcAft>
              <a:spcPct val="35000"/>
            </a:spcAft>
            <a:buNone/>
          </a:pPr>
          <a:r>
            <a:rPr lang="es-ES_tradnl" sz="1600" kern="1200" dirty="0">
              <a:solidFill>
                <a:schemeClr val="accent2"/>
              </a:solidFill>
            </a:rPr>
            <a:t>Su utilización dependerá de los propósitos que se definan en EL PLAN</a:t>
          </a:r>
          <a:endParaRPr lang="en-US" sz="1600" kern="1200" dirty="0">
            <a:solidFill>
              <a:schemeClr val="accent2"/>
            </a:solidFill>
          </a:endParaRPr>
        </a:p>
      </dsp:txBody>
      <dsp:txXfrm>
        <a:off x="1180389" y="1282276"/>
        <a:ext cx="6221518" cy="1021982"/>
      </dsp:txXfrm>
    </dsp:sp>
    <dsp:sp modelId="{9BA3F8E2-D623-48CE-AC7C-1FD2359247BD}">
      <dsp:nvSpPr>
        <dsp:cNvPr id="0" name=""/>
        <dsp:cNvSpPr/>
      </dsp:nvSpPr>
      <dsp:spPr>
        <a:xfrm>
          <a:off x="0" y="2559754"/>
          <a:ext cx="7401908" cy="1021982"/>
        </a:xfrm>
        <a:prstGeom prst="roundRect">
          <a:avLst>
            <a:gd name="adj" fmla="val 10000"/>
          </a:avLst>
        </a:prstGeom>
        <a:solidFill>
          <a:schemeClr val="accent2"/>
        </a:solidFill>
        <a:ln>
          <a:noFill/>
        </a:ln>
        <a:effectLst/>
      </dsp:spPr>
      <dsp:style>
        <a:lnRef idx="0">
          <a:scrgbClr r="0" g="0" b="0"/>
        </a:lnRef>
        <a:fillRef idx="1">
          <a:scrgbClr r="0" g="0" b="0"/>
        </a:fillRef>
        <a:effectRef idx="0">
          <a:scrgbClr r="0" g="0" b="0"/>
        </a:effectRef>
        <a:fontRef idx="minor"/>
      </dsp:style>
    </dsp:sp>
    <dsp:sp modelId="{56378026-B212-4F7F-BF3C-A57502667D9E}">
      <dsp:nvSpPr>
        <dsp:cNvPr id="0" name=""/>
        <dsp:cNvSpPr/>
      </dsp:nvSpPr>
      <dsp:spPr>
        <a:xfrm>
          <a:off x="309149" y="2789700"/>
          <a:ext cx="562090" cy="5620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E7EE53-B6FB-44AC-B1F2-B9B61C59BE04}">
      <dsp:nvSpPr>
        <dsp:cNvPr id="0" name=""/>
        <dsp:cNvSpPr/>
      </dsp:nvSpPr>
      <dsp:spPr>
        <a:xfrm>
          <a:off x="1180389" y="2559754"/>
          <a:ext cx="6221518" cy="1021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160" tIns="108160" rIns="108160" bIns="108160" numCol="1" spcCol="1270" anchor="ctr" anchorCtr="0">
          <a:noAutofit/>
        </a:bodyPr>
        <a:lstStyle/>
        <a:p>
          <a:pPr marL="0" lvl="0" indent="0" algn="l" defTabSz="711200">
            <a:lnSpc>
              <a:spcPct val="90000"/>
            </a:lnSpc>
            <a:spcBef>
              <a:spcPct val="0"/>
            </a:spcBef>
            <a:spcAft>
              <a:spcPct val="35000"/>
            </a:spcAft>
            <a:buNone/>
          </a:pPr>
          <a:r>
            <a:rPr lang="es-ES_tradnl" sz="1600" kern="1200" dirty="0"/>
            <a:t>Son variados en términos de alcance y resultados </a:t>
          </a:r>
          <a:endParaRPr lang="en-US" sz="1600" kern="1200" dirty="0"/>
        </a:p>
      </dsp:txBody>
      <dsp:txXfrm>
        <a:off x="1180389" y="2559754"/>
        <a:ext cx="6221518" cy="1021982"/>
      </dsp:txXfrm>
    </dsp:sp>
    <dsp:sp modelId="{6DBD2314-4A53-4C5F-B86C-8BDF76AF61D9}">
      <dsp:nvSpPr>
        <dsp:cNvPr id="0" name=""/>
        <dsp:cNvSpPr/>
      </dsp:nvSpPr>
      <dsp:spPr>
        <a:xfrm>
          <a:off x="0" y="3837232"/>
          <a:ext cx="7401908" cy="1021982"/>
        </a:xfrm>
        <a:prstGeom prst="roundRect">
          <a:avLst>
            <a:gd name="adj" fmla="val 1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dsp:style>
    </dsp:sp>
    <dsp:sp modelId="{076FB366-90FA-4EAD-84AC-A288C2B3B526}">
      <dsp:nvSpPr>
        <dsp:cNvPr id="0" name=""/>
        <dsp:cNvSpPr/>
      </dsp:nvSpPr>
      <dsp:spPr>
        <a:xfrm>
          <a:off x="309149" y="4067179"/>
          <a:ext cx="562090" cy="5620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A0A774-7323-4872-9A0A-539ABCE28C6A}">
      <dsp:nvSpPr>
        <dsp:cNvPr id="0" name=""/>
        <dsp:cNvSpPr/>
      </dsp:nvSpPr>
      <dsp:spPr>
        <a:xfrm>
          <a:off x="1180389" y="3837232"/>
          <a:ext cx="6221518" cy="1021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160" tIns="108160" rIns="108160" bIns="108160" numCol="1" spcCol="1270" anchor="ctr" anchorCtr="0">
          <a:noAutofit/>
        </a:bodyPr>
        <a:lstStyle/>
        <a:p>
          <a:pPr marL="0" lvl="0" indent="0" algn="l" defTabSz="711200">
            <a:lnSpc>
              <a:spcPct val="90000"/>
            </a:lnSpc>
            <a:spcBef>
              <a:spcPct val="0"/>
            </a:spcBef>
            <a:spcAft>
              <a:spcPct val="35000"/>
            </a:spcAft>
            <a:buNone/>
          </a:pPr>
          <a:r>
            <a:rPr lang="es-ES_tradnl" sz="1600" kern="1200"/>
            <a:t>Su aplicación es específica a cada contexto urbano. </a:t>
          </a:r>
          <a:endParaRPr lang="en-US" sz="1600" kern="1200"/>
        </a:p>
      </dsp:txBody>
      <dsp:txXfrm>
        <a:off x="1180389" y="3837232"/>
        <a:ext cx="6221518" cy="1021982"/>
      </dsp:txXfrm>
    </dsp:sp>
    <dsp:sp modelId="{74D49FD7-9817-4CD1-8824-CD858B6E17D9}">
      <dsp:nvSpPr>
        <dsp:cNvPr id="0" name=""/>
        <dsp:cNvSpPr/>
      </dsp:nvSpPr>
      <dsp:spPr>
        <a:xfrm>
          <a:off x="0" y="5114711"/>
          <a:ext cx="7401908" cy="1021982"/>
        </a:xfrm>
        <a:prstGeom prst="roundRect">
          <a:avLst>
            <a:gd name="adj" fmla="val 10000"/>
          </a:avLst>
        </a:prstGeom>
        <a:solidFill>
          <a:schemeClr val="accent2">
            <a:lumMod val="50000"/>
          </a:schemeClr>
        </a:solidFill>
        <a:ln>
          <a:noFill/>
        </a:ln>
        <a:effectLst/>
      </dsp:spPr>
      <dsp:style>
        <a:lnRef idx="0">
          <a:scrgbClr r="0" g="0" b="0"/>
        </a:lnRef>
        <a:fillRef idx="1">
          <a:scrgbClr r="0" g="0" b="0"/>
        </a:fillRef>
        <a:effectRef idx="0">
          <a:scrgbClr r="0" g="0" b="0"/>
        </a:effectRef>
        <a:fontRef idx="minor"/>
      </dsp:style>
    </dsp:sp>
    <dsp:sp modelId="{30099E3C-979B-41A8-9B9A-7DB74F377E6B}">
      <dsp:nvSpPr>
        <dsp:cNvPr id="0" name=""/>
        <dsp:cNvSpPr/>
      </dsp:nvSpPr>
      <dsp:spPr>
        <a:xfrm>
          <a:off x="309149" y="5344657"/>
          <a:ext cx="562090" cy="5620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4A0A82-38B7-442A-A837-012AF433BB6C}">
      <dsp:nvSpPr>
        <dsp:cNvPr id="0" name=""/>
        <dsp:cNvSpPr/>
      </dsp:nvSpPr>
      <dsp:spPr>
        <a:xfrm>
          <a:off x="1180389" y="5114711"/>
          <a:ext cx="6221518" cy="1021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160" tIns="108160" rIns="108160" bIns="108160" numCol="1" spcCol="1270" anchor="ctr" anchorCtr="0">
          <a:noAutofit/>
        </a:bodyPr>
        <a:lstStyle/>
        <a:p>
          <a:pPr marL="0" lvl="0" indent="0" algn="l" defTabSz="711200">
            <a:lnSpc>
              <a:spcPct val="90000"/>
            </a:lnSpc>
            <a:spcBef>
              <a:spcPct val="0"/>
            </a:spcBef>
            <a:spcAft>
              <a:spcPct val="35000"/>
            </a:spcAft>
            <a:buNone/>
          </a:pPr>
          <a:r>
            <a:rPr lang="es-ES_tradnl" sz="1600" kern="1200" dirty="0"/>
            <a:t>Su implementación depende de las decisiones sobre configuración urbana, las dinámicas inmobiliarias, el marco y capacidad  institucional existente y el contexto político local, entre otros. </a:t>
          </a:r>
          <a:endParaRPr lang="en-US" sz="1600" kern="1200" dirty="0"/>
        </a:p>
      </dsp:txBody>
      <dsp:txXfrm>
        <a:off x="1180389" y="5114711"/>
        <a:ext cx="6221518" cy="10219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4ED53-D598-D94C-8EE0-442BE24D11E2}">
      <dsp:nvSpPr>
        <dsp:cNvPr id="0" name=""/>
        <dsp:cNvSpPr/>
      </dsp:nvSpPr>
      <dsp:spPr>
        <a:xfrm>
          <a:off x="0" y="4295992"/>
          <a:ext cx="8398933" cy="1380638"/>
        </a:xfrm>
        <a:prstGeom prst="rect">
          <a:avLst/>
        </a:prstGeom>
        <a:solidFill>
          <a:schemeClr val="accent2">
            <a:lumMod val="75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s-ES_tradnl" sz="3200" kern="1200" dirty="0"/>
            <a:t>Mejoran las condiciones urbanas y valorizan los territorios. </a:t>
          </a:r>
          <a:endParaRPr lang="es-MX" sz="3200" kern="1200" dirty="0"/>
        </a:p>
      </dsp:txBody>
      <dsp:txXfrm>
        <a:off x="0" y="4295992"/>
        <a:ext cx="8398933" cy="1380638"/>
      </dsp:txXfrm>
    </dsp:sp>
    <dsp:sp modelId="{1D024C4F-3F98-704C-9269-5FE71C74D84C}">
      <dsp:nvSpPr>
        <dsp:cNvPr id="0" name=""/>
        <dsp:cNvSpPr/>
      </dsp:nvSpPr>
      <dsp:spPr>
        <a:xfrm rot="10800000">
          <a:off x="0" y="0"/>
          <a:ext cx="8398933" cy="4336700"/>
        </a:xfrm>
        <a:prstGeom prst="upArrowCallout">
          <a:avLst/>
        </a:prstGeom>
        <a:solidFill>
          <a:schemeClr val="accent2"/>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s-ES_tradnl" sz="3200" kern="1200" dirty="0"/>
            <a:t>Acciones del gobierno de la ciudad</a:t>
          </a:r>
          <a:endParaRPr lang="es-MX" sz="3200" kern="1200" dirty="0"/>
        </a:p>
      </dsp:txBody>
      <dsp:txXfrm rot="-10800000">
        <a:off x="0" y="0"/>
        <a:ext cx="8398933" cy="1522182"/>
      </dsp:txXfrm>
    </dsp:sp>
    <dsp:sp modelId="{5023B9C8-BA48-FA49-A2D9-9078D41539EB}">
      <dsp:nvSpPr>
        <dsp:cNvPr id="0" name=""/>
        <dsp:cNvSpPr/>
      </dsp:nvSpPr>
      <dsp:spPr>
        <a:xfrm>
          <a:off x="0" y="1523769"/>
          <a:ext cx="2099733" cy="1296673"/>
        </a:xfrm>
        <a:prstGeom prst="rect">
          <a:avLst/>
        </a:prstGeom>
        <a:solidFill>
          <a:schemeClr val="accent2">
            <a:lumMod val="20000"/>
            <a:lumOff val="80000"/>
            <a:alpha val="9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s-ES_tradnl" sz="1500" kern="1200" dirty="0"/>
            <a:t>Los cambios en normas urbanísticas de uso y ocupación del suelo que modifican usos y configuración urbana</a:t>
          </a:r>
        </a:p>
      </dsp:txBody>
      <dsp:txXfrm>
        <a:off x="0" y="1523769"/>
        <a:ext cx="2099733" cy="1296673"/>
      </dsp:txXfrm>
    </dsp:sp>
    <dsp:sp modelId="{73BAAF27-2F23-B547-A92E-D16E264E27BC}">
      <dsp:nvSpPr>
        <dsp:cNvPr id="0" name=""/>
        <dsp:cNvSpPr/>
      </dsp:nvSpPr>
      <dsp:spPr>
        <a:xfrm>
          <a:off x="2099733" y="1523769"/>
          <a:ext cx="2099733" cy="1296673"/>
        </a:xfrm>
        <a:prstGeom prst="rect">
          <a:avLst/>
        </a:prstGeom>
        <a:solidFill>
          <a:schemeClr val="accent2">
            <a:lumMod val="40000"/>
            <a:lumOff val="60000"/>
            <a:alpha val="9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s-ES_tradnl" sz="1500" kern="1200" dirty="0"/>
            <a:t>Las inversiones en infraestructuras y proyectos públicos en el territorio</a:t>
          </a:r>
        </a:p>
      </dsp:txBody>
      <dsp:txXfrm>
        <a:off x="2099733" y="1523769"/>
        <a:ext cx="2099733" cy="1296673"/>
      </dsp:txXfrm>
    </dsp:sp>
    <dsp:sp modelId="{7D646E7F-045C-A74B-92F4-26FDD9B4845B}">
      <dsp:nvSpPr>
        <dsp:cNvPr id="0" name=""/>
        <dsp:cNvSpPr/>
      </dsp:nvSpPr>
      <dsp:spPr>
        <a:xfrm>
          <a:off x="4199466" y="1523769"/>
          <a:ext cx="2099733" cy="1296673"/>
        </a:xfrm>
        <a:prstGeom prst="rect">
          <a:avLst/>
        </a:prstGeom>
        <a:solidFill>
          <a:schemeClr val="accent2">
            <a:lumMod val="60000"/>
            <a:lumOff val="40000"/>
            <a:alpha val="9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s-ES_tradnl" sz="1500" kern="1200" dirty="0"/>
            <a:t>La rehabilitación / regeneración / renovación</a:t>
          </a:r>
        </a:p>
      </dsp:txBody>
      <dsp:txXfrm>
        <a:off x="4199466" y="1523769"/>
        <a:ext cx="2099733" cy="1296673"/>
      </dsp:txXfrm>
    </dsp:sp>
    <dsp:sp modelId="{267961C1-5F1E-B346-9E63-54EB4C635D07}">
      <dsp:nvSpPr>
        <dsp:cNvPr id="0" name=""/>
        <dsp:cNvSpPr/>
      </dsp:nvSpPr>
      <dsp:spPr>
        <a:xfrm>
          <a:off x="6299199" y="1523769"/>
          <a:ext cx="2099733" cy="1296673"/>
        </a:xfrm>
        <a:prstGeom prst="rect">
          <a:avLst/>
        </a:prstGeom>
        <a:solidFill>
          <a:schemeClr val="accent2">
            <a:lumMod val="20000"/>
            <a:lumOff val="80000"/>
            <a:alpha val="9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s-ES_tradnl" sz="1500" kern="1200" dirty="0"/>
            <a:t>La ejecución de proyectos inmobiliarios</a:t>
          </a:r>
        </a:p>
      </dsp:txBody>
      <dsp:txXfrm>
        <a:off x="6299199" y="1523769"/>
        <a:ext cx="2099733" cy="12966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A5577-7DF0-3443-BC0C-A63193AAA1FA}">
      <dsp:nvSpPr>
        <dsp:cNvPr id="0" name=""/>
        <dsp:cNvSpPr/>
      </dsp:nvSpPr>
      <dsp:spPr>
        <a:xfrm>
          <a:off x="0" y="3025"/>
          <a:ext cx="682412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47B162C-0EDD-A548-8E16-90AFD89324F4}">
      <dsp:nvSpPr>
        <dsp:cNvPr id="0" name=""/>
        <dsp:cNvSpPr/>
      </dsp:nvSpPr>
      <dsp:spPr>
        <a:xfrm>
          <a:off x="0" y="3025"/>
          <a:ext cx="6824127" cy="1031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O" sz="1800" kern="1200" dirty="0">
              <a:latin typeface="+mn-lt"/>
            </a:rPr>
            <a:t>Estimar el potencial edificatorio que propone el plan, las necesidades de compensación, los mecanismos para el recaudo, los procesos de notificación, cobranza, fiscalización y sanciones.</a:t>
          </a:r>
          <a:endParaRPr lang="en-US" sz="1800" kern="1200" dirty="0">
            <a:latin typeface="+mn-lt"/>
          </a:endParaRPr>
        </a:p>
      </dsp:txBody>
      <dsp:txXfrm>
        <a:off x="0" y="3025"/>
        <a:ext cx="6824127" cy="1031837"/>
      </dsp:txXfrm>
    </dsp:sp>
    <dsp:sp modelId="{80F2F268-A0FB-4F45-B56C-891C10D938DF}">
      <dsp:nvSpPr>
        <dsp:cNvPr id="0" name=""/>
        <dsp:cNvSpPr/>
      </dsp:nvSpPr>
      <dsp:spPr>
        <a:xfrm>
          <a:off x="0" y="1034863"/>
          <a:ext cx="682412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5CE18F0-9E80-AB44-927B-CDEA6515008F}">
      <dsp:nvSpPr>
        <dsp:cNvPr id="0" name=""/>
        <dsp:cNvSpPr/>
      </dsp:nvSpPr>
      <dsp:spPr>
        <a:xfrm>
          <a:off x="0" y="1034863"/>
          <a:ext cx="6824127" cy="1031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O" sz="1800" kern="1200" dirty="0">
              <a:latin typeface="+mn-lt"/>
            </a:rPr>
            <a:t>Vincular lo urbanístico con la planeación de la inversión y apuestas fiscal, de manera complementaria con otras políticas sociales, económicas y ambientales. Por ejemplo, identificar el suelo necesario para cumplir políticas sociales</a:t>
          </a:r>
          <a:endParaRPr lang="en-US" sz="1800" kern="1200" dirty="0">
            <a:latin typeface="+mn-lt"/>
          </a:endParaRPr>
        </a:p>
      </dsp:txBody>
      <dsp:txXfrm>
        <a:off x="0" y="1034863"/>
        <a:ext cx="6824127" cy="1031837"/>
      </dsp:txXfrm>
    </dsp:sp>
    <dsp:sp modelId="{15BA0451-26FB-A14B-8BC2-2C2C6B9E5F89}">
      <dsp:nvSpPr>
        <dsp:cNvPr id="0" name=""/>
        <dsp:cNvSpPr/>
      </dsp:nvSpPr>
      <dsp:spPr>
        <a:xfrm>
          <a:off x="0" y="2066700"/>
          <a:ext cx="682412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806A959-6366-EF48-BE25-6BEB063C928C}">
      <dsp:nvSpPr>
        <dsp:cNvPr id="0" name=""/>
        <dsp:cNvSpPr/>
      </dsp:nvSpPr>
      <dsp:spPr>
        <a:xfrm>
          <a:off x="0" y="2066700"/>
          <a:ext cx="6824127" cy="1031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dirty="0">
              <a:latin typeface="+mn-lt"/>
            </a:rPr>
            <a:t>Incluir flexibilidad: </a:t>
          </a:r>
          <a:r>
            <a:rPr lang="es-CO" sz="1800" kern="1200" dirty="0">
              <a:solidFill>
                <a:srgbClr val="1A1819"/>
              </a:solidFill>
              <a:effectLst/>
              <a:latin typeface="+mn-lt"/>
            </a:rPr>
            <a:t>Deben adapta</a:t>
          </a:r>
          <a:r>
            <a:rPr lang="es-CO" sz="1800" kern="1200" dirty="0">
              <a:solidFill>
                <a:srgbClr val="1A1819"/>
              </a:solidFill>
              <a:latin typeface="+mn-lt"/>
            </a:rPr>
            <a:t>rse al paso del tiempo, a la mayor compresión de los actores y a los avances en la negociación entre los diferentes actores</a:t>
          </a:r>
          <a:endParaRPr lang="en-US" sz="1800" kern="1200" dirty="0">
            <a:latin typeface="+mn-lt"/>
          </a:endParaRPr>
        </a:p>
      </dsp:txBody>
      <dsp:txXfrm>
        <a:off x="0" y="2066700"/>
        <a:ext cx="6824127" cy="1031837"/>
      </dsp:txXfrm>
    </dsp:sp>
    <dsp:sp modelId="{AAD86236-5C3A-CF4C-8CDC-4C15C552B9BF}">
      <dsp:nvSpPr>
        <dsp:cNvPr id="0" name=""/>
        <dsp:cNvSpPr/>
      </dsp:nvSpPr>
      <dsp:spPr>
        <a:xfrm>
          <a:off x="0" y="3098538"/>
          <a:ext cx="682412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FE54A4B-FE65-FC4D-A930-236C8C949745}">
      <dsp:nvSpPr>
        <dsp:cNvPr id="0" name=""/>
        <dsp:cNvSpPr/>
      </dsp:nvSpPr>
      <dsp:spPr>
        <a:xfrm>
          <a:off x="0" y="3098538"/>
          <a:ext cx="6824127" cy="1031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O" sz="1800" kern="1200" dirty="0">
              <a:solidFill>
                <a:srgbClr val="1A1819"/>
              </a:solidFill>
              <a:effectLst/>
              <a:latin typeface="+mn-lt"/>
            </a:rPr>
            <a:t>Fortalecer la gestión catastral y la gestión del impuesto predial</a:t>
          </a:r>
          <a:endParaRPr lang="en-US" sz="1800" kern="1200" dirty="0">
            <a:latin typeface="+mn-lt"/>
          </a:endParaRPr>
        </a:p>
      </dsp:txBody>
      <dsp:txXfrm>
        <a:off x="0" y="3098538"/>
        <a:ext cx="6824127" cy="1031837"/>
      </dsp:txXfrm>
    </dsp:sp>
    <dsp:sp modelId="{52966CAC-00EE-7C44-9E6D-88D39A0B2CD6}">
      <dsp:nvSpPr>
        <dsp:cNvPr id="0" name=""/>
        <dsp:cNvSpPr/>
      </dsp:nvSpPr>
      <dsp:spPr>
        <a:xfrm>
          <a:off x="0" y="4130376"/>
          <a:ext cx="682412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A3B9B12-C553-2444-904F-6514FF8CA56A}">
      <dsp:nvSpPr>
        <dsp:cNvPr id="0" name=""/>
        <dsp:cNvSpPr/>
      </dsp:nvSpPr>
      <dsp:spPr>
        <a:xfrm>
          <a:off x="0" y="4130376"/>
          <a:ext cx="6824127" cy="1031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O" sz="1800" kern="1200" dirty="0">
              <a:solidFill>
                <a:srgbClr val="1A1819"/>
              </a:solidFill>
              <a:effectLst/>
              <a:latin typeface="+mn-lt"/>
            </a:rPr>
            <a:t>Concebir estrategias de protección a poblaciones vulnerables que puedan ser desplazadas por las operaciones urbanas derivadas del PLAN</a:t>
          </a:r>
          <a:endParaRPr lang="en-US" sz="1800" kern="1200" dirty="0">
            <a:latin typeface="+mn-lt"/>
          </a:endParaRPr>
        </a:p>
      </dsp:txBody>
      <dsp:txXfrm>
        <a:off x="0" y="4130376"/>
        <a:ext cx="6824127" cy="1031837"/>
      </dsp:txXfrm>
    </dsp:sp>
    <dsp:sp modelId="{7794B668-7149-7F4E-A225-0B67BFF7616D}">
      <dsp:nvSpPr>
        <dsp:cNvPr id="0" name=""/>
        <dsp:cNvSpPr/>
      </dsp:nvSpPr>
      <dsp:spPr>
        <a:xfrm>
          <a:off x="0" y="5162213"/>
          <a:ext cx="682412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D1B93C3-A3AC-7F4E-8F66-F4DA12E81060}">
      <dsp:nvSpPr>
        <dsp:cNvPr id="0" name=""/>
        <dsp:cNvSpPr/>
      </dsp:nvSpPr>
      <dsp:spPr>
        <a:xfrm>
          <a:off x="0" y="5162213"/>
          <a:ext cx="6824127" cy="1031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dirty="0">
              <a:latin typeface="+mn-lt"/>
            </a:rPr>
            <a:t>Utilizar las diferentes fuentes de financiación y complementar con los recursos que pueden obtenerse a través de los ICV</a:t>
          </a:r>
          <a:endParaRPr lang="en-US" sz="1800" kern="1200" dirty="0">
            <a:latin typeface="+mn-lt"/>
          </a:endParaRPr>
        </a:p>
      </dsp:txBody>
      <dsp:txXfrm>
        <a:off x="0" y="5162213"/>
        <a:ext cx="6824127" cy="10318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08306-74FB-E043-9D8B-7F1BE6C0DD65}">
      <dsp:nvSpPr>
        <dsp:cNvPr id="0" name=""/>
        <dsp:cNvSpPr/>
      </dsp:nvSpPr>
      <dsp:spPr>
        <a:xfrm>
          <a:off x="0" y="2832"/>
          <a:ext cx="681275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97D0D65-B087-0B4C-AB15-620CC934D1A0}">
      <dsp:nvSpPr>
        <dsp:cNvPr id="0" name=""/>
        <dsp:cNvSpPr/>
      </dsp:nvSpPr>
      <dsp:spPr>
        <a:xfrm>
          <a:off x="0" y="2832"/>
          <a:ext cx="6812758" cy="965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O" sz="1800" kern="1200" dirty="0">
              <a:solidFill>
                <a:srgbClr val="1A1819"/>
              </a:solidFill>
              <a:effectLst/>
              <a:latin typeface="+mn-lt"/>
            </a:rPr>
            <a:t>Simplificar el lenguaje de la política pública y la legislación para la captación de valor de suelo.</a:t>
          </a:r>
          <a:endParaRPr lang="es-CO" sz="1800" kern="1200" dirty="0">
            <a:solidFill>
              <a:srgbClr val="1A1819"/>
            </a:solidFill>
            <a:latin typeface="+mn-lt"/>
          </a:endParaRPr>
        </a:p>
      </dsp:txBody>
      <dsp:txXfrm>
        <a:off x="0" y="2832"/>
        <a:ext cx="6812758" cy="965886"/>
      </dsp:txXfrm>
    </dsp:sp>
    <dsp:sp modelId="{B10B5857-F4A1-904F-B9F9-C6C60DD3AAD7}">
      <dsp:nvSpPr>
        <dsp:cNvPr id="0" name=""/>
        <dsp:cNvSpPr/>
      </dsp:nvSpPr>
      <dsp:spPr>
        <a:xfrm>
          <a:off x="0" y="968718"/>
          <a:ext cx="681275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9E0BA0F-9D57-6641-ABDC-FF640EF2C22D}">
      <dsp:nvSpPr>
        <dsp:cNvPr id="0" name=""/>
        <dsp:cNvSpPr/>
      </dsp:nvSpPr>
      <dsp:spPr>
        <a:xfrm>
          <a:off x="0" y="968718"/>
          <a:ext cx="6812758" cy="965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O" sz="1800" kern="1200" dirty="0">
              <a:solidFill>
                <a:srgbClr val="1A1819"/>
              </a:solidFill>
              <a:latin typeface="+mn-lt"/>
            </a:rPr>
            <a:t>Mejorar la capacidad técnica: Entre más sofisticados los instrumentos, más capacidad deben tener las entidades locales y se abordan aspectos más complejos</a:t>
          </a:r>
        </a:p>
      </dsp:txBody>
      <dsp:txXfrm>
        <a:off x="0" y="968718"/>
        <a:ext cx="6812758" cy="965886"/>
      </dsp:txXfrm>
    </dsp:sp>
    <dsp:sp modelId="{EBFB921E-84B7-7E44-A571-9E45526A81A3}">
      <dsp:nvSpPr>
        <dsp:cNvPr id="0" name=""/>
        <dsp:cNvSpPr/>
      </dsp:nvSpPr>
      <dsp:spPr>
        <a:xfrm>
          <a:off x="0" y="1934604"/>
          <a:ext cx="681275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54422A5-65FF-9A45-9068-26923A4C5E95}">
      <dsp:nvSpPr>
        <dsp:cNvPr id="0" name=""/>
        <dsp:cNvSpPr/>
      </dsp:nvSpPr>
      <dsp:spPr>
        <a:xfrm>
          <a:off x="0" y="1934604"/>
          <a:ext cx="6812758" cy="965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_tradnl" sz="1800" kern="1200" dirty="0">
              <a:latin typeface="+mn-lt"/>
            </a:rPr>
            <a:t>Trabajar de manera abierta, clara, articulada y equilibrada con otros actores de la ciudad, tales como el sector privado, las organizaciones no-gubernamentales (ONG) y la comunidad local. </a:t>
          </a:r>
          <a:endParaRPr lang="es-MX" sz="1800" kern="1200" dirty="0">
            <a:latin typeface="+mn-lt"/>
          </a:endParaRPr>
        </a:p>
      </dsp:txBody>
      <dsp:txXfrm>
        <a:off x="0" y="1934604"/>
        <a:ext cx="6812758" cy="965886"/>
      </dsp:txXfrm>
    </dsp:sp>
    <dsp:sp modelId="{1236E144-71DD-8C4F-961B-88EFD3FE2707}">
      <dsp:nvSpPr>
        <dsp:cNvPr id="0" name=""/>
        <dsp:cNvSpPr/>
      </dsp:nvSpPr>
      <dsp:spPr>
        <a:xfrm>
          <a:off x="0" y="2900490"/>
          <a:ext cx="681275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9F10DEE-90AA-754D-BA1C-DD31F73D1021}">
      <dsp:nvSpPr>
        <dsp:cNvPr id="0" name=""/>
        <dsp:cNvSpPr/>
      </dsp:nvSpPr>
      <dsp:spPr>
        <a:xfrm>
          <a:off x="0" y="2900490"/>
          <a:ext cx="6812758" cy="965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latin typeface="+mn-lt"/>
            </a:rPr>
            <a:t>Fortalecer </a:t>
          </a:r>
          <a:r>
            <a:rPr lang="es-CO" sz="1800" kern="1200" dirty="0">
              <a:solidFill>
                <a:srgbClr val="1A1819"/>
              </a:solidFill>
              <a:effectLst/>
              <a:latin typeface="+mn-lt"/>
            </a:rPr>
            <a:t>la capacidad de negociación de la administración local</a:t>
          </a:r>
          <a:endParaRPr lang="es-MX" sz="1800" kern="1200" dirty="0">
            <a:latin typeface="+mn-lt"/>
          </a:endParaRPr>
        </a:p>
      </dsp:txBody>
      <dsp:txXfrm>
        <a:off x="0" y="2900490"/>
        <a:ext cx="6812758" cy="965886"/>
      </dsp:txXfrm>
    </dsp:sp>
    <dsp:sp modelId="{E054E1BC-7827-D74B-BCDB-FD1D6CC20B8F}">
      <dsp:nvSpPr>
        <dsp:cNvPr id="0" name=""/>
        <dsp:cNvSpPr/>
      </dsp:nvSpPr>
      <dsp:spPr>
        <a:xfrm>
          <a:off x="0" y="3866377"/>
          <a:ext cx="681275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2477459-DB02-A74E-8F82-F598BDDEC991}">
      <dsp:nvSpPr>
        <dsp:cNvPr id="0" name=""/>
        <dsp:cNvSpPr/>
      </dsp:nvSpPr>
      <dsp:spPr>
        <a:xfrm>
          <a:off x="0" y="3866377"/>
          <a:ext cx="6812758" cy="965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O" sz="1800" kern="1200" dirty="0">
              <a:latin typeface="+mn-lt"/>
            </a:rPr>
            <a:t>Generar confianza de los actores de la ciudad: facilita la implementación de acuerdos y su instrumentalización</a:t>
          </a:r>
          <a:endParaRPr lang="en-US" sz="1800" kern="1200" dirty="0">
            <a:latin typeface="+mn-lt"/>
          </a:endParaRPr>
        </a:p>
      </dsp:txBody>
      <dsp:txXfrm>
        <a:off x="0" y="3866377"/>
        <a:ext cx="6812758" cy="965886"/>
      </dsp:txXfrm>
    </dsp:sp>
    <dsp:sp modelId="{A045B13A-FE9F-A14C-AF1D-4B77D4DFD41B}">
      <dsp:nvSpPr>
        <dsp:cNvPr id="0" name=""/>
        <dsp:cNvSpPr/>
      </dsp:nvSpPr>
      <dsp:spPr>
        <a:xfrm>
          <a:off x="0" y="4832263"/>
          <a:ext cx="681275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1BEFB96-E176-9D46-89CA-43F977B72E24}">
      <dsp:nvSpPr>
        <dsp:cNvPr id="0" name=""/>
        <dsp:cNvSpPr/>
      </dsp:nvSpPr>
      <dsp:spPr>
        <a:xfrm>
          <a:off x="0" y="4832263"/>
          <a:ext cx="6812758" cy="965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O" sz="1800" kern="1200" dirty="0">
              <a:solidFill>
                <a:srgbClr val="1A1819"/>
              </a:solidFill>
              <a:effectLst/>
              <a:latin typeface="+mn-lt"/>
            </a:rPr>
            <a:t>Profundizar la investigación para brindar evidencia rigurosa sobre los impactos que la captura de valor tiene en la implementación del Plan</a:t>
          </a:r>
          <a:endParaRPr lang="es-MX" sz="1800" kern="1200" dirty="0">
            <a:latin typeface="+mn-lt"/>
          </a:endParaRPr>
        </a:p>
      </dsp:txBody>
      <dsp:txXfrm>
        <a:off x="0" y="4832263"/>
        <a:ext cx="6812758" cy="96588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5DB981-EC48-5D48-9EA1-904CE852955A}" type="datetimeFigureOut">
              <a:rPr lang="es-ES_tradnl" smtClean="0"/>
              <a:t>21/11/24</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83047E-4AA3-134A-A68E-23D2B8EF971D}" type="slidenum">
              <a:rPr lang="es-ES_tradnl" smtClean="0"/>
              <a:t>‹Nº›</a:t>
            </a:fld>
            <a:endParaRPr lang="es-ES_tradnl"/>
          </a:p>
        </p:txBody>
      </p:sp>
    </p:spTree>
    <p:extLst>
      <p:ext uri="{BB962C8B-B14F-4D97-AF65-F5344CB8AC3E}">
        <p14:creationId xmlns:p14="http://schemas.microsoft.com/office/powerpoint/2010/main" val="536952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d6c33fa359_3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15" name="Google Shape;515;gd6c33fa359_3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14976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A91182-F985-3C4A-E816-818889921EC1}"/>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ES_tradnl"/>
          </a:p>
        </p:txBody>
      </p:sp>
      <p:sp>
        <p:nvSpPr>
          <p:cNvPr id="3" name="Subtítulo 2">
            <a:extLst>
              <a:ext uri="{FF2B5EF4-FFF2-40B4-BE49-F238E27FC236}">
                <a16:creationId xmlns:a16="http://schemas.microsoft.com/office/drawing/2014/main" id="{F7B32585-6B37-5647-EE43-CD3D30A6E5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ES_tradnl"/>
          </a:p>
        </p:txBody>
      </p:sp>
      <p:sp>
        <p:nvSpPr>
          <p:cNvPr id="4" name="Marcador de fecha 3">
            <a:extLst>
              <a:ext uri="{FF2B5EF4-FFF2-40B4-BE49-F238E27FC236}">
                <a16:creationId xmlns:a16="http://schemas.microsoft.com/office/drawing/2014/main" id="{791CE030-212B-4FC3-DB2D-1F466B6DF014}"/>
              </a:ext>
            </a:extLst>
          </p:cNvPr>
          <p:cNvSpPr>
            <a:spLocks noGrp="1"/>
          </p:cNvSpPr>
          <p:nvPr>
            <p:ph type="dt" sz="half" idx="10"/>
          </p:nvPr>
        </p:nvSpPr>
        <p:spPr/>
        <p:txBody>
          <a:bodyPr/>
          <a:lstStyle/>
          <a:p>
            <a:fld id="{4ADFCC1A-6D32-3C4D-927C-AF77DE5E18DD}" type="datetimeFigureOut">
              <a:rPr lang="es-ES_tradnl" smtClean="0"/>
              <a:t>21/11/24</a:t>
            </a:fld>
            <a:endParaRPr lang="es-ES_tradnl"/>
          </a:p>
        </p:txBody>
      </p:sp>
      <p:sp>
        <p:nvSpPr>
          <p:cNvPr id="5" name="Marcador de pie de página 4">
            <a:extLst>
              <a:ext uri="{FF2B5EF4-FFF2-40B4-BE49-F238E27FC236}">
                <a16:creationId xmlns:a16="http://schemas.microsoft.com/office/drawing/2014/main" id="{D2D32212-2B2F-AAF4-9324-296700735DF6}"/>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95279566-6CD5-904B-AAFE-34385D11283B}"/>
              </a:ext>
            </a:extLst>
          </p:cNvPr>
          <p:cNvSpPr>
            <a:spLocks noGrp="1"/>
          </p:cNvSpPr>
          <p:nvPr>
            <p:ph type="sldNum" sz="quarter" idx="12"/>
          </p:nvPr>
        </p:nvSpPr>
        <p:spPr/>
        <p:txBody>
          <a:bodyPr/>
          <a:lstStyle/>
          <a:p>
            <a:fld id="{3E152D5F-5856-5449-B996-4FC0CF9AC654}" type="slidenum">
              <a:rPr lang="es-ES_tradnl" smtClean="0"/>
              <a:t>‹Nº›</a:t>
            </a:fld>
            <a:endParaRPr lang="es-ES_tradnl"/>
          </a:p>
        </p:txBody>
      </p:sp>
    </p:spTree>
    <p:extLst>
      <p:ext uri="{BB962C8B-B14F-4D97-AF65-F5344CB8AC3E}">
        <p14:creationId xmlns:p14="http://schemas.microsoft.com/office/powerpoint/2010/main" val="984103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11CC5E-FAEE-2706-86F0-23B5A70FA731}"/>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texto vertical 2">
            <a:extLst>
              <a:ext uri="{FF2B5EF4-FFF2-40B4-BE49-F238E27FC236}">
                <a16:creationId xmlns:a16="http://schemas.microsoft.com/office/drawing/2014/main" id="{B3456BAC-D3CD-A84F-2878-FCFCB1B3CE84}"/>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0CC695A4-407C-DEDD-C794-C911A22DF53F}"/>
              </a:ext>
            </a:extLst>
          </p:cNvPr>
          <p:cNvSpPr>
            <a:spLocks noGrp="1"/>
          </p:cNvSpPr>
          <p:nvPr>
            <p:ph type="dt" sz="half" idx="10"/>
          </p:nvPr>
        </p:nvSpPr>
        <p:spPr/>
        <p:txBody>
          <a:bodyPr/>
          <a:lstStyle/>
          <a:p>
            <a:fld id="{4ADFCC1A-6D32-3C4D-927C-AF77DE5E18DD}" type="datetimeFigureOut">
              <a:rPr lang="es-ES_tradnl" smtClean="0"/>
              <a:t>21/11/24</a:t>
            </a:fld>
            <a:endParaRPr lang="es-ES_tradnl"/>
          </a:p>
        </p:txBody>
      </p:sp>
      <p:sp>
        <p:nvSpPr>
          <p:cNvPr id="5" name="Marcador de pie de página 4">
            <a:extLst>
              <a:ext uri="{FF2B5EF4-FFF2-40B4-BE49-F238E27FC236}">
                <a16:creationId xmlns:a16="http://schemas.microsoft.com/office/drawing/2014/main" id="{3280FBEB-4DFF-3F4F-BC6A-235DAA2E4F13}"/>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290DA592-AAC2-8A4D-EF01-9DA0DC2DD023}"/>
              </a:ext>
            </a:extLst>
          </p:cNvPr>
          <p:cNvSpPr>
            <a:spLocks noGrp="1"/>
          </p:cNvSpPr>
          <p:nvPr>
            <p:ph type="sldNum" sz="quarter" idx="12"/>
          </p:nvPr>
        </p:nvSpPr>
        <p:spPr/>
        <p:txBody>
          <a:bodyPr/>
          <a:lstStyle/>
          <a:p>
            <a:fld id="{3E152D5F-5856-5449-B996-4FC0CF9AC654}" type="slidenum">
              <a:rPr lang="es-ES_tradnl" smtClean="0"/>
              <a:t>‹Nº›</a:t>
            </a:fld>
            <a:endParaRPr lang="es-ES_tradnl"/>
          </a:p>
        </p:txBody>
      </p:sp>
    </p:spTree>
    <p:extLst>
      <p:ext uri="{BB962C8B-B14F-4D97-AF65-F5344CB8AC3E}">
        <p14:creationId xmlns:p14="http://schemas.microsoft.com/office/powerpoint/2010/main" val="1693186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1095663-23D7-6A14-4E04-21335007EEFD}"/>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ES_tradnl"/>
          </a:p>
        </p:txBody>
      </p:sp>
      <p:sp>
        <p:nvSpPr>
          <p:cNvPr id="3" name="Marcador de texto vertical 2">
            <a:extLst>
              <a:ext uri="{FF2B5EF4-FFF2-40B4-BE49-F238E27FC236}">
                <a16:creationId xmlns:a16="http://schemas.microsoft.com/office/drawing/2014/main" id="{A20969CC-F62B-B7BA-CDDD-2095FD29C16C}"/>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36478D98-748D-5E2D-AD86-1A52B31FA0D3}"/>
              </a:ext>
            </a:extLst>
          </p:cNvPr>
          <p:cNvSpPr>
            <a:spLocks noGrp="1"/>
          </p:cNvSpPr>
          <p:nvPr>
            <p:ph type="dt" sz="half" idx="10"/>
          </p:nvPr>
        </p:nvSpPr>
        <p:spPr/>
        <p:txBody>
          <a:bodyPr/>
          <a:lstStyle/>
          <a:p>
            <a:fld id="{4ADFCC1A-6D32-3C4D-927C-AF77DE5E18DD}" type="datetimeFigureOut">
              <a:rPr lang="es-ES_tradnl" smtClean="0"/>
              <a:t>21/11/24</a:t>
            </a:fld>
            <a:endParaRPr lang="es-ES_tradnl"/>
          </a:p>
        </p:txBody>
      </p:sp>
      <p:sp>
        <p:nvSpPr>
          <p:cNvPr id="5" name="Marcador de pie de página 4">
            <a:extLst>
              <a:ext uri="{FF2B5EF4-FFF2-40B4-BE49-F238E27FC236}">
                <a16:creationId xmlns:a16="http://schemas.microsoft.com/office/drawing/2014/main" id="{CCEDCDDB-5C8C-00D7-1FF9-24DD9BAF3100}"/>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0B04C391-181F-99D2-9D2A-C80A2FFEA3DA}"/>
              </a:ext>
            </a:extLst>
          </p:cNvPr>
          <p:cNvSpPr>
            <a:spLocks noGrp="1"/>
          </p:cNvSpPr>
          <p:nvPr>
            <p:ph type="sldNum" sz="quarter" idx="12"/>
          </p:nvPr>
        </p:nvSpPr>
        <p:spPr/>
        <p:txBody>
          <a:bodyPr/>
          <a:lstStyle/>
          <a:p>
            <a:fld id="{3E152D5F-5856-5449-B996-4FC0CF9AC654}" type="slidenum">
              <a:rPr lang="es-ES_tradnl" smtClean="0"/>
              <a:t>‹Nº›</a:t>
            </a:fld>
            <a:endParaRPr lang="es-ES_tradnl"/>
          </a:p>
        </p:txBody>
      </p:sp>
    </p:spTree>
    <p:extLst>
      <p:ext uri="{BB962C8B-B14F-4D97-AF65-F5344CB8AC3E}">
        <p14:creationId xmlns:p14="http://schemas.microsoft.com/office/powerpoint/2010/main" val="3531425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973C1C-11D8-1054-ECA1-A767464C1960}"/>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965BA90D-614C-4178-2CDE-1062DE5B0934}"/>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74BA4A28-0528-E54A-E92F-7547CCE676F4}"/>
              </a:ext>
            </a:extLst>
          </p:cNvPr>
          <p:cNvSpPr>
            <a:spLocks noGrp="1"/>
          </p:cNvSpPr>
          <p:nvPr>
            <p:ph type="dt" sz="half" idx="10"/>
          </p:nvPr>
        </p:nvSpPr>
        <p:spPr/>
        <p:txBody>
          <a:bodyPr/>
          <a:lstStyle/>
          <a:p>
            <a:fld id="{4ADFCC1A-6D32-3C4D-927C-AF77DE5E18DD}" type="datetimeFigureOut">
              <a:rPr lang="es-ES_tradnl" smtClean="0"/>
              <a:t>21/11/24</a:t>
            </a:fld>
            <a:endParaRPr lang="es-ES_tradnl"/>
          </a:p>
        </p:txBody>
      </p:sp>
      <p:sp>
        <p:nvSpPr>
          <p:cNvPr id="5" name="Marcador de pie de página 4">
            <a:extLst>
              <a:ext uri="{FF2B5EF4-FFF2-40B4-BE49-F238E27FC236}">
                <a16:creationId xmlns:a16="http://schemas.microsoft.com/office/drawing/2014/main" id="{8AD2068E-80F4-14A0-1785-DE0539BEA0D3}"/>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C7DC1C59-E53C-A9DF-C085-C5A14DE450E7}"/>
              </a:ext>
            </a:extLst>
          </p:cNvPr>
          <p:cNvSpPr>
            <a:spLocks noGrp="1"/>
          </p:cNvSpPr>
          <p:nvPr>
            <p:ph type="sldNum" sz="quarter" idx="12"/>
          </p:nvPr>
        </p:nvSpPr>
        <p:spPr/>
        <p:txBody>
          <a:bodyPr/>
          <a:lstStyle/>
          <a:p>
            <a:fld id="{3E152D5F-5856-5449-B996-4FC0CF9AC654}" type="slidenum">
              <a:rPr lang="es-ES_tradnl" smtClean="0"/>
              <a:t>‹Nº›</a:t>
            </a:fld>
            <a:endParaRPr lang="es-ES_tradnl"/>
          </a:p>
        </p:txBody>
      </p:sp>
    </p:spTree>
    <p:extLst>
      <p:ext uri="{BB962C8B-B14F-4D97-AF65-F5344CB8AC3E}">
        <p14:creationId xmlns:p14="http://schemas.microsoft.com/office/powerpoint/2010/main" val="1183468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6B34B0-EF16-08F3-68AF-939C5CA97C16}"/>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1F05AE72-7944-CA4F-FA01-03C960DEA53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4F73622D-1D63-35AA-6D0E-4F9B0672222F}"/>
              </a:ext>
            </a:extLst>
          </p:cNvPr>
          <p:cNvSpPr>
            <a:spLocks noGrp="1"/>
          </p:cNvSpPr>
          <p:nvPr>
            <p:ph type="dt" sz="half" idx="10"/>
          </p:nvPr>
        </p:nvSpPr>
        <p:spPr/>
        <p:txBody>
          <a:bodyPr/>
          <a:lstStyle/>
          <a:p>
            <a:fld id="{4ADFCC1A-6D32-3C4D-927C-AF77DE5E18DD}" type="datetimeFigureOut">
              <a:rPr lang="es-ES_tradnl" smtClean="0"/>
              <a:t>21/11/24</a:t>
            </a:fld>
            <a:endParaRPr lang="es-ES_tradnl"/>
          </a:p>
        </p:txBody>
      </p:sp>
      <p:sp>
        <p:nvSpPr>
          <p:cNvPr id="5" name="Marcador de pie de página 4">
            <a:extLst>
              <a:ext uri="{FF2B5EF4-FFF2-40B4-BE49-F238E27FC236}">
                <a16:creationId xmlns:a16="http://schemas.microsoft.com/office/drawing/2014/main" id="{9E73AFEE-B5D8-1033-04E0-D7BEBAA10B15}"/>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38531964-09F5-21CF-21FF-E516B2300B6C}"/>
              </a:ext>
            </a:extLst>
          </p:cNvPr>
          <p:cNvSpPr>
            <a:spLocks noGrp="1"/>
          </p:cNvSpPr>
          <p:nvPr>
            <p:ph type="sldNum" sz="quarter" idx="12"/>
          </p:nvPr>
        </p:nvSpPr>
        <p:spPr/>
        <p:txBody>
          <a:bodyPr/>
          <a:lstStyle/>
          <a:p>
            <a:fld id="{3E152D5F-5856-5449-B996-4FC0CF9AC654}" type="slidenum">
              <a:rPr lang="es-ES_tradnl" smtClean="0"/>
              <a:t>‹Nº›</a:t>
            </a:fld>
            <a:endParaRPr lang="es-ES_tradnl"/>
          </a:p>
        </p:txBody>
      </p:sp>
    </p:spTree>
    <p:extLst>
      <p:ext uri="{BB962C8B-B14F-4D97-AF65-F5344CB8AC3E}">
        <p14:creationId xmlns:p14="http://schemas.microsoft.com/office/powerpoint/2010/main" val="351653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29A97B-D879-7F6C-E383-E4EFEEA4479A}"/>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9165056E-82D7-495D-9EAF-24A88ED6C3D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contenido 3">
            <a:extLst>
              <a:ext uri="{FF2B5EF4-FFF2-40B4-BE49-F238E27FC236}">
                <a16:creationId xmlns:a16="http://schemas.microsoft.com/office/drawing/2014/main" id="{DD00C871-C5EA-1A99-A4C0-79959DED9B81}"/>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5" name="Marcador de fecha 4">
            <a:extLst>
              <a:ext uri="{FF2B5EF4-FFF2-40B4-BE49-F238E27FC236}">
                <a16:creationId xmlns:a16="http://schemas.microsoft.com/office/drawing/2014/main" id="{C5E6C11A-A0BB-F163-41D2-42D62C028484}"/>
              </a:ext>
            </a:extLst>
          </p:cNvPr>
          <p:cNvSpPr>
            <a:spLocks noGrp="1"/>
          </p:cNvSpPr>
          <p:nvPr>
            <p:ph type="dt" sz="half" idx="10"/>
          </p:nvPr>
        </p:nvSpPr>
        <p:spPr/>
        <p:txBody>
          <a:bodyPr/>
          <a:lstStyle/>
          <a:p>
            <a:fld id="{4ADFCC1A-6D32-3C4D-927C-AF77DE5E18DD}" type="datetimeFigureOut">
              <a:rPr lang="es-ES_tradnl" smtClean="0"/>
              <a:t>21/11/24</a:t>
            </a:fld>
            <a:endParaRPr lang="es-ES_tradnl"/>
          </a:p>
        </p:txBody>
      </p:sp>
      <p:sp>
        <p:nvSpPr>
          <p:cNvPr id="6" name="Marcador de pie de página 5">
            <a:extLst>
              <a:ext uri="{FF2B5EF4-FFF2-40B4-BE49-F238E27FC236}">
                <a16:creationId xmlns:a16="http://schemas.microsoft.com/office/drawing/2014/main" id="{7BB8CF86-934C-248A-5BBD-6AEACF0C70E6}"/>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34B3CE83-F999-1540-14E1-132CAF959188}"/>
              </a:ext>
            </a:extLst>
          </p:cNvPr>
          <p:cNvSpPr>
            <a:spLocks noGrp="1"/>
          </p:cNvSpPr>
          <p:nvPr>
            <p:ph type="sldNum" sz="quarter" idx="12"/>
          </p:nvPr>
        </p:nvSpPr>
        <p:spPr/>
        <p:txBody>
          <a:bodyPr/>
          <a:lstStyle/>
          <a:p>
            <a:fld id="{3E152D5F-5856-5449-B996-4FC0CF9AC654}" type="slidenum">
              <a:rPr lang="es-ES_tradnl" smtClean="0"/>
              <a:t>‹Nº›</a:t>
            </a:fld>
            <a:endParaRPr lang="es-ES_tradnl"/>
          </a:p>
        </p:txBody>
      </p:sp>
    </p:spTree>
    <p:extLst>
      <p:ext uri="{BB962C8B-B14F-4D97-AF65-F5344CB8AC3E}">
        <p14:creationId xmlns:p14="http://schemas.microsoft.com/office/powerpoint/2010/main" val="1450550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F72E0A-C5BD-58CE-5FAE-3FB718CDC380}"/>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FD98C07B-52E9-D9AB-BADD-16C60D985C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8DB410C1-CD0F-68ED-DA4F-943693C78357}"/>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5" name="Marcador de texto 4">
            <a:extLst>
              <a:ext uri="{FF2B5EF4-FFF2-40B4-BE49-F238E27FC236}">
                <a16:creationId xmlns:a16="http://schemas.microsoft.com/office/drawing/2014/main" id="{F6443AA3-76E4-3B11-4B3A-8148662465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BF390A0F-6699-ABDB-9B32-CBBBEF540FC4}"/>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7" name="Marcador de fecha 6">
            <a:extLst>
              <a:ext uri="{FF2B5EF4-FFF2-40B4-BE49-F238E27FC236}">
                <a16:creationId xmlns:a16="http://schemas.microsoft.com/office/drawing/2014/main" id="{BCBC6223-2400-75BE-9986-1669094A03C7}"/>
              </a:ext>
            </a:extLst>
          </p:cNvPr>
          <p:cNvSpPr>
            <a:spLocks noGrp="1"/>
          </p:cNvSpPr>
          <p:nvPr>
            <p:ph type="dt" sz="half" idx="10"/>
          </p:nvPr>
        </p:nvSpPr>
        <p:spPr/>
        <p:txBody>
          <a:bodyPr/>
          <a:lstStyle/>
          <a:p>
            <a:fld id="{4ADFCC1A-6D32-3C4D-927C-AF77DE5E18DD}" type="datetimeFigureOut">
              <a:rPr lang="es-ES_tradnl" smtClean="0"/>
              <a:t>21/11/24</a:t>
            </a:fld>
            <a:endParaRPr lang="es-ES_tradnl"/>
          </a:p>
        </p:txBody>
      </p:sp>
      <p:sp>
        <p:nvSpPr>
          <p:cNvPr id="8" name="Marcador de pie de página 7">
            <a:extLst>
              <a:ext uri="{FF2B5EF4-FFF2-40B4-BE49-F238E27FC236}">
                <a16:creationId xmlns:a16="http://schemas.microsoft.com/office/drawing/2014/main" id="{06EAECC6-DC01-CBEC-EBED-56530D9A441F}"/>
              </a:ext>
            </a:extLst>
          </p:cNvPr>
          <p:cNvSpPr>
            <a:spLocks noGrp="1"/>
          </p:cNvSpPr>
          <p:nvPr>
            <p:ph type="ftr" sz="quarter" idx="11"/>
          </p:nvPr>
        </p:nvSpPr>
        <p:spPr/>
        <p:txBody>
          <a:bodyPr/>
          <a:lstStyle/>
          <a:p>
            <a:endParaRPr lang="es-ES_tradnl"/>
          </a:p>
        </p:txBody>
      </p:sp>
      <p:sp>
        <p:nvSpPr>
          <p:cNvPr id="9" name="Marcador de número de diapositiva 8">
            <a:extLst>
              <a:ext uri="{FF2B5EF4-FFF2-40B4-BE49-F238E27FC236}">
                <a16:creationId xmlns:a16="http://schemas.microsoft.com/office/drawing/2014/main" id="{F9B902E8-1C49-9DB1-F3E6-4AD1CFF1D32A}"/>
              </a:ext>
            </a:extLst>
          </p:cNvPr>
          <p:cNvSpPr>
            <a:spLocks noGrp="1"/>
          </p:cNvSpPr>
          <p:nvPr>
            <p:ph type="sldNum" sz="quarter" idx="12"/>
          </p:nvPr>
        </p:nvSpPr>
        <p:spPr/>
        <p:txBody>
          <a:bodyPr/>
          <a:lstStyle/>
          <a:p>
            <a:fld id="{3E152D5F-5856-5449-B996-4FC0CF9AC654}" type="slidenum">
              <a:rPr lang="es-ES_tradnl" smtClean="0"/>
              <a:t>‹Nº›</a:t>
            </a:fld>
            <a:endParaRPr lang="es-ES_tradnl"/>
          </a:p>
        </p:txBody>
      </p:sp>
    </p:spTree>
    <p:extLst>
      <p:ext uri="{BB962C8B-B14F-4D97-AF65-F5344CB8AC3E}">
        <p14:creationId xmlns:p14="http://schemas.microsoft.com/office/powerpoint/2010/main" val="4187988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7C3A27-2AC3-593F-A735-2C4522DBA777}"/>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fecha 2">
            <a:extLst>
              <a:ext uri="{FF2B5EF4-FFF2-40B4-BE49-F238E27FC236}">
                <a16:creationId xmlns:a16="http://schemas.microsoft.com/office/drawing/2014/main" id="{CDBF333F-F0F0-6B83-E1AB-536B1852DB08}"/>
              </a:ext>
            </a:extLst>
          </p:cNvPr>
          <p:cNvSpPr>
            <a:spLocks noGrp="1"/>
          </p:cNvSpPr>
          <p:nvPr>
            <p:ph type="dt" sz="half" idx="10"/>
          </p:nvPr>
        </p:nvSpPr>
        <p:spPr/>
        <p:txBody>
          <a:bodyPr/>
          <a:lstStyle/>
          <a:p>
            <a:fld id="{4ADFCC1A-6D32-3C4D-927C-AF77DE5E18DD}" type="datetimeFigureOut">
              <a:rPr lang="es-ES_tradnl" smtClean="0"/>
              <a:t>21/11/24</a:t>
            </a:fld>
            <a:endParaRPr lang="es-ES_tradnl"/>
          </a:p>
        </p:txBody>
      </p:sp>
      <p:sp>
        <p:nvSpPr>
          <p:cNvPr id="4" name="Marcador de pie de página 3">
            <a:extLst>
              <a:ext uri="{FF2B5EF4-FFF2-40B4-BE49-F238E27FC236}">
                <a16:creationId xmlns:a16="http://schemas.microsoft.com/office/drawing/2014/main" id="{E054029E-4C04-0C8D-4C3D-4DF09C438BFC}"/>
              </a:ext>
            </a:extLst>
          </p:cNvPr>
          <p:cNvSpPr>
            <a:spLocks noGrp="1"/>
          </p:cNvSpPr>
          <p:nvPr>
            <p:ph type="ftr" sz="quarter" idx="11"/>
          </p:nvPr>
        </p:nvSpPr>
        <p:spPr/>
        <p:txBody>
          <a:bodyPr/>
          <a:lstStyle/>
          <a:p>
            <a:endParaRPr lang="es-ES_tradnl"/>
          </a:p>
        </p:txBody>
      </p:sp>
      <p:sp>
        <p:nvSpPr>
          <p:cNvPr id="5" name="Marcador de número de diapositiva 4">
            <a:extLst>
              <a:ext uri="{FF2B5EF4-FFF2-40B4-BE49-F238E27FC236}">
                <a16:creationId xmlns:a16="http://schemas.microsoft.com/office/drawing/2014/main" id="{0AF1AE42-92A4-264A-DD60-E5AEAE59BD10}"/>
              </a:ext>
            </a:extLst>
          </p:cNvPr>
          <p:cNvSpPr>
            <a:spLocks noGrp="1"/>
          </p:cNvSpPr>
          <p:nvPr>
            <p:ph type="sldNum" sz="quarter" idx="12"/>
          </p:nvPr>
        </p:nvSpPr>
        <p:spPr/>
        <p:txBody>
          <a:bodyPr/>
          <a:lstStyle/>
          <a:p>
            <a:fld id="{3E152D5F-5856-5449-B996-4FC0CF9AC654}" type="slidenum">
              <a:rPr lang="es-ES_tradnl" smtClean="0"/>
              <a:t>‹Nº›</a:t>
            </a:fld>
            <a:endParaRPr lang="es-ES_tradnl"/>
          </a:p>
        </p:txBody>
      </p:sp>
    </p:spTree>
    <p:extLst>
      <p:ext uri="{BB962C8B-B14F-4D97-AF65-F5344CB8AC3E}">
        <p14:creationId xmlns:p14="http://schemas.microsoft.com/office/powerpoint/2010/main" val="4002796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013BC28-D2A5-4B37-B1CA-E14ECC2CDB9E}"/>
              </a:ext>
            </a:extLst>
          </p:cNvPr>
          <p:cNvSpPr>
            <a:spLocks noGrp="1"/>
          </p:cNvSpPr>
          <p:nvPr>
            <p:ph type="dt" sz="half" idx="10"/>
          </p:nvPr>
        </p:nvSpPr>
        <p:spPr/>
        <p:txBody>
          <a:bodyPr/>
          <a:lstStyle/>
          <a:p>
            <a:fld id="{4ADFCC1A-6D32-3C4D-927C-AF77DE5E18DD}" type="datetimeFigureOut">
              <a:rPr lang="es-ES_tradnl" smtClean="0"/>
              <a:t>21/11/24</a:t>
            </a:fld>
            <a:endParaRPr lang="es-ES_tradnl"/>
          </a:p>
        </p:txBody>
      </p:sp>
      <p:sp>
        <p:nvSpPr>
          <p:cNvPr id="3" name="Marcador de pie de página 2">
            <a:extLst>
              <a:ext uri="{FF2B5EF4-FFF2-40B4-BE49-F238E27FC236}">
                <a16:creationId xmlns:a16="http://schemas.microsoft.com/office/drawing/2014/main" id="{2B11067F-32FA-FD71-C921-1FA472E081C4}"/>
              </a:ext>
            </a:extLst>
          </p:cNvPr>
          <p:cNvSpPr>
            <a:spLocks noGrp="1"/>
          </p:cNvSpPr>
          <p:nvPr>
            <p:ph type="ftr" sz="quarter" idx="11"/>
          </p:nvPr>
        </p:nvSpPr>
        <p:spPr/>
        <p:txBody>
          <a:bodyPr/>
          <a:lstStyle/>
          <a:p>
            <a:endParaRPr lang="es-ES_tradnl"/>
          </a:p>
        </p:txBody>
      </p:sp>
      <p:sp>
        <p:nvSpPr>
          <p:cNvPr id="4" name="Marcador de número de diapositiva 3">
            <a:extLst>
              <a:ext uri="{FF2B5EF4-FFF2-40B4-BE49-F238E27FC236}">
                <a16:creationId xmlns:a16="http://schemas.microsoft.com/office/drawing/2014/main" id="{26A45360-090D-E2D1-AE8A-8EB9259E5135}"/>
              </a:ext>
            </a:extLst>
          </p:cNvPr>
          <p:cNvSpPr>
            <a:spLocks noGrp="1"/>
          </p:cNvSpPr>
          <p:nvPr>
            <p:ph type="sldNum" sz="quarter" idx="12"/>
          </p:nvPr>
        </p:nvSpPr>
        <p:spPr/>
        <p:txBody>
          <a:bodyPr/>
          <a:lstStyle/>
          <a:p>
            <a:fld id="{3E152D5F-5856-5449-B996-4FC0CF9AC654}" type="slidenum">
              <a:rPr lang="es-ES_tradnl" smtClean="0"/>
              <a:t>‹Nº›</a:t>
            </a:fld>
            <a:endParaRPr lang="es-ES_tradnl"/>
          </a:p>
        </p:txBody>
      </p:sp>
    </p:spTree>
    <p:extLst>
      <p:ext uri="{BB962C8B-B14F-4D97-AF65-F5344CB8AC3E}">
        <p14:creationId xmlns:p14="http://schemas.microsoft.com/office/powerpoint/2010/main" val="1066637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F218EE-43D5-1623-D951-59EAFACEAEB5}"/>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62199CC2-F556-4218-F4C4-410CCC88E2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texto 3">
            <a:extLst>
              <a:ext uri="{FF2B5EF4-FFF2-40B4-BE49-F238E27FC236}">
                <a16:creationId xmlns:a16="http://schemas.microsoft.com/office/drawing/2014/main" id="{A0733BA3-D414-3309-17B0-C2EF76905A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E6F4200A-B485-8D23-8EB7-21DFE701104E}"/>
              </a:ext>
            </a:extLst>
          </p:cNvPr>
          <p:cNvSpPr>
            <a:spLocks noGrp="1"/>
          </p:cNvSpPr>
          <p:nvPr>
            <p:ph type="dt" sz="half" idx="10"/>
          </p:nvPr>
        </p:nvSpPr>
        <p:spPr/>
        <p:txBody>
          <a:bodyPr/>
          <a:lstStyle/>
          <a:p>
            <a:fld id="{4ADFCC1A-6D32-3C4D-927C-AF77DE5E18DD}" type="datetimeFigureOut">
              <a:rPr lang="es-ES_tradnl" smtClean="0"/>
              <a:t>21/11/24</a:t>
            </a:fld>
            <a:endParaRPr lang="es-ES_tradnl"/>
          </a:p>
        </p:txBody>
      </p:sp>
      <p:sp>
        <p:nvSpPr>
          <p:cNvPr id="6" name="Marcador de pie de página 5">
            <a:extLst>
              <a:ext uri="{FF2B5EF4-FFF2-40B4-BE49-F238E27FC236}">
                <a16:creationId xmlns:a16="http://schemas.microsoft.com/office/drawing/2014/main" id="{58A72BF0-9739-4701-C4B6-4EC6E3835791}"/>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085A0F8A-DB8A-1E7D-6A7D-473EA47DF281}"/>
              </a:ext>
            </a:extLst>
          </p:cNvPr>
          <p:cNvSpPr>
            <a:spLocks noGrp="1"/>
          </p:cNvSpPr>
          <p:nvPr>
            <p:ph type="sldNum" sz="quarter" idx="12"/>
          </p:nvPr>
        </p:nvSpPr>
        <p:spPr/>
        <p:txBody>
          <a:bodyPr/>
          <a:lstStyle/>
          <a:p>
            <a:fld id="{3E152D5F-5856-5449-B996-4FC0CF9AC654}" type="slidenum">
              <a:rPr lang="es-ES_tradnl" smtClean="0"/>
              <a:t>‹Nº›</a:t>
            </a:fld>
            <a:endParaRPr lang="es-ES_tradnl"/>
          </a:p>
        </p:txBody>
      </p:sp>
    </p:spTree>
    <p:extLst>
      <p:ext uri="{BB962C8B-B14F-4D97-AF65-F5344CB8AC3E}">
        <p14:creationId xmlns:p14="http://schemas.microsoft.com/office/powerpoint/2010/main" val="4104102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6F3B5D-992A-36D2-6E6D-92F5550D7E8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S_tradnl"/>
          </a:p>
        </p:txBody>
      </p:sp>
      <p:sp>
        <p:nvSpPr>
          <p:cNvPr id="3" name="Marcador de posición de imagen 2">
            <a:extLst>
              <a:ext uri="{FF2B5EF4-FFF2-40B4-BE49-F238E27FC236}">
                <a16:creationId xmlns:a16="http://schemas.microsoft.com/office/drawing/2014/main" id="{6A12FF1D-4D17-41D3-DCEF-27E3389816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a:extLst>
              <a:ext uri="{FF2B5EF4-FFF2-40B4-BE49-F238E27FC236}">
                <a16:creationId xmlns:a16="http://schemas.microsoft.com/office/drawing/2014/main" id="{81042A21-2E18-6C46-672D-D56B807218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9D28F68A-9629-9492-5987-B378070FA62F}"/>
              </a:ext>
            </a:extLst>
          </p:cNvPr>
          <p:cNvSpPr>
            <a:spLocks noGrp="1"/>
          </p:cNvSpPr>
          <p:nvPr>
            <p:ph type="dt" sz="half" idx="10"/>
          </p:nvPr>
        </p:nvSpPr>
        <p:spPr/>
        <p:txBody>
          <a:bodyPr/>
          <a:lstStyle/>
          <a:p>
            <a:fld id="{4ADFCC1A-6D32-3C4D-927C-AF77DE5E18DD}" type="datetimeFigureOut">
              <a:rPr lang="es-ES_tradnl" smtClean="0"/>
              <a:t>21/11/24</a:t>
            </a:fld>
            <a:endParaRPr lang="es-ES_tradnl"/>
          </a:p>
        </p:txBody>
      </p:sp>
      <p:sp>
        <p:nvSpPr>
          <p:cNvPr id="6" name="Marcador de pie de página 5">
            <a:extLst>
              <a:ext uri="{FF2B5EF4-FFF2-40B4-BE49-F238E27FC236}">
                <a16:creationId xmlns:a16="http://schemas.microsoft.com/office/drawing/2014/main" id="{CBDCBA0B-1EEF-609D-D364-CF161FA0ABE6}"/>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383C69A8-5AF1-E474-4ABF-F7E53E6416FB}"/>
              </a:ext>
            </a:extLst>
          </p:cNvPr>
          <p:cNvSpPr>
            <a:spLocks noGrp="1"/>
          </p:cNvSpPr>
          <p:nvPr>
            <p:ph type="sldNum" sz="quarter" idx="12"/>
          </p:nvPr>
        </p:nvSpPr>
        <p:spPr/>
        <p:txBody>
          <a:bodyPr/>
          <a:lstStyle/>
          <a:p>
            <a:fld id="{3E152D5F-5856-5449-B996-4FC0CF9AC654}" type="slidenum">
              <a:rPr lang="es-ES_tradnl" smtClean="0"/>
              <a:t>‹Nº›</a:t>
            </a:fld>
            <a:endParaRPr lang="es-ES_tradnl"/>
          </a:p>
        </p:txBody>
      </p:sp>
    </p:spTree>
    <p:extLst>
      <p:ext uri="{BB962C8B-B14F-4D97-AF65-F5344CB8AC3E}">
        <p14:creationId xmlns:p14="http://schemas.microsoft.com/office/powerpoint/2010/main" val="3888997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58FA2F3-3457-BEDB-7490-9E17F9BAC9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577219BF-8E67-E0E4-8CC2-42A9AE4A46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3C243698-09CB-E400-9285-2BADE8CC16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DFCC1A-6D32-3C4D-927C-AF77DE5E18DD}" type="datetimeFigureOut">
              <a:rPr lang="es-ES_tradnl" smtClean="0"/>
              <a:t>21/11/24</a:t>
            </a:fld>
            <a:endParaRPr lang="es-ES_tradnl"/>
          </a:p>
        </p:txBody>
      </p:sp>
      <p:sp>
        <p:nvSpPr>
          <p:cNvPr id="5" name="Marcador de pie de página 4">
            <a:extLst>
              <a:ext uri="{FF2B5EF4-FFF2-40B4-BE49-F238E27FC236}">
                <a16:creationId xmlns:a16="http://schemas.microsoft.com/office/drawing/2014/main" id="{593771B9-B6EF-0EF6-90B0-92CDE5CEA9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_tradnl"/>
          </a:p>
        </p:txBody>
      </p:sp>
      <p:sp>
        <p:nvSpPr>
          <p:cNvPr id="6" name="Marcador de número de diapositiva 5">
            <a:extLst>
              <a:ext uri="{FF2B5EF4-FFF2-40B4-BE49-F238E27FC236}">
                <a16:creationId xmlns:a16="http://schemas.microsoft.com/office/drawing/2014/main" id="{69FF415D-B8BB-16DA-395E-FF7DE8810B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E152D5F-5856-5449-B996-4FC0CF9AC654}" type="slidenum">
              <a:rPr lang="es-ES_tradnl" smtClean="0"/>
              <a:t>‹Nº›</a:t>
            </a:fld>
            <a:endParaRPr lang="es-ES_tradnl"/>
          </a:p>
        </p:txBody>
      </p:sp>
    </p:spTree>
    <p:extLst>
      <p:ext uri="{BB962C8B-B14F-4D97-AF65-F5344CB8AC3E}">
        <p14:creationId xmlns:p14="http://schemas.microsoft.com/office/powerpoint/2010/main" val="2964879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atalia.valenciad20@gmail.com" TargetMode="External"/><Relationship Id="rId2" Type="http://schemas.openxmlformats.org/officeDocument/2006/relationships/hyperlink" Target="mailto:nvalencia@avb.gov.co" TargetMode="External"/><Relationship Id="rId1" Type="http://schemas.openxmlformats.org/officeDocument/2006/relationships/slideLayout" Target="../slideLayouts/slideLayout3.xml"/><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natalia.valenciad20@gmail.com" TargetMode="External"/><Relationship Id="rId2" Type="http://schemas.openxmlformats.org/officeDocument/2006/relationships/hyperlink" Target="mailto:nvalencia@avb.gov.co" TargetMode="External"/><Relationship Id="rId1" Type="http://schemas.openxmlformats.org/officeDocument/2006/relationships/slideLayout" Target="../slideLayouts/slideLayout3.xml"/><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89CA049-3AF2-BE31-6CBC-4D36FC095F1F}"/>
              </a:ext>
            </a:extLst>
          </p:cNvPr>
          <p:cNvSpPr/>
          <p:nvPr/>
        </p:nvSpPr>
        <p:spPr>
          <a:xfrm>
            <a:off x="0" y="0"/>
            <a:ext cx="12192000" cy="463973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Título 3">
            <a:extLst>
              <a:ext uri="{FF2B5EF4-FFF2-40B4-BE49-F238E27FC236}">
                <a16:creationId xmlns:a16="http://schemas.microsoft.com/office/drawing/2014/main" id="{123BE54E-F36C-A6CD-78C5-CFF233C140AB}"/>
              </a:ext>
            </a:extLst>
          </p:cNvPr>
          <p:cNvSpPr>
            <a:spLocks noGrp="1"/>
          </p:cNvSpPr>
          <p:nvPr>
            <p:ph type="title"/>
          </p:nvPr>
        </p:nvSpPr>
        <p:spPr>
          <a:xfrm>
            <a:off x="1126348" y="417689"/>
            <a:ext cx="10331874" cy="3883377"/>
          </a:xfrm>
        </p:spPr>
        <p:txBody>
          <a:bodyPr vert="horz" lIns="91440" tIns="45720" rIns="91440" bIns="45720" rtlCol="0" anchor="t">
            <a:normAutofit/>
          </a:bodyPr>
          <a:lstStyle/>
          <a:p>
            <a:r>
              <a:rPr lang="es-ES_tradnl" sz="9600" b="1" noProof="0" dirty="0">
                <a:solidFill>
                  <a:srgbClr val="FFFFFF"/>
                </a:solidFill>
              </a:rPr>
              <a:t>Financiar los sueños</a:t>
            </a:r>
            <a:br>
              <a:rPr lang="es-ES_tradnl" sz="6700" b="1" noProof="0" dirty="0">
                <a:solidFill>
                  <a:srgbClr val="FFFFFF"/>
                </a:solidFill>
              </a:rPr>
            </a:br>
            <a:r>
              <a:rPr lang="es-ES_tradnl" sz="4000" noProof="0" dirty="0">
                <a:solidFill>
                  <a:srgbClr val="FFFFFF"/>
                </a:solidFill>
              </a:rPr>
              <a:t>reflexiones sobre la implementación de instrumentos de captura de valor del suelo (ICV)</a:t>
            </a:r>
            <a:endParaRPr lang="es-ES_tradnl" sz="4000" kern="1200" noProof="0" dirty="0">
              <a:solidFill>
                <a:srgbClr val="FFFFFF"/>
              </a:solidFill>
              <a:latin typeface="+mj-lt"/>
              <a:ea typeface="+mj-ea"/>
              <a:cs typeface="+mj-cs"/>
            </a:endParaRPr>
          </a:p>
        </p:txBody>
      </p:sp>
      <p:sp>
        <p:nvSpPr>
          <p:cNvPr id="5" name="Marcador de texto 4">
            <a:extLst>
              <a:ext uri="{FF2B5EF4-FFF2-40B4-BE49-F238E27FC236}">
                <a16:creationId xmlns:a16="http://schemas.microsoft.com/office/drawing/2014/main" id="{292B9536-20A4-4E61-B44E-AF6FD0C2A348}"/>
              </a:ext>
            </a:extLst>
          </p:cNvPr>
          <p:cNvSpPr>
            <a:spLocks noGrp="1"/>
          </p:cNvSpPr>
          <p:nvPr>
            <p:ph type="body" idx="1"/>
          </p:nvPr>
        </p:nvSpPr>
        <p:spPr>
          <a:xfrm>
            <a:off x="1126348" y="4760899"/>
            <a:ext cx="7927341" cy="1955990"/>
          </a:xfrm>
        </p:spPr>
        <p:txBody>
          <a:bodyPr vert="horz" lIns="91440" tIns="45720" rIns="91440" bIns="45720" rtlCol="0" anchor="ctr">
            <a:normAutofit lnSpcReduction="10000"/>
          </a:bodyPr>
          <a:lstStyle/>
          <a:p>
            <a:r>
              <a:rPr lang="es-ES_tradnl" sz="4000" kern="1200" noProof="1">
                <a:solidFill>
                  <a:schemeClr val="tx1"/>
                </a:solidFill>
                <a:latin typeface="+mn-lt"/>
                <a:ea typeface="+mn-ea"/>
                <a:cs typeface="+mn-cs"/>
              </a:rPr>
              <a:t>Natalia Valencia Dávila</a:t>
            </a:r>
          </a:p>
          <a:p>
            <a:r>
              <a:rPr lang="es-ES_tradnl" sz="1600" kern="1200" noProof="1">
                <a:solidFill>
                  <a:schemeClr val="tx1"/>
                </a:solidFill>
                <a:latin typeface="+mn-lt"/>
                <a:ea typeface="+mn-ea"/>
                <a:cs typeface="+mn-cs"/>
              </a:rPr>
              <a:t>Subdirectora de Estructuración de la Agencia Nacional Inmobiliaria</a:t>
            </a:r>
          </a:p>
          <a:p>
            <a:r>
              <a:rPr lang="es-ES_tradnl" sz="1600" kern="1200" noProof="1">
                <a:solidFill>
                  <a:schemeClr val="tx1"/>
                </a:solidFill>
                <a:latin typeface="+mn-lt"/>
                <a:ea typeface="+mn-ea"/>
                <a:cs typeface="+mn-cs"/>
              </a:rPr>
              <a:t>Consultora e Investigadora en Planificación y Gestión Territorial.</a:t>
            </a:r>
          </a:p>
          <a:p>
            <a:r>
              <a:rPr lang="es-ES_tradnl" sz="1600" kern="1200" noProof="1">
                <a:solidFill>
                  <a:schemeClr val="tx1"/>
                </a:solidFill>
                <a:latin typeface="+mn-lt"/>
                <a:ea typeface="+mn-ea"/>
                <a:cs typeface="+mn-cs"/>
              </a:rPr>
              <a:t>Bogotá – Colombia</a:t>
            </a:r>
          </a:p>
          <a:p>
            <a:r>
              <a:rPr lang="es-ES_tradnl" sz="1200" kern="1200" noProof="1">
                <a:solidFill>
                  <a:schemeClr val="tx1"/>
                </a:solidFill>
                <a:latin typeface="+mn-lt"/>
                <a:ea typeface="+mn-ea"/>
                <a:cs typeface="+mn-cs"/>
                <a:hlinkClick r:id="rId2"/>
              </a:rPr>
              <a:t>nvalencia@avb.gov.co</a:t>
            </a:r>
            <a:r>
              <a:rPr lang="es-ES_tradnl" sz="1200" kern="1200" noProof="1">
                <a:solidFill>
                  <a:schemeClr val="tx1"/>
                </a:solidFill>
                <a:latin typeface="+mn-lt"/>
                <a:ea typeface="+mn-ea"/>
                <a:cs typeface="+mn-cs"/>
              </a:rPr>
              <a:t>                                 I                 </a:t>
            </a:r>
            <a:r>
              <a:rPr lang="es-ES_tradnl" sz="1200" kern="1200" noProof="1">
                <a:solidFill>
                  <a:schemeClr val="tx1"/>
                </a:solidFill>
                <a:latin typeface="+mn-lt"/>
                <a:ea typeface="+mn-ea"/>
                <a:cs typeface="+mn-cs"/>
                <a:hlinkClick r:id="rId3"/>
              </a:rPr>
              <a:t>natalia.valenciad20@gmail.com</a:t>
            </a:r>
            <a:r>
              <a:rPr lang="es-ES_tradnl" sz="1200" kern="1200" noProof="1">
                <a:solidFill>
                  <a:schemeClr val="tx1"/>
                </a:solidFill>
                <a:latin typeface="+mn-lt"/>
                <a:ea typeface="+mn-ea"/>
                <a:cs typeface="+mn-cs"/>
              </a:rPr>
              <a:t>  </a:t>
            </a:r>
          </a:p>
        </p:txBody>
      </p:sp>
      <p:pic>
        <p:nvPicPr>
          <p:cNvPr id="18" name="Graphic 17" descr="Correo">
            <a:extLst>
              <a:ext uri="{FF2B5EF4-FFF2-40B4-BE49-F238E27FC236}">
                <a16:creationId xmlns:a16="http://schemas.microsoft.com/office/drawing/2014/main" id="{DC98261F-AADF-2208-4F6E-1B7234198B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2389" y="5197937"/>
            <a:ext cx="1002990" cy="1002990"/>
          </a:xfrm>
          <a:prstGeom prst="rect">
            <a:avLst/>
          </a:prstGeom>
        </p:spPr>
      </p:pic>
    </p:spTree>
    <p:extLst>
      <p:ext uri="{BB962C8B-B14F-4D97-AF65-F5344CB8AC3E}">
        <p14:creationId xmlns:p14="http://schemas.microsoft.com/office/powerpoint/2010/main" val="1305007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89D5D69-307E-4862-950C-1A7CC8A22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a:extLst>
              <a:ext uri="{FF2B5EF4-FFF2-40B4-BE49-F238E27FC236}">
                <a16:creationId xmlns:a16="http://schemas.microsoft.com/office/drawing/2014/main" id="{2100E061-779B-4006-BC39-114A057A7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4E1135F-A19E-4D91-B21E-E8E263CDFB45}"/>
              </a:ext>
            </a:extLst>
          </p:cNvPr>
          <p:cNvPicPr>
            <a:picLocks noChangeAspect="1"/>
          </p:cNvPicPr>
          <p:nvPr/>
        </p:nvPicPr>
        <p:blipFill>
          <a:blip r:embed="rId2" cstate="screen">
            <a:duotone>
              <a:schemeClr val="accent1">
                <a:shade val="45000"/>
                <a:satMod val="135000"/>
              </a:schemeClr>
              <a:prstClr val="white"/>
            </a:duotone>
            <a:alphaModFix amt="35000"/>
            <a:extLst>
              <a:ext uri="{28A0092B-C50C-407E-A947-70E740481C1C}">
                <a14:useLocalDpi xmlns:a14="http://schemas.microsoft.com/office/drawing/2010/main"/>
              </a:ext>
            </a:extLst>
          </a:blip>
          <a:srcRect/>
          <a:stretch/>
        </p:blipFill>
        <p:spPr>
          <a:xfrm>
            <a:off x="20" y="10"/>
            <a:ext cx="12191981" cy="6857989"/>
          </a:xfrm>
          <a:prstGeom prst="rect">
            <a:avLst/>
          </a:prstGeom>
          <a:solidFill>
            <a:schemeClr val="accent2"/>
          </a:solidFill>
        </p:spPr>
      </p:pic>
      <p:cxnSp>
        <p:nvCxnSpPr>
          <p:cNvPr id="19" name="Straight Connector 1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C8C2A953-BEF5-9492-DE3A-713C82DF9C90}"/>
              </a:ext>
            </a:extLst>
          </p:cNvPr>
          <p:cNvGraphicFramePr>
            <a:graphicFrameLocks noGrp="1"/>
          </p:cNvGraphicFramePr>
          <p:nvPr>
            <p:ph idx="1"/>
            <p:extLst>
              <p:ext uri="{D42A27DB-BD31-4B8C-83A1-F6EECF244321}">
                <p14:modId xmlns:p14="http://schemas.microsoft.com/office/powerpoint/2010/main" val="603004080"/>
              </p:ext>
            </p:extLst>
          </p:nvPr>
        </p:nvGraphicFramePr>
        <p:xfrm>
          <a:off x="5096935" y="373056"/>
          <a:ext cx="6824127" cy="6197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ítulo 1">
            <a:extLst>
              <a:ext uri="{FF2B5EF4-FFF2-40B4-BE49-F238E27FC236}">
                <a16:creationId xmlns:a16="http://schemas.microsoft.com/office/drawing/2014/main" id="{E83A38FA-C4C7-9EE1-7003-5544A5C6CECE}"/>
              </a:ext>
            </a:extLst>
          </p:cNvPr>
          <p:cNvSpPr>
            <a:spLocks noGrp="1"/>
          </p:cNvSpPr>
          <p:nvPr>
            <p:ph type="title"/>
          </p:nvPr>
        </p:nvSpPr>
        <p:spPr>
          <a:xfrm>
            <a:off x="618069" y="698643"/>
            <a:ext cx="4512725" cy="5189746"/>
          </a:xfrm>
        </p:spPr>
        <p:txBody>
          <a:bodyPr anchor="t">
            <a:normAutofit/>
          </a:bodyPr>
          <a:lstStyle/>
          <a:p>
            <a:r>
              <a:rPr lang="es-ES_tradnl" sz="5400" dirty="0">
                <a:solidFill>
                  <a:srgbClr val="FFFFFF"/>
                </a:solidFill>
              </a:rPr>
              <a:t>Tareas de la administración local</a:t>
            </a:r>
          </a:p>
        </p:txBody>
      </p:sp>
    </p:spTree>
    <p:extLst>
      <p:ext uri="{BB962C8B-B14F-4D97-AF65-F5344CB8AC3E}">
        <p14:creationId xmlns:p14="http://schemas.microsoft.com/office/powerpoint/2010/main" val="425891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C0E022-1990-5B78-41F9-CD3EFBE0D6F6}"/>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994271A-5850-88F1-FB98-086954FAA5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a:extLst>
              <a:ext uri="{FF2B5EF4-FFF2-40B4-BE49-F238E27FC236}">
                <a16:creationId xmlns:a16="http://schemas.microsoft.com/office/drawing/2014/main" id="{FF12C09A-DE25-DF14-EA16-3301ED4F6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E74E634-A2F0-658F-B47C-2D78D72DFED1}"/>
              </a:ext>
            </a:extLst>
          </p:cNvPr>
          <p:cNvPicPr>
            <a:picLocks noChangeAspect="1"/>
          </p:cNvPicPr>
          <p:nvPr/>
        </p:nvPicPr>
        <p:blipFill>
          <a:blip r:embed="rId2" cstate="screen">
            <a:duotone>
              <a:schemeClr val="accent1">
                <a:shade val="45000"/>
                <a:satMod val="135000"/>
              </a:schemeClr>
              <a:prstClr val="white"/>
            </a:duotone>
            <a:alphaModFix amt="35000"/>
            <a:extLst>
              <a:ext uri="{28A0092B-C50C-407E-A947-70E740481C1C}">
                <a14:useLocalDpi xmlns:a14="http://schemas.microsoft.com/office/drawing/2010/main"/>
              </a:ext>
            </a:extLst>
          </a:blip>
          <a:srcRect/>
          <a:stretch/>
        </p:blipFill>
        <p:spPr>
          <a:xfrm>
            <a:off x="20" y="10"/>
            <a:ext cx="12191981" cy="6857989"/>
          </a:xfrm>
          <a:prstGeom prst="rect">
            <a:avLst/>
          </a:prstGeom>
          <a:solidFill>
            <a:schemeClr val="accent2"/>
          </a:solidFill>
        </p:spPr>
      </p:pic>
      <p:cxnSp>
        <p:nvCxnSpPr>
          <p:cNvPr id="19" name="Straight Connector 18">
            <a:extLst>
              <a:ext uri="{FF2B5EF4-FFF2-40B4-BE49-F238E27FC236}">
                <a16:creationId xmlns:a16="http://schemas.microsoft.com/office/drawing/2014/main" id="{12632FF6-1DFB-292C-4FA8-DE685E42A3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1" name="Graphic 11">
            <a:extLst>
              <a:ext uri="{FF2B5EF4-FFF2-40B4-BE49-F238E27FC236}">
                <a16:creationId xmlns:a16="http://schemas.microsoft.com/office/drawing/2014/main" id="{678E14FB-9A83-000F-9408-D6427992D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Graphic 10">
            <a:extLst>
              <a:ext uri="{FF2B5EF4-FFF2-40B4-BE49-F238E27FC236}">
                <a16:creationId xmlns:a16="http://schemas.microsoft.com/office/drawing/2014/main" id="{29F8F921-15CC-AA3B-4156-F4C291E73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Graphic 12">
            <a:extLst>
              <a:ext uri="{FF2B5EF4-FFF2-40B4-BE49-F238E27FC236}">
                <a16:creationId xmlns:a16="http://schemas.microsoft.com/office/drawing/2014/main" id="{DB5AD4C1-9A1B-91CB-4422-1A710FC425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A96A8EED-C7E4-2F36-112A-37A808E75929}"/>
              </a:ext>
            </a:extLst>
          </p:cNvPr>
          <p:cNvGraphicFramePr>
            <a:graphicFrameLocks noGrp="1"/>
          </p:cNvGraphicFramePr>
          <p:nvPr>
            <p:ph idx="1"/>
            <p:extLst>
              <p:ext uri="{D42A27DB-BD31-4B8C-83A1-F6EECF244321}">
                <p14:modId xmlns:p14="http://schemas.microsoft.com/office/powerpoint/2010/main" val="3752292023"/>
              </p:ext>
            </p:extLst>
          </p:nvPr>
        </p:nvGraphicFramePr>
        <p:xfrm>
          <a:off x="5192974" y="698643"/>
          <a:ext cx="6812758" cy="5800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ítulo 1">
            <a:extLst>
              <a:ext uri="{FF2B5EF4-FFF2-40B4-BE49-F238E27FC236}">
                <a16:creationId xmlns:a16="http://schemas.microsoft.com/office/drawing/2014/main" id="{56B9E379-BE53-4370-13A3-91C6C318AE83}"/>
              </a:ext>
            </a:extLst>
          </p:cNvPr>
          <p:cNvSpPr>
            <a:spLocks noGrp="1"/>
          </p:cNvSpPr>
          <p:nvPr>
            <p:ph type="title"/>
          </p:nvPr>
        </p:nvSpPr>
        <p:spPr>
          <a:xfrm>
            <a:off x="651936" y="698643"/>
            <a:ext cx="4512725" cy="5189746"/>
          </a:xfrm>
        </p:spPr>
        <p:txBody>
          <a:bodyPr anchor="t">
            <a:normAutofit/>
          </a:bodyPr>
          <a:lstStyle/>
          <a:p>
            <a:r>
              <a:rPr lang="es-ES_tradnl" sz="5400" dirty="0">
                <a:solidFill>
                  <a:srgbClr val="FFFFFF"/>
                </a:solidFill>
              </a:rPr>
              <a:t>Tareas de la administración local</a:t>
            </a:r>
          </a:p>
        </p:txBody>
      </p:sp>
    </p:spTree>
    <p:extLst>
      <p:ext uri="{BB962C8B-B14F-4D97-AF65-F5344CB8AC3E}">
        <p14:creationId xmlns:p14="http://schemas.microsoft.com/office/powerpoint/2010/main" val="1476093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03416-2456-9044-7337-B0DE3D5B3038}"/>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8850BE56-63CA-8653-489B-947DFC6B5735}"/>
              </a:ext>
            </a:extLst>
          </p:cNvPr>
          <p:cNvSpPr/>
          <p:nvPr/>
        </p:nvSpPr>
        <p:spPr>
          <a:xfrm>
            <a:off x="0" y="-4"/>
            <a:ext cx="4167268" cy="685800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Título 12">
            <a:extLst>
              <a:ext uri="{FF2B5EF4-FFF2-40B4-BE49-F238E27FC236}">
                <a16:creationId xmlns:a16="http://schemas.microsoft.com/office/drawing/2014/main" id="{11CEEB8B-E4D7-D6A7-4099-5790EFE46258}"/>
              </a:ext>
            </a:extLst>
          </p:cNvPr>
          <p:cNvSpPr>
            <a:spLocks noGrp="1"/>
          </p:cNvSpPr>
          <p:nvPr>
            <p:ph type="title"/>
          </p:nvPr>
        </p:nvSpPr>
        <p:spPr>
          <a:xfrm>
            <a:off x="686834" y="591344"/>
            <a:ext cx="3200400" cy="5585619"/>
          </a:xfrm>
        </p:spPr>
        <p:txBody>
          <a:bodyPr>
            <a:normAutofit/>
          </a:bodyPr>
          <a:lstStyle/>
          <a:p>
            <a:r>
              <a:rPr lang="es-ES_tradnl" sz="4100" b="1" dirty="0">
                <a:solidFill>
                  <a:srgbClr val="FFFFFF"/>
                </a:solidFill>
              </a:rPr>
              <a:t>Factores que favorecen la implementación de ICV</a:t>
            </a:r>
          </a:p>
        </p:txBody>
      </p:sp>
      <p:sp>
        <p:nvSpPr>
          <p:cNvPr id="7" name="Rectángulo 6">
            <a:extLst>
              <a:ext uri="{FF2B5EF4-FFF2-40B4-BE49-F238E27FC236}">
                <a16:creationId xmlns:a16="http://schemas.microsoft.com/office/drawing/2014/main" id="{29874F44-EC4F-35DD-0F59-CA3996EF4535}"/>
              </a:ext>
            </a:extLst>
          </p:cNvPr>
          <p:cNvSpPr/>
          <p:nvPr/>
        </p:nvSpPr>
        <p:spPr>
          <a:xfrm>
            <a:off x="4574067" y="166570"/>
            <a:ext cx="7279265" cy="6247864"/>
          </a:xfrm>
          <a:prstGeom prst="rect">
            <a:avLst/>
          </a:prstGeom>
        </p:spPr>
        <p:txBody>
          <a:bodyPr wrap="square" numCol="1" spcCol="324000" anchor="ctr">
            <a:spAutoFit/>
          </a:bodyPr>
          <a:lstStyle/>
          <a:p>
            <a:pPr marL="285750" indent="-285750">
              <a:spcBef>
                <a:spcPts val="1200"/>
              </a:spcBef>
              <a:spcAft>
                <a:spcPts val="1200"/>
              </a:spcAft>
              <a:buClr>
                <a:schemeClr val="accent2"/>
              </a:buClr>
              <a:buSzPct val="110000"/>
              <a:buFont typeface="Arial" panose="020B0604020202020204" pitchFamily="34" charset="0"/>
              <a:buChar char="•"/>
            </a:pPr>
            <a:r>
              <a:rPr lang="es-ES_tradnl" sz="2000" dirty="0"/>
              <a:t>Mayor autonomía política, administrativa y fiscal de las autoridades locales</a:t>
            </a:r>
          </a:p>
          <a:p>
            <a:pPr marL="285750" indent="-285750">
              <a:spcBef>
                <a:spcPts val="1200"/>
              </a:spcBef>
              <a:spcAft>
                <a:spcPts val="1200"/>
              </a:spcAft>
              <a:buClr>
                <a:schemeClr val="accent2"/>
              </a:buClr>
              <a:buSzPct val="110000"/>
              <a:buFont typeface="Arial" panose="020B0604020202020204" pitchFamily="34" charset="0"/>
              <a:buChar char="•"/>
            </a:pPr>
            <a:r>
              <a:rPr lang="es-ES_tradnl" sz="2000" dirty="0"/>
              <a:t>Administraciones locales que apuestan por movilizar recursos propios y desarrollar sus potestades de planificación y gestión en función de implementar sus apuestas de futuro</a:t>
            </a:r>
          </a:p>
          <a:p>
            <a:pPr marL="285750" indent="-285750">
              <a:spcBef>
                <a:spcPts val="1200"/>
              </a:spcBef>
              <a:spcAft>
                <a:spcPts val="1200"/>
              </a:spcAft>
              <a:buClr>
                <a:schemeClr val="accent2"/>
              </a:buClr>
              <a:buSzPct val="110000"/>
              <a:buFont typeface="Arial" panose="020B0604020202020204" pitchFamily="34" charset="0"/>
              <a:buChar char="•"/>
            </a:pPr>
            <a:r>
              <a:rPr lang="es-ES_tradnl" sz="2000" dirty="0"/>
              <a:t>Mayor pragmatismo de los gobiernos municipales para resolver los problemas complejos como la carencia u obsolescencia de infraestructura </a:t>
            </a:r>
          </a:p>
          <a:p>
            <a:pPr marL="285750" indent="-285750">
              <a:spcBef>
                <a:spcPts val="1200"/>
              </a:spcBef>
              <a:spcAft>
                <a:spcPts val="1200"/>
              </a:spcAft>
              <a:buClr>
                <a:schemeClr val="accent2"/>
              </a:buClr>
              <a:buSzPct val="110000"/>
              <a:buFont typeface="Arial" panose="020B0604020202020204" pitchFamily="34" charset="0"/>
              <a:buChar char="•"/>
            </a:pPr>
            <a:r>
              <a:rPr lang="es-ES_tradnl" sz="2000" dirty="0"/>
              <a:t>Necesidades de recursos nuevos para satisfacer mayores demandas de servicios básicos, especialmente ante la presencia y persistencia de crisis fiscales que afectan a los ingresos municipales</a:t>
            </a:r>
          </a:p>
          <a:p>
            <a:pPr marL="285750" indent="-285750">
              <a:spcBef>
                <a:spcPts val="1200"/>
              </a:spcBef>
              <a:spcAft>
                <a:spcPts val="1200"/>
              </a:spcAft>
              <a:buClr>
                <a:schemeClr val="accent2"/>
              </a:buClr>
              <a:buSzPct val="110000"/>
              <a:buFont typeface="Arial" panose="020B0604020202020204" pitchFamily="34" charset="0"/>
              <a:buChar char="•"/>
            </a:pPr>
            <a:r>
              <a:rPr lang="es-CO" sz="2000" dirty="0">
                <a:solidFill>
                  <a:srgbClr val="1A1819"/>
                </a:solidFill>
              </a:rPr>
              <a:t>A</a:t>
            </a:r>
            <a:r>
              <a:rPr lang="es-CO" sz="2000" dirty="0">
                <a:solidFill>
                  <a:srgbClr val="1A1819"/>
                </a:solidFill>
                <a:effectLst/>
              </a:rPr>
              <a:t>pertura para el trabajo conjunto con diferentes sectores (como el privado), requiere de la definición de mecanismos de articulación, negociación, consenso para compartir (distribuir) los riesgos</a:t>
            </a:r>
            <a:endParaRPr lang="es-ES_tradnl" sz="2000" dirty="0"/>
          </a:p>
        </p:txBody>
      </p:sp>
    </p:spTree>
    <p:extLst>
      <p:ext uri="{BB962C8B-B14F-4D97-AF65-F5344CB8AC3E}">
        <p14:creationId xmlns:p14="http://schemas.microsoft.com/office/powerpoint/2010/main" val="2653391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2B8AA-4303-5C2B-2CEA-00F4680B566C}"/>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3488F80A-C179-5033-58BA-4AD419179CAA}"/>
              </a:ext>
            </a:extLst>
          </p:cNvPr>
          <p:cNvSpPr/>
          <p:nvPr/>
        </p:nvSpPr>
        <p:spPr>
          <a:xfrm>
            <a:off x="0" y="-4"/>
            <a:ext cx="4167268" cy="685800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Título 12">
            <a:extLst>
              <a:ext uri="{FF2B5EF4-FFF2-40B4-BE49-F238E27FC236}">
                <a16:creationId xmlns:a16="http://schemas.microsoft.com/office/drawing/2014/main" id="{09FC4AB8-53BF-E44F-C5E7-4CBD5D02246A}"/>
              </a:ext>
            </a:extLst>
          </p:cNvPr>
          <p:cNvSpPr>
            <a:spLocks noGrp="1"/>
          </p:cNvSpPr>
          <p:nvPr>
            <p:ph type="title"/>
          </p:nvPr>
        </p:nvSpPr>
        <p:spPr>
          <a:xfrm>
            <a:off x="686834" y="591344"/>
            <a:ext cx="3200400" cy="5585619"/>
          </a:xfrm>
        </p:spPr>
        <p:txBody>
          <a:bodyPr>
            <a:normAutofit/>
          </a:bodyPr>
          <a:lstStyle/>
          <a:p>
            <a:r>
              <a:rPr lang="es-ES_tradnl" sz="4100" b="1" dirty="0">
                <a:solidFill>
                  <a:srgbClr val="FFFFFF"/>
                </a:solidFill>
              </a:rPr>
              <a:t>Limitaciones identificadas en la implementación de ICV</a:t>
            </a:r>
          </a:p>
        </p:txBody>
      </p:sp>
      <p:sp>
        <p:nvSpPr>
          <p:cNvPr id="7" name="Rectángulo 6">
            <a:extLst>
              <a:ext uri="{FF2B5EF4-FFF2-40B4-BE49-F238E27FC236}">
                <a16:creationId xmlns:a16="http://schemas.microsoft.com/office/drawing/2014/main" id="{58C75CAA-77FF-92FF-8E43-997098009B31}"/>
              </a:ext>
            </a:extLst>
          </p:cNvPr>
          <p:cNvSpPr/>
          <p:nvPr/>
        </p:nvSpPr>
        <p:spPr>
          <a:xfrm>
            <a:off x="4574067" y="1397674"/>
            <a:ext cx="7279265" cy="3785652"/>
          </a:xfrm>
          <a:prstGeom prst="rect">
            <a:avLst/>
          </a:prstGeom>
        </p:spPr>
        <p:txBody>
          <a:bodyPr wrap="square" numCol="1" spcCol="324000" anchor="ctr">
            <a:spAutoFit/>
          </a:bodyPr>
          <a:lstStyle/>
          <a:p>
            <a:pPr marL="285750" indent="-285750">
              <a:spcBef>
                <a:spcPts val="1200"/>
              </a:spcBef>
              <a:spcAft>
                <a:spcPts val="1200"/>
              </a:spcAft>
              <a:buClr>
                <a:schemeClr val="accent2"/>
              </a:buClr>
              <a:buSzPct val="110000"/>
              <a:buFont typeface="Arial" panose="020B0604020202020204" pitchFamily="34" charset="0"/>
              <a:buChar char="•"/>
            </a:pPr>
            <a:r>
              <a:rPr lang="es-ES_tradnl" sz="2000" dirty="0"/>
              <a:t>La resistencia política que genera por la la imposición a la tierra</a:t>
            </a:r>
          </a:p>
          <a:p>
            <a:pPr marL="285750" indent="-285750">
              <a:spcBef>
                <a:spcPts val="1200"/>
              </a:spcBef>
              <a:spcAft>
                <a:spcPts val="1200"/>
              </a:spcAft>
              <a:buClr>
                <a:schemeClr val="accent2"/>
              </a:buClr>
              <a:buSzPct val="110000"/>
              <a:buFont typeface="Arial" panose="020B0604020202020204" pitchFamily="34" charset="0"/>
              <a:buChar char="•"/>
            </a:pPr>
            <a:r>
              <a:rPr lang="es-ES_tradnl" sz="2000" dirty="0"/>
              <a:t> El desconocimiento, desinformación e incomprensión por parte de políticos y ciudadanos sobre su funcionamiento y resultados</a:t>
            </a:r>
          </a:p>
          <a:p>
            <a:pPr marL="285750" indent="-285750">
              <a:spcBef>
                <a:spcPts val="1200"/>
              </a:spcBef>
              <a:spcAft>
                <a:spcPts val="1200"/>
              </a:spcAft>
              <a:buClr>
                <a:schemeClr val="accent2"/>
              </a:buClr>
              <a:buSzPct val="110000"/>
              <a:buFont typeface="Arial" panose="020B0604020202020204" pitchFamily="34" charset="0"/>
              <a:buChar char="•"/>
            </a:pPr>
            <a:r>
              <a:rPr lang="es-ES_tradnl" sz="2000" dirty="0"/>
              <a:t>La persistencia de argumentos ideológicos y sesgos de opinión</a:t>
            </a:r>
          </a:p>
          <a:p>
            <a:pPr marL="285750" indent="-285750">
              <a:spcBef>
                <a:spcPts val="1200"/>
              </a:spcBef>
              <a:spcAft>
                <a:spcPts val="1200"/>
              </a:spcAft>
              <a:buClr>
                <a:schemeClr val="accent2"/>
              </a:buClr>
              <a:buSzPct val="110000"/>
              <a:buFont typeface="Arial" panose="020B0604020202020204" pitchFamily="34" charset="0"/>
              <a:buChar char="•"/>
            </a:pPr>
            <a:r>
              <a:rPr lang="es-ES_tradnl" sz="2000" dirty="0"/>
              <a:t>Bloqueo de iniciativas por parte de grupos de presión (por ejemplo, sector inmobiliario)</a:t>
            </a:r>
          </a:p>
        </p:txBody>
      </p:sp>
    </p:spTree>
    <p:extLst>
      <p:ext uri="{BB962C8B-B14F-4D97-AF65-F5344CB8AC3E}">
        <p14:creationId xmlns:p14="http://schemas.microsoft.com/office/powerpoint/2010/main" val="3929002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D9C49A9F-2D30-2900-420D-FC92CC2075DC}"/>
              </a:ext>
            </a:extLst>
          </p:cNvPr>
          <p:cNvSpPr>
            <a:spLocks noGrp="1"/>
          </p:cNvSpPr>
          <p:nvPr>
            <p:ph type="title"/>
          </p:nvPr>
        </p:nvSpPr>
        <p:spPr>
          <a:xfrm>
            <a:off x="1115568" y="548640"/>
            <a:ext cx="10168128" cy="1179576"/>
          </a:xfrm>
        </p:spPr>
        <p:txBody>
          <a:bodyPr>
            <a:normAutofit/>
          </a:bodyPr>
          <a:lstStyle/>
          <a:p>
            <a:r>
              <a:rPr lang="es-ES_tradnl" sz="3700"/>
              <a:t>Elementos que se deben definir para su implementación</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Marcador de contenido 2">
            <a:extLst>
              <a:ext uri="{FF2B5EF4-FFF2-40B4-BE49-F238E27FC236}">
                <a16:creationId xmlns:a16="http://schemas.microsoft.com/office/drawing/2014/main" id="{BAF60886-3494-FC09-311C-5B50F8EF3395}"/>
              </a:ext>
            </a:extLst>
          </p:cNvPr>
          <p:cNvSpPr>
            <a:spLocks noGrp="1"/>
          </p:cNvSpPr>
          <p:nvPr>
            <p:ph idx="1"/>
          </p:nvPr>
        </p:nvSpPr>
        <p:spPr>
          <a:xfrm>
            <a:off x="1115568" y="2481943"/>
            <a:ext cx="10168128" cy="3695020"/>
          </a:xfrm>
        </p:spPr>
        <p:txBody>
          <a:bodyPr>
            <a:normAutofit/>
          </a:bodyPr>
          <a:lstStyle/>
          <a:p>
            <a:pPr marL="514350" indent="-514350">
              <a:buClr>
                <a:schemeClr val="accent2"/>
              </a:buClr>
              <a:buSzPct val="110000"/>
              <a:buAutoNum type="arabicPeriod"/>
            </a:pPr>
            <a:r>
              <a:rPr lang="es-ES_tradnl" sz="2200" dirty="0"/>
              <a:t>Características de las zonas donde se implementarán los ICV: revitalización/renovación, zonas libres, zonas con urbanismo precario, conservación de patrimonio histórico y cultural, zonas de expansión urbana</a:t>
            </a:r>
          </a:p>
          <a:p>
            <a:pPr marL="514350" indent="-514350">
              <a:buClr>
                <a:schemeClr val="accent2"/>
              </a:buClr>
              <a:buSzPct val="110000"/>
              <a:buAutoNum type="arabicPeriod"/>
            </a:pPr>
            <a:endParaRPr lang="es-ES_tradnl" sz="2200" dirty="0"/>
          </a:p>
          <a:p>
            <a:pPr marL="514350" indent="-514350">
              <a:buClr>
                <a:schemeClr val="accent2"/>
              </a:buClr>
              <a:buSzPct val="110000"/>
              <a:buFont typeface="Arial" panose="020B0604020202020204" pitchFamily="34" charset="0"/>
              <a:buAutoNum type="arabicPeriod"/>
            </a:pPr>
            <a:r>
              <a:rPr lang="es-ES_tradnl" sz="2200" dirty="0"/>
              <a:t>Función que va a cumplir: a) recaudo de recursos o b) redistribuir recursos o c) facilitar la gestión y/o planificación. (permiten definir la forma de la ciudad, ordenando el uso y la ocupación del suelo, y balanceando el desarrollo inmobiliario con los soportes requeridos)</a:t>
            </a:r>
          </a:p>
        </p:txBody>
      </p:sp>
    </p:spTree>
    <p:extLst>
      <p:ext uri="{BB962C8B-B14F-4D97-AF65-F5344CB8AC3E}">
        <p14:creationId xmlns:p14="http://schemas.microsoft.com/office/powerpoint/2010/main" val="3081820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899AD6-8D4C-0979-B7DD-1A15CD7B0A8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30210C-515D-571D-EA6B-3E07826B4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A8BC7D09-D743-3509-E1FB-9D3433C23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BA0D3321-B3D5-6ED7-75E0-CE14820EF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259C2CB5-6FDD-FC82-5C96-3F37FF6E4C9D}"/>
              </a:ext>
            </a:extLst>
          </p:cNvPr>
          <p:cNvSpPr>
            <a:spLocks noGrp="1"/>
          </p:cNvSpPr>
          <p:nvPr>
            <p:ph type="title"/>
          </p:nvPr>
        </p:nvSpPr>
        <p:spPr>
          <a:xfrm>
            <a:off x="1115568" y="548640"/>
            <a:ext cx="10168128" cy="1179576"/>
          </a:xfrm>
        </p:spPr>
        <p:txBody>
          <a:bodyPr>
            <a:normAutofit/>
          </a:bodyPr>
          <a:lstStyle/>
          <a:p>
            <a:r>
              <a:rPr lang="es-ES_tradnl" sz="3700"/>
              <a:t>Elementos que se deben definir para su implementación</a:t>
            </a:r>
          </a:p>
        </p:txBody>
      </p:sp>
      <p:sp>
        <p:nvSpPr>
          <p:cNvPr id="14" name="Rectangle 13">
            <a:extLst>
              <a:ext uri="{FF2B5EF4-FFF2-40B4-BE49-F238E27FC236}">
                <a16:creationId xmlns:a16="http://schemas.microsoft.com/office/drawing/2014/main" id="{5E9CDF31-CDA0-6706-34A0-1C5F1CEA1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Marcador de contenido 2">
            <a:extLst>
              <a:ext uri="{FF2B5EF4-FFF2-40B4-BE49-F238E27FC236}">
                <a16:creationId xmlns:a16="http://schemas.microsoft.com/office/drawing/2014/main" id="{614A388F-DEC0-2413-4A62-9414A5B82841}"/>
              </a:ext>
            </a:extLst>
          </p:cNvPr>
          <p:cNvSpPr>
            <a:spLocks noGrp="1"/>
          </p:cNvSpPr>
          <p:nvPr>
            <p:ph idx="1"/>
          </p:nvPr>
        </p:nvSpPr>
        <p:spPr>
          <a:xfrm>
            <a:off x="1115568" y="2481943"/>
            <a:ext cx="10168128" cy="3695020"/>
          </a:xfrm>
        </p:spPr>
        <p:txBody>
          <a:bodyPr>
            <a:normAutofit/>
          </a:bodyPr>
          <a:lstStyle/>
          <a:p>
            <a:pPr marL="514350" indent="-514350">
              <a:buClr>
                <a:schemeClr val="accent2"/>
              </a:buClr>
              <a:buFont typeface="+mj-lt"/>
              <a:buAutoNum type="arabicPeriod" startAt="3"/>
            </a:pPr>
            <a:r>
              <a:rPr lang="es-ES_tradnl" sz="2400" dirty="0"/>
              <a:t>Identificación del hecho generador: (i) la asignación directa de mayores aprovechamientos; (</a:t>
            </a:r>
            <a:r>
              <a:rPr lang="es-ES_tradnl" sz="2400" dirty="0" err="1"/>
              <a:t>ii</a:t>
            </a:r>
            <a:r>
              <a:rPr lang="es-ES_tradnl" sz="2400" dirty="0"/>
              <a:t>) la inversión en infraestructura o proyectos públicos, y (</a:t>
            </a:r>
            <a:r>
              <a:rPr lang="es-ES_tradnl" sz="2400" dirty="0" err="1"/>
              <a:t>iii</a:t>
            </a:r>
            <a:r>
              <a:rPr lang="es-ES_tradnl" sz="2400" dirty="0"/>
              <a:t>) las variaciones de valor generadas por el desarrollo general de la ciudad.</a:t>
            </a:r>
          </a:p>
          <a:p>
            <a:pPr marL="514350" indent="-514350">
              <a:buClr>
                <a:schemeClr val="accent2"/>
              </a:buClr>
              <a:buFont typeface="+mj-lt"/>
              <a:buAutoNum type="arabicPeriod" startAt="3"/>
            </a:pPr>
            <a:r>
              <a:rPr lang="es-ES_tradnl" sz="2400" dirty="0"/>
              <a:t>Momento en que se va a capturar el valor: antes, durante o después de la ejecución de obras o proyectos. </a:t>
            </a:r>
          </a:p>
          <a:p>
            <a:pPr marL="514350" indent="-514350">
              <a:buClr>
                <a:schemeClr val="accent2"/>
              </a:buClr>
              <a:buFont typeface="+mj-lt"/>
              <a:buAutoNum type="arabicPeriod" startAt="3"/>
            </a:pPr>
            <a:r>
              <a:rPr lang="es-ES_tradnl" sz="2400" dirty="0"/>
              <a:t>Forma de pago: en recursos monetarios o en especie</a:t>
            </a:r>
          </a:p>
          <a:p>
            <a:pPr marL="514350" indent="-514350">
              <a:buClr>
                <a:schemeClr val="accent2"/>
              </a:buClr>
              <a:buFont typeface="+mj-lt"/>
              <a:buAutoNum type="arabicPeriod" startAt="3"/>
            </a:pPr>
            <a:r>
              <a:rPr lang="es-ES_tradnl" sz="2400" dirty="0"/>
              <a:t>Destino de los recursos: in situ o redistribución en la ciudad. Se prioriza la inversión</a:t>
            </a:r>
          </a:p>
        </p:txBody>
      </p:sp>
    </p:spTree>
    <p:extLst>
      <p:ext uri="{BB962C8B-B14F-4D97-AF65-F5344CB8AC3E}">
        <p14:creationId xmlns:p14="http://schemas.microsoft.com/office/powerpoint/2010/main" val="3072088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878E89-ED01-0421-11FD-906746CE82A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987000D6-FBC2-67F9-42E4-10D4A4E300CE}"/>
              </a:ext>
            </a:extLst>
          </p:cNvPr>
          <p:cNvSpPr>
            <a:spLocks noGrp="1"/>
          </p:cNvSpPr>
          <p:nvPr>
            <p:ph type="title"/>
          </p:nvPr>
        </p:nvSpPr>
        <p:spPr>
          <a:xfrm>
            <a:off x="1115568" y="548640"/>
            <a:ext cx="10168128" cy="1179576"/>
          </a:xfrm>
        </p:spPr>
        <p:txBody>
          <a:bodyPr>
            <a:normAutofit/>
          </a:bodyPr>
          <a:lstStyle/>
          <a:p>
            <a:r>
              <a:rPr lang="es-ES_tradnl" sz="3700"/>
              <a:t>Elementos que se deben definir para su implementación</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Marcador de contenido 2">
            <a:extLst>
              <a:ext uri="{FF2B5EF4-FFF2-40B4-BE49-F238E27FC236}">
                <a16:creationId xmlns:a16="http://schemas.microsoft.com/office/drawing/2014/main" id="{E16AC0A2-1EB0-0CC4-36BC-578B020EC37F}"/>
              </a:ext>
            </a:extLst>
          </p:cNvPr>
          <p:cNvSpPr>
            <a:spLocks noGrp="1"/>
          </p:cNvSpPr>
          <p:nvPr>
            <p:ph idx="1"/>
          </p:nvPr>
        </p:nvSpPr>
        <p:spPr>
          <a:xfrm>
            <a:off x="1115568" y="2481943"/>
            <a:ext cx="10168128" cy="3695020"/>
          </a:xfrm>
        </p:spPr>
        <p:txBody>
          <a:bodyPr>
            <a:normAutofit/>
          </a:bodyPr>
          <a:lstStyle/>
          <a:p>
            <a:pPr marL="514350" indent="-514350">
              <a:buClr>
                <a:schemeClr val="accent2"/>
              </a:buClr>
              <a:buSzPct val="110000"/>
              <a:buFont typeface="+mj-lt"/>
              <a:buAutoNum type="arabicPeriod" startAt="7"/>
            </a:pPr>
            <a:r>
              <a:rPr lang="es-ES_tradnl" sz="2200" dirty="0"/>
              <a:t>Los mecanismos, procedimientos y requerimientos de recaudo</a:t>
            </a:r>
          </a:p>
          <a:p>
            <a:pPr marL="514350" indent="-514350">
              <a:buClr>
                <a:schemeClr val="accent2"/>
              </a:buClr>
              <a:buSzPct val="110000"/>
              <a:buFont typeface="+mj-lt"/>
              <a:buAutoNum type="arabicPeriod" startAt="7"/>
            </a:pPr>
            <a:r>
              <a:rPr lang="es-ES_tradnl" sz="2200" dirty="0"/>
              <a:t>Las entidades responsables de los trámites y de hacer cumplir los parámetros establecidos </a:t>
            </a:r>
          </a:p>
          <a:p>
            <a:pPr marL="514350" indent="-514350">
              <a:buClr>
                <a:schemeClr val="accent2"/>
              </a:buClr>
              <a:buSzPct val="110000"/>
              <a:buFont typeface="+mj-lt"/>
              <a:buAutoNum type="arabicPeriod" startAt="7"/>
            </a:pPr>
            <a:r>
              <a:rPr lang="es-ES_tradnl" sz="2200" dirty="0"/>
              <a:t>Los mecanismos de seguimiento y evaluación: indicadores de resultado e impacto. </a:t>
            </a:r>
          </a:p>
          <a:p>
            <a:pPr marL="514350" indent="-514350">
              <a:buClr>
                <a:schemeClr val="accent2"/>
              </a:buClr>
              <a:buSzPct val="110000"/>
              <a:buFont typeface="+mj-lt"/>
              <a:buAutoNum type="arabicPeriod" startAt="7"/>
            </a:pPr>
            <a:r>
              <a:rPr lang="es-ES_tradnl" sz="2200" dirty="0"/>
              <a:t>Los mecanismos para ajustar o corregir a partir de la experiencia en la implementación.</a:t>
            </a:r>
          </a:p>
          <a:p>
            <a:endParaRPr lang="es-ES_tradnl" sz="2200" dirty="0"/>
          </a:p>
        </p:txBody>
      </p:sp>
    </p:spTree>
    <p:extLst>
      <p:ext uri="{BB962C8B-B14F-4D97-AF65-F5344CB8AC3E}">
        <p14:creationId xmlns:p14="http://schemas.microsoft.com/office/powerpoint/2010/main" val="943924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B2A5A97-8740-9B95-C3DE-77CE4C512281}"/>
              </a:ext>
            </a:extLst>
          </p:cNvPr>
          <p:cNvSpPr>
            <a:spLocks noGrp="1"/>
          </p:cNvSpPr>
          <p:nvPr>
            <p:ph type="title"/>
          </p:nvPr>
        </p:nvSpPr>
        <p:spPr>
          <a:xfrm>
            <a:off x="841248" y="426720"/>
            <a:ext cx="10506456" cy="1919141"/>
          </a:xfrm>
        </p:spPr>
        <p:txBody>
          <a:bodyPr anchor="b">
            <a:normAutofit/>
          </a:bodyPr>
          <a:lstStyle/>
          <a:p>
            <a:r>
              <a:rPr lang="es-ES_tradnl" sz="6000"/>
              <a:t>Las caras de la moneda en la implementación de ICV</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Marcador de contenido 2">
            <a:extLst>
              <a:ext uri="{FF2B5EF4-FFF2-40B4-BE49-F238E27FC236}">
                <a16:creationId xmlns:a16="http://schemas.microsoft.com/office/drawing/2014/main" id="{B2BE30F5-FC42-A85B-D663-A87EA864F82E}"/>
              </a:ext>
            </a:extLst>
          </p:cNvPr>
          <p:cNvSpPr>
            <a:spLocks noGrp="1"/>
          </p:cNvSpPr>
          <p:nvPr>
            <p:ph idx="1"/>
          </p:nvPr>
        </p:nvSpPr>
        <p:spPr>
          <a:xfrm>
            <a:off x="841248" y="3337269"/>
            <a:ext cx="10509504" cy="3189288"/>
          </a:xfrm>
        </p:spPr>
        <p:txBody>
          <a:bodyPr>
            <a:normAutofit lnSpcReduction="10000"/>
          </a:bodyPr>
          <a:lstStyle/>
          <a:p>
            <a:pPr>
              <a:buClr>
                <a:schemeClr val="accent2"/>
              </a:buClr>
              <a:buSzPct val="110000"/>
            </a:pPr>
            <a:r>
              <a:rPr lang="es-ES_tradnl" sz="1800" dirty="0"/>
              <a:t>Generan procesos de intensificación (densificación) del uso y ocupación del suelo </a:t>
            </a:r>
          </a:p>
          <a:p>
            <a:pPr>
              <a:buClr>
                <a:schemeClr val="accent2"/>
              </a:buClr>
              <a:buSzPct val="110000"/>
            </a:pPr>
            <a:r>
              <a:rPr lang="es-ES_tradnl" sz="1800" dirty="0"/>
              <a:t>Han impulsado el desarrollo de sectores de las ciudades más compactos y con usos mixtos</a:t>
            </a:r>
          </a:p>
          <a:p>
            <a:pPr>
              <a:buClr>
                <a:schemeClr val="accent2"/>
              </a:buClr>
              <a:buSzPct val="110000"/>
            </a:pPr>
            <a:r>
              <a:rPr lang="es-ES_tradnl" sz="1800" dirty="0"/>
              <a:t>Se ha logrado re-direccionar los recursos de la captura de valor a zonas diferentes de donde se producen</a:t>
            </a:r>
          </a:p>
          <a:p>
            <a:pPr>
              <a:buClr>
                <a:schemeClr val="accent2"/>
              </a:buClr>
              <a:buSzPct val="110000"/>
            </a:pPr>
            <a:r>
              <a:rPr lang="es-ES_tradnl" sz="1800" dirty="0"/>
              <a:t> En algunos casos, han generado el traslado de usos existentes a alternativas más lucrativas </a:t>
            </a:r>
          </a:p>
          <a:p>
            <a:pPr>
              <a:buClr>
                <a:schemeClr val="accent2"/>
              </a:buClr>
              <a:buSzPct val="110000"/>
            </a:pPr>
            <a:r>
              <a:rPr lang="es-ES_tradnl" sz="1800" dirty="0"/>
              <a:t> Aumentos en los precios del suelo </a:t>
            </a:r>
          </a:p>
          <a:p>
            <a:pPr>
              <a:buClr>
                <a:schemeClr val="accent2"/>
              </a:buClr>
              <a:buSzPct val="110000"/>
            </a:pPr>
            <a:r>
              <a:rPr lang="es-CO" sz="1800" dirty="0"/>
              <a:t>Pueden rendir beneficios pecuniarios con la recuperación total o parcial del costo de inversión en infraestructura urbana</a:t>
            </a:r>
          </a:p>
          <a:p>
            <a:pPr>
              <a:buClr>
                <a:schemeClr val="accent2"/>
              </a:buClr>
              <a:buSzPct val="110000"/>
            </a:pPr>
            <a:r>
              <a:rPr lang="es-CO" sz="1800" dirty="0">
                <a:effectLst/>
              </a:rPr>
              <a:t>Si están articulados a sólidas estructurales catastrales y procesos de gestión tributaria más eficientes, pueden ser complementos muy robustos al impuesto predial.</a:t>
            </a:r>
          </a:p>
          <a:p>
            <a:endParaRPr lang="es-CO" sz="1800" dirty="0"/>
          </a:p>
          <a:p>
            <a:endParaRPr lang="es-ES_tradnl" sz="1800" dirty="0"/>
          </a:p>
          <a:p>
            <a:pPr marL="0" indent="0">
              <a:buNone/>
            </a:pPr>
            <a:endParaRPr lang="es-ES_tradnl" sz="1800" dirty="0"/>
          </a:p>
        </p:txBody>
      </p:sp>
    </p:spTree>
    <p:extLst>
      <p:ext uri="{BB962C8B-B14F-4D97-AF65-F5344CB8AC3E}">
        <p14:creationId xmlns:p14="http://schemas.microsoft.com/office/powerpoint/2010/main" val="1126671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6CCDF9-DF79-5E47-9C5C-308A5D491FCA}"/>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ítulo 1">
            <a:extLst>
              <a:ext uri="{FF2B5EF4-FFF2-40B4-BE49-F238E27FC236}">
                <a16:creationId xmlns:a16="http://schemas.microsoft.com/office/drawing/2014/main" id="{A854985A-12F6-5CD4-FD68-FAC6DAA241C4}"/>
              </a:ext>
            </a:extLst>
          </p:cNvPr>
          <p:cNvSpPr>
            <a:spLocks noGrp="1"/>
          </p:cNvSpPr>
          <p:nvPr>
            <p:ph type="title"/>
          </p:nvPr>
        </p:nvSpPr>
        <p:spPr>
          <a:xfrm>
            <a:off x="841248" y="426720"/>
            <a:ext cx="10506456" cy="1919141"/>
          </a:xfrm>
        </p:spPr>
        <p:txBody>
          <a:bodyPr anchor="b">
            <a:normAutofit/>
          </a:bodyPr>
          <a:lstStyle/>
          <a:p>
            <a:r>
              <a:rPr lang="es-ES_tradnl" sz="6000"/>
              <a:t>Las caras de la moneda en la implementación de ICV</a:t>
            </a:r>
          </a:p>
        </p:txBody>
      </p:sp>
      <p:sp>
        <p:nvSpPr>
          <p:cNvPr id="13" name="Rectangle 1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Marcador de contenido 2">
            <a:extLst>
              <a:ext uri="{FF2B5EF4-FFF2-40B4-BE49-F238E27FC236}">
                <a16:creationId xmlns:a16="http://schemas.microsoft.com/office/drawing/2014/main" id="{7A3DB99E-7D23-9A11-048A-11319083ACD8}"/>
              </a:ext>
            </a:extLst>
          </p:cNvPr>
          <p:cNvSpPr>
            <a:spLocks noGrp="1"/>
          </p:cNvSpPr>
          <p:nvPr>
            <p:ph idx="1"/>
          </p:nvPr>
        </p:nvSpPr>
        <p:spPr>
          <a:xfrm>
            <a:off x="841248" y="3337269"/>
            <a:ext cx="10509504" cy="2905686"/>
          </a:xfrm>
        </p:spPr>
        <p:txBody>
          <a:bodyPr>
            <a:normAutofit/>
          </a:bodyPr>
          <a:lstStyle/>
          <a:p>
            <a:pPr>
              <a:buClr>
                <a:schemeClr val="accent2"/>
              </a:buClr>
              <a:buSzPct val="110000"/>
            </a:pPr>
            <a:r>
              <a:rPr lang="es-ES_tradnl" sz="2000" dirty="0"/>
              <a:t>La financiación de vivienda social es muy incipiente</a:t>
            </a:r>
          </a:p>
          <a:p>
            <a:pPr>
              <a:buClr>
                <a:schemeClr val="accent2"/>
              </a:buClr>
              <a:buSzPct val="110000"/>
            </a:pPr>
            <a:r>
              <a:rPr lang="es-ES_tradnl" sz="2000" dirty="0"/>
              <a:t>La integración de los segmentos poblacionales de menores ingresos ha sido difícil</a:t>
            </a:r>
          </a:p>
          <a:p>
            <a:pPr>
              <a:buClr>
                <a:schemeClr val="accent2"/>
              </a:buClr>
              <a:buSzPct val="110000"/>
            </a:pPr>
            <a:r>
              <a:rPr lang="es-ES_tradnl" sz="2000" dirty="0"/>
              <a:t> En algunos casos, se ha expulsado las actividades y los pobladores tradicionales o locales</a:t>
            </a:r>
          </a:p>
          <a:p>
            <a:pPr>
              <a:buClr>
                <a:schemeClr val="accent2"/>
              </a:buClr>
              <a:buSzPct val="110000"/>
            </a:pPr>
            <a:r>
              <a:rPr lang="es-ES_tradnl" sz="2000" dirty="0"/>
              <a:t>Aún se consideran circunstanciales: se implementan para resolver problemas específicos de financiamiento de grandes operaciones urbanas en momentos particulares, los recursos recaudados son menores que otros recursos locales (como impuestos o transferencias)</a:t>
            </a:r>
          </a:p>
          <a:p>
            <a:pPr>
              <a:buClr>
                <a:schemeClr val="accent2"/>
              </a:buClr>
              <a:buSzPct val="110000"/>
            </a:pPr>
            <a:r>
              <a:rPr lang="es-CO" sz="2000" dirty="0"/>
              <a:t>Aún no se incorporan dentro de los presupuestos de las ciudades</a:t>
            </a:r>
            <a:endParaRPr lang="es-ES_tradnl" sz="2000" dirty="0"/>
          </a:p>
        </p:txBody>
      </p:sp>
    </p:spTree>
    <p:extLst>
      <p:ext uri="{BB962C8B-B14F-4D97-AF65-F5344CB8AC3E}">
        <p14:creationId xmlns:p14="http://schemas.microsoft.com/office/powerpoint/2010/main" val="2598013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F0B4C-3466-A859-90A0-5EB3191C5418}"/>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CD489A3B-F7F9-D8F4-4978-5887CFACA1B0}"/>
              </a:ext>
            </a:extLst>
          </p:cNvPr>
          <p:cNvSpPr/>
          <p:nvPr/>
        </p:nvSpPr>
        <p:spPr>
          <a:xfrm>
            <a:off x="0" y="0"/>
            <a:ext cx="12192000" cy="463973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Título 3">
            <a:extLst>
              <a:ext uri="{FF2B5EF4-FFF2-40B4-BE49-F238E27FC236}">
                <a16:creationId xmlns:a16="http://schemas.microsoft.com/office/drawing/2014/main" id="{03BB2060-A949-30C0-43D4-AC0B53AC3261}"/>
              </a:ext>
            </a:extLst>
          </p:cNvPr>
          <p:cNvSpPr>
            <a:spLocks noGrp="1"/>
          </p:cNvSpPr>
          <p:nvPr>
            <p:ph type="title"/>
          </p:nvPr>
        </p:nvSpPr>
        <p:spPr>
          <a:xfrm>
            <a:off x="1126348" y="417689"/>
            <a:ext cx="10331874" cy="3883377"/>
          </a:xfrm>
        </p:spPr>
        <p:txBody>
          <a:bodyPr vert="horz" lIns="91440" tIns="45720" rIns="91440" bIns="45720" rtlCol="0" anchor="ctr">
            <a:normAutofit/>
          </a:bodyPr>
          <a:lstStyle/>
          <a:p>
            <a:r>
              <a:rPr lang="es-ES_tradnl" sz="9600" b="1" dirty="0">
                <a:solidFill>
                  <a:srgbClr val="FFFFFF"/>
                </a:solidFill>
              </a:rPr>
              <a:t>¡¡</a:t>
            </a:r>
            <a:r>
              <a:rPr lang="es-ES_tradnl" sz="9600" b="1" noProof="0" dirty="0">
                <a:solidFill>
                  <a:srgbClr val="FFFFFF"/>
                </a:solidFill>
              </a:rPr>
              <a:t>GRACIAS!!</a:t>
            </a:r>
            <a:endParaRPr lang="es-ES_tradnl" sz="4000" kern="1200" noProof="0" dirty="0">
              <a:solidFill>
                <a:srgbClr val="FFFFFF"/>
              </a:solidFill>
              <a:latin typeface="+mj-lt"/>
              <a:ea typeface="+mj-ea"/>
              <a:cs typeface="+mj-cs"/>
            </a:endParaRPr>
          </a:p>
        </p:txBody>
      </p:sp>
      <p:sp>
        <p:nvSpPr>
          <p:cNvPr id="5" name="Marcador de texto 4">
            <a:extLst>
              <a:ext uri="{FF2B5EF4-FFF2-40B4-BE49-F238E27FC236}">
                <a16:creationId xmlns:a16="http://schemas.microsoft.com/office/drawing/2014/main" id="{5E936494-0CA0-8BE8-882B-782D116554C0}"/>
              </a:ext>
            </a:extLst>
          </p:cNvPr>
          <p:cNvSpPr>
            <a:spLocks noGrp="1"/>
          </p:cNvSpPr>
          <p:nvPr>
            <p:ph type="body" idx="1"/>
          </p:nvPr>
        </p:nvSpPr>
        <p:spPr>
          <a:xfrm>
            <a:off x="1126348" y="4760899"/>
            <a:ext cx="7927341" cy="1955990"/>
          </a:xfrm>
        </p:spPr>
        <p:txBody>
          <a:bodyPr vert="horz" lIns="91440" tIns="45720" rIns="91440" bIns="45720" rtlCol="0" anchor="ctr">
            <a:normAutofit/>
          </a:bodyPr>
          <a:lstStyle/>
          <a:p>
            <a:r>
              <a:rPr lang="es-ES_tradnl" sz="2800" kern="1200" noProof="1">
                <a:solidFill>
                  <a:schemeClr val="tx1"/>
                </a:solidFill>
                <a:latin typeface="+mn-lt"/>
                <a:ea typeface="+mn-ea"/>
                <a:cs typeface="+mn-cs"/>
              </a:rPr>
              <a:t>Natalia Valencia Dávila</a:t>
            </a:r>
          </a:p>
          <a:p>
            <a:r>
              <a:rPr lang="es-ES_tradnl" sz="1100" kern="1200" noProof="1">
                <a:solidFill>
                  <a:schemeClr val="tx1"/>
                </a:solidFill>
                <a:latin typeface="+mn-lt"/>
                <a:ea typeface="+mn-ea"/>
                <a:cs typeface="+mn-cs"/>
              </a:rPr>
              <a:t>Subdirectora de Estructuración de la Agencia Nacional Inmobiliaria</a:t>
            </a:r>
          </a:p>
          <a:p>
            <a:r>
              <a:rPr lang="es-ES_tradnl" sz="1100" kern="1200" noProof="1">
                <a:solidFill>
                  <a:schemeClr val="tx1"/>
                </a:solidFill>
                <a:latin typeface="+mn-lt"/>
                <a:ea typeface="+mn-ea"/>
                <a:cs typeface="+mn-cs"/>
              </a:rPr>
              <a:t>Consultora e Investigadora en Planificación y Gestión Territorial.</a:t>
            </a:r>
          </a:p>
          <a:p>
            <a:r>
              <a:rPr lang="es-ES_tradnl" sz="1100" kern="1200" noProof="1">
                <a:solidFill>
                  <a:schemeClr val="tx1"/>
                </a:solidFill>
                <a:latin typeface="+mn-lt"/>
                <a:ea typeface="+mn-ea"/>
                <a:cs typeface="+mn-cs"/>
              </a:rPr>
              <a:t>Bogotá – Colombia</a:t>
            </a:r>
          </a:p>
          <a:p>
            <a:r>
              <a:rPr lang="es-ES_tradnl" sz="1000" kern="1200" noProof="1">
                <a:solidFill>
                  <a:schemeClr val="tx1"/>
                </a:solidFill>
                <a:latin typeface="+mn-lt"/>
                <a:ea typeface="+mn-ea"/>
                <a:cs typeface="+mn-cs"/>
                <a:hlinkClick r:id="rId2"/>
              </a:rPr>
              <a:t>nvalencia@avb.gov.co</a:t>
            </a:r>
            <a:r>
              <a:rPr lang="es-ES_tradnl" sz="1000" kern="1200" noProof="1">
                <a:solidFill>
                  <a:schemeClr val="tx1"/>
                </a:solidFill>
                <a:latin typeface="+mn-lt"/>
                <a:ea typeface="+mn-ea"/>
                <a:cs typeface="+mn-cs"/>
              </a:rPr>
              <a:t>                                 I                 </a:t>
            </a:r>
            <a:r>
              <a:rPr lang="es-ES_tradnl" sz="1000" kern="1200" noProof="1">
                <a:solidFill>
                  <a:schemeClr val="tx1"/>
                </a:solidFill>
                <a:latin typeface="+mn-lt"/>
                <a:ea typeface="+mn-ea"/>
                <a:cs typeface="+mn-cs"/>
                <a:hlinkClick r:id="rId3"/>
              </a:rPr>
              <a:t>natalia.valenciad20@gmail.com</a:t>
            </a:r>
            <a:r>
              <a:rPr lang="es-ES_tradnl" sz="1000" kern="1200" noProof="1">
                <a:solidFill>
                  <a:schemeClr val="tx1"/>
                </a:solidFill>
                <a:latin typeface="+mn-lt"/>
                <a:ea typeface="+mn-ea"/>
                <a:cs typeface="+mn-cs"/>
              </a:rPr>
              <a:t>  </a:t>
            </a:r>
          </a:p>
        </p:txBody>
      </p:sp>
      <p:pic>
        <p:nvPicPr>
          <p:cNvPr id="18" name="Graphic 17" descr="Correo">
            <a:extLst>
              <a:ext uri="{FF2B5EF4-FFF2-40B4-BE49-F238E27FC236}">
                <a16:creationId xmlns:a16="http://schemas.microsoft.com/office/drawing/2014/main" id="{7255960B-D46C-E843-2396-D3EEEA1E96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2389" y="5197937"/>
            <a:ext cx="1002990" cy="1002990"/>
          </a:xfrm>
          <a:prstGeom prst="rect">
            <a:avLst/>
          </a:prstGeom>
        </p:spPr>
      </p:pic>
    </p:spTree>
    <p:extLst>
      <p:ext uri="{BB962C8B-B14F-4D97-AF65-F5344CB8AC3E}">
        <p14:creationId xmlns:p14="http://schemas.microsoft.com/office/powerpoint/2010/main" val="1211166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ject 2">
            <a:extLst>
              <a:ext uri="{FF2B5EF4-FFF2-40B4-BE49-F238E27FC236}">
                <a16:creationId xmlns:a16="http://schemas.microsoft.com/office/drawing/2014/main" id="{413586CD-A88A-D4BE-0164-00D05DEB6105}"/>
              </a:ext>
            </a:extLst>
          </p:cNvPr>
          <p:cNvPicPr>
            <a:picLocks noChangeAspect="1"/>
          </p:cNvPicPr>
          <p:nvPr/>
        </p:nvPicPr>
        <p:blipFill>
          <a:blip r:embed="rId2" cstate="print"/>
          <a:stretch>
            <a:fillRect/>
          </a:stretch>
        </p:blipFill>
        <p:spPr>
          <a:xfrm>
            <a:off x="-3047" y="0"/>
            <a:ext cx="10135508" cy="685800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ítulo 3">
            <a:extLst>
              <a:ext uri="{FF2B5EF4-FFF2-40B4-BE49-F238E27FC236}">
                <a16:creationId xmlns:a16="http://schemas.microsoft.com/office/drawing/2014/main" id="{3CEBEB23-E32F-772A-D32C-94A633947ABE}"/>
              </a:ext>
            </a:extLst>
          </p:cNvPr>
          <p:cNvSpPr txBox="1">
            <a:spLocks/>
          </p:cNvSpPr>
          <p:nvPr/>
        </p:nvSpPr>
        <p:spPr>
          <a:xfrm>
            <a:off x="7531610" y="365125"/>
            <a:ext cx="4547501" cy="1899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b="1" dirty="0">
                <a:solidFill>
                  <a:schemeClr val="accent2"/>
                </a:solidFill>
              </a:rPr>
              <a:t>La </a:t>
            </a:r>
            <a:r>
              <a:rPr lang="en-US" sz="3600" b="1" dirty="0" err="1">
                <a:solidFill>
                  <a:schemeClr val="accent2"/>
                </a:solidFill>
              </a:rPr>
              <a:t>aglomeración</a:t>
            </a:r>
            <a:r>
              <a:rPr lang="en-US" sz="3600" b="1" dirty="0">
                <a:solidFill>
                  <a:schemeClr val="accent2"/>
                </a:solidFill>
              </a:rPr>
              <a:t> </a:t>
            </a:r>
            <a:r>
              <a:rPr lang="en-US" sz="3600" b="1" dirty="0" err="1">
                <a:solidFill>
                  <a:schemeClr val="accent2"/>
                </a:solidFill>
              </a:rPr>
              <a:t>urbana</a:t>
            </a:r>
            <a:r>
              <a:rPr lang="en-US" sz="3600" b="1" dirty="0">
                <a:solidFill>
                  <a:schemeClr val="accent2"/>
                </a:solidFill>
              </a:rPr>
              <a:t> / </a:t>
            </a:r>
            <a:r>
              <a:rPr lang="en-US" sz="3600" b="1" dirty="0" err="1">
                <a:solidFill>
                  <a:schemeClr val="accent2"/>
                </a:solidFill>
              </a:rPr>
              <a:t>urbanización</a:t>
            </a:r>
            <a:r>
              <a:rPr lang="en-US" sz="3600" b="1" dirty="0">
                <a:solidFill>
                  <a:schemeClr val="accent2"/>
                </a:solidFill>
              </a:rPr>
              <a:t> </a:t>
            </a:r>
          </a:p>
          <a:p>
            <a:pPr>
              <a:spcAft>
                <a:spcPts val="600"/>
              </a:spcAft>
            </a:pPr>
            <a:r>
              <a:rPr lang="en-US" sz="3600" b="1" dirty="0">
                <a:solidFill>
                  <a:schemeClr val="accent2"/>
                </a:solidFill>
              </a:rPr>
              <a:t>genera valor</a:t>
            </a:r>
          </a:p>
        </p:txBody>
      </p:sp>
      <p:sp>
        <p:nvSpPr>
          <p:cNvPr id="6" name="CuadroTexto 5">
            <a:extLst>
              <a:ext uri="{FF2B5EF4-FFF2-40B4-BE49-F238E27FC236}">
                <a16:creationId xmlns:a16="http://schemas.microsoft.com/office/drawing/2014/main" id="{FFCE29E4-06BA-C64C-012A-C0EDD695E3DD}"/>
              </a:ext>
            </a:extLst>
          </p:cNvPr>
          <p:cNvSpPr txBox="1"/>
          <p:nvPr/>
        </p:nvSpPr>
        <p:spPr>
          <a:xfrm>
            <a:off x="7531610" y="2434201"/>
            <a:ext cx="3822189" cy="3742762"/>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s-ES_tradnl" sz="2000" noProof="0" dirty="0"/>
              <a:t>¿Cómo movilizar / capturar ese valor para contribuir a la financiación de la infraestructura?</a:t>
            </a:r>
          </a:p>
          <a:p>
            <a:pPr indent="-228600">
              <a:lnSpc>
                <a:spcPct val="90000"/>
              </a:lnSpc>
              <a:spcAft>
                <a:spcPts val="600"/>
              </a:spcAft>
              <a:buFont typeface="Arial" panose="020B0604020202020204" pitchFamily="34" charset="0"/>
              <a:buChar char="•"/>
            </a:pPr>
            <a:endParaRPr lang="es-ES_tradnl" sz="2000" dirty="0"/>
          </a:p>
          <a:p>
            <a:pPr indent="-228600">
              <a:lnSpc>
                <a:spcPct val="90000"/>
              </a:lnSpc>
              <a:spcAft>
                <a:spcPts val="600"/>
              </a:spcAft>
              <a:buFont typeface="Arial" panose="020B0604020202020204" pitchFamily="34" charset="0"/>
              <a:buChar char="•"/>
            </a:pPr>
            <a:r>
              <a:rPr lang="es-ES_tradnl" sz="2000" dirty="0"/>
              <a:t>¿Desde la planificación se puede articular la gestión y financiación de la infraestructura y los proyectos?</a:t>
            </a:r>
          </a:p>
        </p:txBody>
      </p:sp>
      <p:sp>
        <p:nvSpPr>
          <p:cNvPr id="7" name="CuadroTexto 6">
            <a:extLst>
              <a:ext uri="{FF2B5EF4-FFF2-40B4-BE49-F238E27FC236}">
                <a16:creationId xmlns:a16="http://schemas.microsoft.com/office/drawing/2014/main" id="{705C0574-5922-469D-25F7-E6EA5A3F1C59}"/>
              </a:ext>
            </a:extLst>
          </p:cNvPr>
          <p:cNvSpPr txBox="1"/>
          <p:nvPr/>
        </p:nvSpPr>
        <p:spPr>
          <a:xfrm>
            <a:off x="46781" y="6047728"/>
            <a:ext cx="6077592" cy="461665"/>
          </a:xfrm>
          <a:prstGeom prst="rect">
            <a:avLst/>
          </a:prstGeom>
          <a:noFill/>
        </p:spPr>
        <p:txBody>
          <a:bodyPr wrap="square" rtlCol="0">
            <a:spAutoFit/>
          </a:bodyPr>
          <a:lstStyle/>
          <a:p>
            <a:pPr algn="ctr">
              <a:spcAft>
                <a:spcPts val="600"/>
              </a:spcAft>
            </a:pPr>
            <a:r>
              <a:rPr lang="es-ES_tradnl" sz="2400" b="1" dirty="0">
                <a:solidFill>
                  <a:schemeClr val="accent2">
                    <a:lumMod val="20000"/>
                    <a:lumOff val="80000"/>
                  </a:schemeClr>
                </a:solidFill>
              </a:rPr>
              <a:t>PLANEAR PARA EJECUTAR (PARA HACER)</a:t>
            </a:r>
          </a:p>
        </p:txBody>
      </p:sp>
    </p:spTree>
    <p:extLst>
      <p:ext uri="{BB962C8B-B14F-4D97-AF65-F5344CB8AC3E}">
        <p14:creationId xmlns:p14="http://schemas.microsoft.com/office/powerpoint/2010/main" val="2632628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7">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6679844-E55B-8866-2126-DBE3CB5310DB}"/>
              </a:ext>
            </a:extLst>
          </p:cNvPr>
          <p:cNvSpPr>
            <a:spLocks noGrp="1"/>
          </p:cNvSpPr>
          <p:nvPr>
            <p:ph type="title"/>
          </p:nvPr>
        </p:nvSpPr>
        <p:spPr>
          <a:xfrm>
            <a:off x="443085" y="557189"/>
            <a:ext cx="3374136" cy="5567891"/>
          </a:xfrm>
        </p:spPr>
        <p:txBody>
          <a:bodyPr>
            <a:normAutofit/>
          </a:bodyPr>
          <a:lstStyle/>
          <a:p>
            <a:r>
              <a:rPr lang="es-ES_tradnl" dirty="0"/>
              <a:t>Los instrumentos de captura de valor</a:t>
            </a:r>
          </a:p>
        </p:txBody>
      </p:sp>
      <p:graphicFrame>
        <p:nvGraphicFramePr>
          <p:cNvPr id="33" name="Marcador de contenido 2">
            <a:extLst>
              <a:ext uri="{FF2B5EF4-FFF2-40B4-BE49-F238E27FC236}">
                <a16:creationId xmlns:a16="http://schemas.microsoft.com/office/drawing/2014/main" id="{F8DAF893-DA35-C239-00E2-AF3091F4304C}"/>
              </a:ext>
            </a:extLst>
          </p:cNvPr>
          <p:cNvGraphicFramePr>
            <a:graphicFrameLocks noGrp="1"/>
          </p:cNvGraphicFramePr>
          <p:nvPr>
            <p:ph idx="1"/>
            <p:extLst>
              <p:ext uri="{D42A27DB-BD31-4B8C-83A1-F6EECF244321}">
                <p14:modId xmlns:p14="http://schemas.microsoft.com/office/powerpoint/2010/main" val="3858810181"/>
              </p:ext>
            </p:extLst>
          </p:nvPr>
        </p:nvGraphicFramePr>
        <p:xfrm>
          <a:off x="4212337" y="368490"/>
          <a:ext cx="7401908" cy="6141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171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0C41FA-C778-5562-7FEB-BF74F1E29DEE}"/>
            </a:ext>
          </a:extLst>
        </p:cNvPr>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F33DDCB7-35A1-FEFD-30F1-7E1B061F748E}"/>
              </a:ext>
            </a:extLst>
          </p:cNvPr>
          <p:cNvGraphicFramePr/>
          <p:nvPr>
            <p:extLst>
              <p:ext uri="{D42A27DB-BD31-4B8C-83A1-F6EECF244321}">
                <p14:modId xmlns:p14="http://schemas.microsoft.com/office/powerpoint/2010/main" val="3351963542"/>
              </p:ext>
            </p:extLst>
          </p:nvPr>
        </p:nvGraphicFramePr>
        <p:xfrm>
          <a:off x="3556000" y="541606"/>
          <a:ext cx="8398933"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a:extLst>
              <a:ext uri="{FF2B5EF4-FFF2-40B4-BE49-F238E27FC236}">
                <a16:creationId xmlns:a16="http://schemas.microsoft.com/office/drawing/2014/main" id="{AAB6CA34-D0B7-1192-9228-6316B05CAAEB}"/>
              </a:ext>
            </a:extLst>
          </p:cNvPr>
          <p:cNvSpPr txBox="1">
            <a:spLocks/>
          </p:cNvSpPr>
          <p:nvPr/>
        </p:nvSpPr>
        <p:spPr>
          <a:xfrm>
            <a:off x="443085" y="557189"/>
            <a:ext cx="2729093" cy="5567891"/>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dirty="0"/>
              <a:t>¿Captura de valor?</a:t>
            </a:r>
          </a:p>
        </p:txBody>
      </p:sp>
      <p:sp>
        <p:nvSpPr>
          <p:cNvPr id="9" name="CuadroTexto 8">
            <a:extLst>
              <a:ext uri="{FF2B5EF4-FFF2-40B4-BE49-F238E27FC236}">
                <a16:creationId xmlns:a16="http://schemas.microsoft.com/office/drawing/2014/main" id="{F9BBE77B-C69F-7D3B-318E-5C620E1042EB}"/>
              </a:ext>
            </a:extLst>
          </p:cNvPr>
          <p:cNvSpPr txBox="1"/>
          <p:nvPr/>
        </p:nvSpPr>
        <p:spPr>
          <a:xfrm>
            <a:off x="4665128" y="6372839"/>
            <a:ext cx="7199492" cy="369332"/>
          </a:xfrm>
          <a:prstGeom prst="rect">
            <a:avLst/>
          </a:prstGeom>
          <a:noFill/>
        </p:spPr>
        <p:txBody>
          <a:bodyPr wrap="square">
            <a:spAutoFit/>
          </a:bodyPr>
          <a:lstStyle/>
          <a:p>
            <a:pPr marL="0" indent="0" algn="ctr">
              <a:buNone/>
            </a:pPr>
            <a:r>
              <a:rPr lang="es-ES_tradnl" dirty="0"/>
              <a:t>Ese valor que se genera  es superior a la inversión que se realiza</a:t>
            </a:r>
          </a:p>
        </p:txBody>
      </p:sp>
    </p:spTree>
    <p:extLst>
      <p:ext uri="{BB962C8B-B14F-4D97-AF65-F5344CB8AC3E}">
        <p14:creationId xmlns:p14="http://schemas.microsoft.com/office/powerpoint/2010/main" val="4028173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1">
            <a:extLst>
              <a:ext uri="{FF2B5EF4-FFF2-40B4-BE49-F238E27FC236}">
                <a16:creationId xmlns:a16="http://schemas.microsoft.com/office/drawing/2014/main" id="{7C32DF3D-3F59-481D-A237-77C31AD49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17407D1-AD24-5005-A096-C163F2D71458}"/>
              </a:ext>
            </a:extLst>
          </p:cNvPr>
          <p:cNvSpPr>
            <a:spLocks noGrp="1"/>
          </p:cNvSpPr>
          <p:nvPr>
            <p:ph type="title"/>
          </p:nvPr>
        </p:nvSpPr>
        <p:spPr>
          <a:xfrm>
            <a:off x="841248" y="643467"/>
            <a:ext cx="3840480" cy="5571066"/>
          </a:xfrm>
        </p:spPr>
        <p:txBody>
          <a:bodyPr anchor="ctr">
            <a:normAutofit/>
          </a:bodyPr>
          <a:lstStyle/>
          <a:p>
            <a:r>
              <a:rPr lang="es-ES_tradnl" sz="4200"/>
              <a:t>Estrategia general para la implementación de ICV</a:t>
            </a:r>
          </a:p>
        </p:txBody>
      </p:sp>
      <p:sp>
        <p:nvSpPr>
          <p:cNvPr id="31" name="Freeform: Shape 23">
            <a:extLst>
              <a:ext uri="{FF2B5EF4-FFF2-40B4-BE49-F238E27FC236}">
                <a16:creationId xmlns:a16="http://schemas.microsoft.com/office/drawing/2014/main" id="{32F02326-30C4-4095-988F-932A425AE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9686" y="0"/>
            <a:ext cx="7152315" cy="6858000"/>
          </a:xfrm>
          <a:custGeom>
            <a:avLst/>
            <a:gdLst>
              <a:gd name="connsiteX0" fmla="*/ 17101 w 7152315"/>
              <a:gd name="connsiteY0" fmla="*/ 0 h 6858000"/>
              <a:gd name="connsiteX1" fmla="*/ 7152315 w 7152315"/>
              <a:gd name="connsiteY1" fmla="*/ 0 h 6858000"/>
              <a:gd name="connsiteX2" fmla="*/ 7152315 w 7152315"/>
              <a:gd name="connsiteY2" fmla="*/ 6858000 h 6858000"/>
              <a:gd name="connsiteX3" fmla="*/ 15999 w 7152315"/>
              <a:gd name="connsiteY3" fmla="*/ 6858000 h 6858000"/>
              <a:gd name="connsiteX4" fmla="*/ 9729 w 7152315"/>
              <a:gd name="connsiteY4" fmla="*/ 6734157 h 6858000"/>
              <a:gd name="connsiteX5" fmla="*/ 15819 w 7152315"/>
              <a:gd name="connsiteY5" fmla="*/ 6122264 h 6858000"/>
              <a:gd name="connsiteX6" fmla="*/ 11379 w 7152315"/>
              <a:gd name="connsiteY6" fmla="*/ 5614784 h 6858000"/>
              <a:gd name="connsiteX7" fmla="*/ 20006 w 7152315"/>
              <a:gd name="connsiteY7" fmla="*/ 5204359 h 6858000"/>
              <a:gd name="connsiteX8" fmla="*/ 16962 w 7152315"/>
              <a:gd name="connsiteY8" fmla="*/ 4811696 h 6858000"/>
              <a:gd name="connsiteX9" fmla="*/ 13409 w 7152315"/>
              <a:gd name="connsiteY9" fmla="*/ 4358135 h 6858000"/>
              <a:gd name="connsiteX10" fmla="*/ 12774 w 7152315"/>
              <a:gd name="connsiteY10" fmla="*/ 4038423 h 6858000"/>
              <a:gd name="connsiteX11" fmla="*/ 10110 w 7152315"/>
              <a:gd name="connsiteY11" fmla="*/ 3630663 h 6858000"/>
              <a:gd name="connsiteX12" fmla="*/ 16581 w 7152315"/>
              <a:gd name="connsiteY12" fmla="*/ 3275427 h 6858000"/>
              <a:gd name="connsiteX13" fmla="*/ 27872 w 7152315"/>
              <a:gd name="connsiteY13" fmla="*/ 2871219 h 6858000"/>
              <a:gd name="connsiteX14" fmla="*/ 17596 w 7152315"/>
              <a:gd name="connsiteY14" fmla="*/ 2235600 h 6858000"/>
              <a:gd name="connsiteX15" fmla="*/ 14170 w 7152315"/>
              <a:gd name="connsiteY15" fmla="*/ 1894827 h 6858000"/>
              <a:gd name="connsiteX16" fmla="*/ 11632 w 7152315"/>
              <a:gd name="connsiteY16" fmla="*/ 1603026 h 6858000"/>
              <a:gd name="connsiteX17" fmla="*/ 14551 w 7152315"/>
              <a:gd name="connsiteY17" fmla="*/ 1307799 h 6858000"/>
              <a:gd name="connsiteX18" fmla="*/ 14551 w 7152315"/>
              <a:gd name="connsiteY18" fmla="*/ 887733 h 6858000"/>
              <a:gd name="connsiteX19" fmla="*/ 849 w 7152315"/>
              <a:gd name="connsiteY19" fmla="*/ 349169 h 6858000"/>
              <a:gd name="connsiteX20" fmla="*/ 1404 w 7152315"/>
              <a:gd name="connsiteY20" fmla="*/ 160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52315" h="6858000">
                <a:moveTo>
                  <a:pt x="17101" y="0"/>
                </a:moveTo>
                <a:lnTo>
                  <a:pt x="7152315" y="0"/>
                </a:lnTo>
                <a:lnTo>
                  <a:pt x="7152315" y="6858000"/>
                </a:lnTo>
                <a:lnTo>
                  <a:pt x="15999" y="6858000"/>
                </a:lnTo>
                <a:lnTo>
                  <a:pt x="9729" y="6734157"/>
                </a:lnTo>
                <a:cubicBezTo>
                  <a:pt x="5924" y="6530150"/>
                  <a:pt x="12521" y="6326271"/>
                  <a:pt x="15819" y="6122264"/>
                </a:cubicBezTo>
                <a:cubicBezTo>
                  <a:pt x="18484" y="5952766"/>
                  <a:pt x="-1689" y="5783013"/>
                  <a:pt x="11379" y="5614784"/>
                </a:cubicBezTo>
                <a:cubicBezTo>
                  <a:pt x="22112" y="5478259"/>
                  <a:pt x="24992" y="5341214"/>
                  <a:pt x="20006" y="5204359"/>
                </a:cubicBezTo>
                <a:cubicBezTo>
                  <a:pt x="14932" y="5073429"/>
                  <a:pt x="13917" y="4942537"/>
                  <a:pt x="16962" y="4811696"/>
                </a:cubicBezTo>
                <a:cubicBezTo>
                  <a:pt x="20640" y="4660467"/>
                  <a:pt x="16962" y="4509238"/>
                  <a:pt x="13409" y="4358135"/>
                </a:cubicBezTo>
                <a:cubicBezTo>
                  <a:pt x="10872" y="4251565"/>
                  <a:pt x="10998" y="4144994"/>
                  <a:pt x="12774" y="4038423"/>
                </a:cubicBezTo>
                <a:cubicBezTo>
                  <a:pt x="15185" y="3902545"/>
                  <a:pt x="19879" y="3766540"/>
                  <a:pt x="10110" y="3630663"/>
                </a:cubicBezTo>
                <a:cubicBezTo>
                  <a:pt x="1178" y="3512306"/>
                  <a:pt x="3347" y="3393378"/>
                  <a:pt x="16581" y="3275427"/>
                </a:cubicBezTo>
                <a:cubicBezTo>
                  <a:pt x="33403" y="3141377"/>
                  <a:pt x="37183" y="3006006"/>
                  <a:pt x="27872" y="2871219"/>
                </a:cubicBezTo>
                <a:cubicBezTo>
                  <a:pt x="11315" y="2659765"/>
                  <a:pt x="7890" y="2447486"/>
                  <a:pt x="17596" y="2235600"/>
                </a:cubicBezTo>
                <a:cubicBezTo>
                  <a:pt x="22797" y="2122038"/>
                  <a:pt x="21655" y="2008261"/>
                  <a:pt x="14170" y="1894827"/>
                </a:cubicBezTo>
                <a:cubicBezTo>
                  <a:pt x="8144" y="1797670"/>
                  <a:pt x="7294" y="1700272"/>
                  <a:pt x="11632" y="1603026"/>
                </a:cubicBezTo>
                <a:cubicBezTo>
                  <a:pt x="15566" y="1504575"/>
                  <a:pt x="17215" y="1406124"/>
                  <a:pt x="14551" y="1307799"/>
                </a:cubicBezTo>
                <a:cubicBezTo>
                  <a:pt x="10872" y="1168242"/>
                  <a:pt x="10110" y="1027798"/>
                  <a:pt x="14551" y="887733"/>
                </a:cubicBezTo>
                <a:cubicBezTo>
                  <a:pt x="20894" y="708085"/>
                  <a:pt x="3132" y="528817"/>
                  <a:pt x="849" y="349169"/>
                </a:cubicBezTo>
                <a:cubicBezTo>
                  <a:pt x="24" y="286241"/>
                  <a:pt x="-769" y="223346"/>
                  <a:pt x="1404" y="1605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BD094342-63CB-CD4B-433E-84A6D4545919}"/>
              </a:ext>
            </a:extLst>
          </p:cNvPr>
          <p:cNvSpPr>
            <a:spLocks noGrp="1"/>
          </p:cNvSpPr>
          <p:nvPr>
            <p:ph idx="1"/>
          </p:nvPr>
        </p:nvSpPr>
        <p:spPr>
          <a:xfrm>
            <a:off x="5568696" y="643467"/>
            <a:ext cx="5788152" cy="5571066"/>
          </a:xfrm>
        </p:spPr>
        <p:txBody>
          <a:bodyPr anchor="ctr">
            <a:normAutofit/>
          </a:bodyPr>
          <a:lstStyle/>
          <a:p>
            <a:endParaRPr lang="es-ES_tradnl" sz="2200">
              <a:solidFill>
                <a:srgbClr val="FFFFFF"/>
              </a:solidFill>
              <a:latin typeface="Calibri" panose="020F0502020204030204" pitchFamily="34" charset="0"/>
              <a:cs typeface="Calibri" panose="020F0502020204030204" pitchFamily="34" charset="0"/>
            </a:endParaRPr>
          </a:p>
          <a:p>
            <a:pPr marL="0" indent="0">
              <a:buNone/>
            </a:pPr>
            <a:r>
              <a:rPr lang="es-ES_tradnl" sz="2200">
                <a:solidFill>
                  <a:srgbClr val="FFFFFF"/>
                </a:solidFill>
                <a:latin typeface="Calibri" panose="020F0502020204030204" pitchFamily="34" charset="0"/>
                <a:cs typeface="Calibri" panose="020F0502020204030204" pitchFamily="34" charset="0"/>
              </a:rPr>
              <a:t>Aprovechar los beneficios económicos del desarrollo urbano como mecanismo para financiar las decisiones de ordenamiento plasmadas en EL PLAN que permitan mejorar las condiciones de vida de las personas, especialmente de aquellas que viven en situaciones de precariedad urbanística, y promover la localización de nuevas actividades en la ciudad.</a:t>
            </a:r>
          </a:p>
          <a:p>
            <a:pPr marL="0" indent="0">
              <a:buNone/>
            </a:pPr>
            <a:endParaRPr lang="es-ES_tradnl" sz="220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5331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AB8618-D5DB-3D96-3EF6-F6217C3EBC6B}"/>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7BCC820-7430-38E4-4D11-0F892E1D3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4C2C4BBD-3BF4-315A-C43D-F7563B7E3370}"/>
              </a:ext>
            </a:extLst>
          </p:cNvPr>
          <p:cNvPicPr>
            <a:picLocks noChangeAspect="1"/>
          </p:cNvPicPr>
          <p:nvPr/>
        </p:nvPicPr>
        <p:blipFill>
          <a:blip r:embed="rId2"/>
          <a:stretch>
            <a:fillRect/>
          </a:stretch>
        </p:blipFill>
        <p:spPr>
          <a:xfrm>
            <a:off x="-167557" y="365125"/>
            <a:ext cx="12312776" cy="6035675"/>
          </a:xfrm>
          <a:prstGeom prst="rect">
            <a:avLst/>
          </a:prstGeom>
        </p:spPr>
      </p:pic>
      <p:sp>
        <p:nvSpPr>
          <p:cNvPr id="15" name="Rectangle 14">
            <a:extLst>
              <a:ext uri="{FF2B5EF4-FFF2-40B4-BE49-F238E27FC236}">
                <a16:creationId xmlns:a16="http://schemas.microsoft.com/office/drawing/2014/main" id="{72CCC423-40CD-D20A-EE64-C2587BEBA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uadroTexto 6">
            <a:extLst>
              <a:ext uri="{FF2B5EF4-FFF2-40B4-BE49-F238E27FC236}">
                <a16:creationId xmlns:a16="http://schemas.microsoft.com/office/drawing/2014/main" id="{550668DE-D0BB-A262-E0BD-0C197F1E3A9B}"/>
              </a:ext>
            </a:extLst>
          </p:cNvPr>
          <p:cNvSpPr txBox="1"/>
          <p:nvPr/>
        </p:nvSpPr>
        <p:spPr>
          <a:xfrm>
            <a:off x="46781" y="6047728"/>
            <a:ext cx="6077592" cy="461665"/>
          </a:xfrm>
          <a:prstGeom prst="rect">
            <a:avLst/>
          </a:prstGeom>
          <a:noFill/>
        </p:spPr>
        <p:txBody>
          <a:bodyPr wrap="square" rtlCol="0">
            <a:spAutoFit/>
          </a:bodyPr>
          <a:lstStyle/>
          <a:p>
            <a:pPr algn="ctr">
              <a:spcAft>
                <a:spcPts val="600"/>
              </a:spcAft>
            </a:pPr>
            <a:r>
              <a:rPr lang="es-ES_tradnl" sz="2400" b="1" dirty="0">
                <a:solidFill>
                  <a:schemeClr val="accent2">
                    <a:lumMod val="20000"/>
                    <a:lumOff val="80000"/>
                  </a:schemeClr>
                </a:solidFill>
              </a:rPr>
              <a:t>PLANEAR PARA EJECUTAR (PARA HACER)</a:t>
            </a:r>
          </a:p>
        </p:txBody>
      </p:sp>
      <p:sp>
        <p:nvSpPr>
          <p:cNvPr id="5" name="Marcador de contenido 2">
            <a:extLst>
              <a:ext uri="{FF2B5EF4-FFF2-40B4-BE49-F238E27FC236}">
                <a16:creationId xmlns:a16="http://schemas.microsoft.com/office/drawing/2014/main" id="{15767637-BCE5-12BF-25B3-6E01DF711381}"/>
              </a:ext>
            </a:extLst>
          </p:cNvPr>
          <p:cNvSpPr txBox="1">
            <a:spLocks/>
          </p:cNvSpPr>
          <p:nvPr/>
        </p:nvSpPr>
        <p:spPr>
          <a:xfrm>
            <a:off x="8128000" y="1459061"/>
            <a:ext cx="3696589" cy="4377295"/>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_tradnl" sz="2400" b="1" dirty="0">
                <a:solidFill>
                  <a:schemeClr val="accent2"/>
                </a:solidFill>
              </a:rPr>
              <a:t>LOS SUELOS </a:t>
            </a:r>
          </a:p>
          <a:p>
            <a:pPr marL="0" indent="0">
              <a:buFont typeface="Arial" panose="020B0604020202020204" pitchFamily="34" charset="0"/>
              <a:buNone/>
            </a:pPr>
            <a:r>
              <a:rPr lang="es-ES_tradnl" sz="2400" dirty="0"/>
              <a:t>Que </a:t>
            </a:r>
            <a:r>
              <a:rPr lang="es-ES_tradnl" sz="2400" b="1" dirty="0"/>
              <a:t>puedan concretar mayores aprovechamientos </a:t>
            </a:r>
            <a:r>
              <a:rPr lang="es-ES_tradnl" sz="2400" dirty="0"/>
              <a:t>urbanísticos por cambios en la edificabilidad, en el uso suelo derivados de las decisiones de ordenamiento definidos en EL PLAN aportaran a la financiación de los soportes territoriales</a:t>
            </a:r>
          </a:p>
          <a:p>
            <a:pPr marL="0" indent="0">
              <a:buFont typeface="Arial" panose="020B0604020202020204" pitchFamily="34" charset="0"/>
              <a:buNone/>
            </a:pPr>
            <a:endParaRPr lang="es-ES_tradnl" sz="2400" dirty="0"/>
          </a:p>
          <a:p>
            <a:pPr marL="0" indent="0">
              <a:buFont typeface="Arial" panose="020B0604020202020204" pitchFamily="34" charset="0"/>
              <a:buNone/>
            </a:pPr>
            <a:endParaRPr lang="es-ES_tradnl" sz="2400" dirty="0"/>
          </a:p>
        </p:txBody>
      </p:sp>
    </p:spTree>
    <p:extLst>
      <p:ext uri="{BB962C8B-B14F-4D97-AF65-F5344CB8AC3E}">
        <p14:creationId xmlns:p14="http://schemas.microsoft.com/office/powerpoint/2010/main" val="204105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8D4B150-F335-C5DD-64F6-B8926BBAF3BC}"/>
              </a:ext>
            </a:extLst>
          </p:cNvPr>
          <p:cNvSpPr/>
          <p:nvPr/>
        </p:nvSpPr>
        <p:spPr>
          <a:xfrm>
            <a:off x="0" y="-4"/>
            <a:ext cx="4167268" cy="685800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Título 12">
            <a:extLst>
              <a:ext uri="{FF2B5EF4-FFF2-40B4-BE49-F238E27FC236}">
                <a16:creationId xmlns:a16="http://schemas.microsoft.com/office/drawing/2014/main" id="{2D783DF3-551A-93FE-43C7-1E9074493BD9}"/>
              </a:ext>
            </a:extLst>
          </p:cNvPr>
          <p:cNvSpPr>
            <a:spLocks noGrp="1"/>
          </p:cNvSpPr>
          <p:nvPr>
            <p:ph type="title"/>
          </p:nvPr>
        </p:nvSpPr>
        <p:spPr>
          <a:xfrm>
            <a:off x="686834" y="591344"/>
            <a:ext cx="3200400" cy="5585619"/>
          </a:xfrm>
        </p:spPr>
        <p:txBody>
          <a:bodyPr>
            <a:normAutofit/>
          </a:bodyPr>
          <a:lstStyle/>
          <a:p>
            <a:r>
              <a:rPr lang="es-ES_tradnl" sz="4100" b="1" dirty="0">
                <a:solidFill>
                  <a:srgbClr val="FFFFFF"/>
                </a:solidFill>
              </a:rPr>
              <a:t>Instrumentos para capturar valor de suelo</a:t>
            </a:r>
          </a:p>
        </p:txBody>
      </p:sp>
      <p:sp>
        <p:nvSpPr>
          <p:cNvPr id="6" name="Marcador de contenido 2">
            <a:extLst>
              <a:ext uri="{FF2B5EF4-FFF2-40B4-BE49-F238E27FC236}">
                <a16:creationId xmlns:a16="http://schemas.microsoft.com/office/drawing/2014/main" id="{1852E588-AEBD-2C88-DD29-5B779B837B70}"/>
              </a:ext>
            </a:extLst>
          </p:cNvPr>
          <p:cNvSpPr>
            <a:spLocks noGrp="1"/>
          </p:cNvSpPr>
          <p:nvPr>
            <p:ph idx="1"/>
          </p:nvPr>
        </p:nvSpPr>
        <p:spPr>
          <a:xfrm>
            <a:off x="4447308" y="591344"/>
            <a:ext cx="7467188" cy="5959581"/>
          </a:xfrm>
        </p:spPr>
        <p:txBody>
          <a:bodyPr anchor="ctr">
            <a:normAutofit/>
          </a:bodyPr>
          <a:lstStyle/>
          <a:p>
            <a:pPr marL="514350" indent="-514350">
              <a:buClr>
                <a:schemeClr val="accent2"/>
              </a:buClr>
              <a:buFont typeface="+mj-lt"/>
              <a:buAutoNum type="arabicPeriod"/>
            </a:pPr>
            <a:r>
              <a:rPr lang="es-ES_tradnl" sz="2000" dirty="0"/>
              <a:t>Impuestos (predial) </a:t>
            </a:r>
          </a:p>
          <a:p>
            <a:pPr marL="514350" indent="-514350">
              <a:buClr>
                <a:schemeClr val="accent2"/>
              </a:buClr>
              <a:buFont typeface="+mj-lt"/>
              <a:buAutoNum type="arabicPeriod"/>
            </a:pPr>
            <a:r>
              <a:rPr lang="es-ES_tradnl" sz="2000" dirty="0"/>
              <a:t>Contribuciones: se diferencian de los impuestos porque el vínculo entre beneficiario y cobro es directo (contribución de mejoras) </a:t>
            </a:r>
          </a:p>
          <a:p>
            <a:pPr marL="514350" indent="-514350">
              <a:buClr>
                <a:schemeClr val="accent2"/>
              </a:buClr>
              <a:buFont typeface="+mj-lt"/>
              <a:buAutoNum type="arabicPeriod"/>
            </a:pPr>
            <a:r>
              <a:rPr lang="es-ES_tradnl" sz="2000" dirty="0"/>
              <a:t>Asociados a las regulaciones: existen una gran variedad de instrumentos para monetizar los beneficios de las intervenciones intervenciones públicas en el valor del suelo.</a:t>
            </a:r>
          </a:p>
          <a:p>
            <a:pPr lvl="1">
              <a:buClr>
                <a:schemeClr val="accent2"/>
              </a:buClr>
            </a:pPr>
            <a:r>
              <a:rPr lang="es-ES_tradnl" sz="2000" dirty="0"/>
              <a:t>Exacciones o convenios urbanísticos: se definen aportes en dinero o en especie como contraprestación al derecho de desarrollar. </a:t>
            </a:r>
          </a:p>
          <a:p>
            <a:pPr lvl="1">
              <a:buClr>
                <a:schemeClr val="accent2"/>
              </a:buClr>
            </a:pPr>
            <a:r>
              <a:rPr lang="es-ES_tradnl" sz="2000" dirty="0"/>
              <a:t>Venta de derechos de construcción: se utiliza preferentemente en área a densificar. Cualquier aumento del aprovechamiento por encima del valor mínimo tendrá que ser adquirido mediante una contraprestación que se paga a a la autoridad competente. </a:t>
            </a:r>
          </a:p>
        </p:txBody>
      </p:sp>
    </p:spTree>
    <p:extLst>
      <p:ext uri="{BB962C8B-B14F-4D97-AF65-F5344CB8AC3E}">
        <p14:creationId xmlns:p14="http://schemas.microsoft.com/office/powerpoint/2010/main" val="361085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0DE1D-A39F-3D1A-E2CB-977FC7290271}"/>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9A75BC0E-3333-2500-2E69-B24A4E52034B}"/>
              </a:ext>
            </a:extLst>
          </p:cNvPr>
          <p:cNvSpPr/>
          <p:nvPr/>
        </p:nvSpPr>
        <p:spPr>
          <a:xfrm>
            <a:off x="0" y="-4"/>
            <a:ext cx="4167268" cy="685800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Título 12">
            <a:extLst>
              <a:ext uri="{FF2B5EF4-FFF2-40B4-BE49-F238E27FC236}">
                <a16:creationId xmlns:a16="http://schemas.microsoft.com/office/drawing/2014/main" id="{D4BAFD2B-BEB9-1E58-36CF-EDF179407976}"/>
              </a:ext>
            </a:extLst>
          </p:cNvPr>
          <p:cNvSpPr>
            <a:spLocks noGrp="1"/>
          </p:cNvSpPr>
          <p:nvPr>
            <p:ph type="title"/>
          </p:nvPr>
        </p:nvSpPr>
        <p:spPr>
          <a:xfrm>
            <a:off x="686834" y="591344"/>
            <a:ext cx="3200400" cy="5585619"/>
          </a:xfrm>
        </p:spPr>
        <p:txBody>
          <a:bodyPr>
            <a:normAutofit/>
          </a:bodyPr>
          <a:lstStyle/>
          <a:p>
            <a:r>
              <a:rPr lang="es-ES_tradnl" sz="4100" b="1" dirty="0">
                <a:solidFill>
                  <a:srgbClr val="FFFFFF"/>
                </a:solidFill>
              </a:rPr>
              <a:t>Instrumentos para capturar valor de suelo</a:t>
            </a:r>
          </a:p>
        </p:txBody>
      </p:sp>
      <p:sp>
        <p:nvSpPr>
          <p:cNvPr id="7" name="Rectángulo 6">
            <a:extLst>
              <a:ext uri="{FF2B5EF4-FFF2-40B4-BE49-F238E27FC236}">
                <a16:creationId xmlns:a16="http://schemas.microsoft.com/office/drawing/2014/main" id="{285B8D21-1AC6-172A-733D-B81ED831E5D9}"/>
              </a:ext>
            </a:extLst>
          </p:cNvPr>
          <p:cNvSpPr/>
          <p:nvPr/>
        </p:nvSpPr>
        <p:spPr>
          <a:xfrm>
            <a:off x="4308295" y="1225689"/>
            <a:ext cx="7883705" cy="5632311"/>
          </a:xfrm>
          <a:prstGeom prst="rect">
            <a:avLst/>
          </a:prstGeom>
        </p:spPr>
        <p:txBody>
          <a:bodyPr wrap="square" numCol="2" spcCol="324000">
            <a:spAutoFit/>
          </a:bodyPr>
          <a:lstStyle/>
          <a:p>
            <a:pPr marL="342900" indent="-342900">
              <a:buClr>
                <a:schemeClr val="accent2"/>
              </a:buClr>
              <a:buSzPct val="110000"/>
              <a:buFont typeface="+mj-lt"/>
              <a:buAutoNum type="arabicPeriod"/>
            </a:pPr>
            <a:r>
              <a:rPr lang="es-CO" sz="1800" dirty="0">
                <a:latin typeface="Calibri" panose="020F0502020204030204" pitchFamily="34" charset="0"/>
                <a:cs typeface="Calibri" panose="020F0502020204030204" pitchFamily="34" charset="0"/>
              </a:rPr>
              <a:t>Obligaciones urbanísticas</a:t>
            </a:r>
          </a:p>
          <a:p>
            <a:pPr marL="342900" indent="-342900">
              <a:buClr>
                <a:schemeClr val="accent2"/>
              </a:buClr>
              <a:buSzPct val="110000"/>
              <a:buFont typeface="+mj-lt"/>
              <a:buAutoNum type="arabicPeriod"/>
            </a:pPr>
            <a:r>
              <a:rPr lang="es-CO" sz="1800" dirty="0">
                <a:latin typeface="Calibri" panose="020F0502020204030204" pitchFamily="34" charset="0"/>
                <a:cs typeface="Calibri" panose="020F0502020204030204" pitchFamily="34" charset="0"/>
              </a:rPr>
              <a:t>Edificabilidades básicas y adicionales condicionadas al cumplimiento de obligaciones urbanísticas o a la adquisición de derechos de construcción transferibles. (Otorga Onerosa)</a:t>
            </a:r>
          </a:p>
          <a:p>
            <a:pPr marL="342900" indent="-342900">
              <a:buClr>
                <a:schemeClr val="accent2"/>
              </a:buClr>
              <a:buSzPct val="110000"/>
              <a:buFont typeface="+mj-lt"/>
              <a:buAutoNum type="arabicPeriod"/>
            </a:pPr>
            <a:r>
              <a:rPr lang="es-CO" sz="1800" dirty="0">
                <a:latin typeface="Calibri" panose="020F0502020204030204" pitchFamily="34" charset="0"/>
                <a:cs typeface="Calibri" panose="020F0502020204030204" pitchFamily="34" charset="0"/>
              </a:rPr>
              <a:t>Transferencia de derechos de construcción y desarrollo. </a:t>
            </a:r>
          </a:p>
          <a:p>
            <a:pPr marL="342900" indent="-342900">
              <a:buClr>
                <a:schemeClr val="accent2"/>
              </a:buClr>
              <a:buSzPct val="110000"/>
              <a:buFont typeface="+mj-lt"/>
              <a:buAutoNum type="arabicPeriod"/>
            </a:pPr>
            <a:r>
              <a:rPr lang="es-CO" sz="1800" dirty="0">
                <a:latin typeface="Calibri" panose="020F0502020204030204" pitchFamily="34" charset="0"/>
                <a:cs typeface="Calibri" panose="020F0502020204030204" pitchFamily="34" charset="0"/>
              </a:rPr>
              <a:t>Obligación de destinar porciones de suelo a la construcción de vivienda de interés social o prioritario o su equivalente en metros cuadrados de construcción. </a:t>
            </a:r>
          </a:p>
          <a:p>
            <a:pPr marL="342900" indent="-342900">
              <a:buClr>
                <a:schemeClr val="accent2"/>
              </a:buClr>
              <a:buSzPct val="110000"/>
              <a:buFont typeface="+mj-lt"/>
              <a:buAutoNum type="arabicPeriod"/>
            </a:pPr>
            <a:r>
              <a:rPr lang="es-CO" sz="1800" dirty="0">
                <a:latin typeface="Calibri" panose="020F0502020204030204" pitchFamily="34" charset="0"/>
                <a:cs typeface="Calibri" panose="020F0502020204030204" pitchFamily="34" charset="0"/>
              </a:rPr>
              <a:t>Contribución de valorización. </a:t>
            </a:r>
          </a:p>
          <a:p>
            <a:pPr marL="342900" indent="-342900">
              <a:buClr>
                <a:schemeClr val="accent2"/>
              </a:buClr>
              <a:buSzPct val="110000"/>
              <a:buFont typeface="+mj-lt"/>
              <a:buAutoNum type="arabicPeriod"/>
            </a:pPr>
            <a:r>
              <a:rPr lang="es-CO" sz="1800" dirty="0">
                <a:latin typeface="Calibri" panose="020F0502020204030204" pitchFamily="34" charset="0"/>
                <a:cs typeface="Calibri" panose="020F0502020204030204" pitchFamily="34" charset="0"/>
              </a:rPr>
              <a:t>Participación en plusvalías. </a:t>
            </a:r>
          </a:p>
          <a:p>
            <a:pPr marL="342900" indent="-342900">
              <a:buClr>
                <a:schemeClr val="accent2"/>
              </a:buClr>
              <a:buSzPct val="110000"/>
              <a:buFont typeface="+mj-lt"/>
              <a:buAutoNum type="arabicPeriod"/>
            </a:pPr>
            <a:r>
              <a:rPr lang="es-CO" sz="1800" dirty="0">
                <a:latin typeface="Calibri" panose="020F0502020204030204" pitchFamily="34" charset="0"/>
                <a:cs typeface="Calibri" panose="020F0502020204030204" pitchFamily="34" charset="0"/>
              </a:rPr>
              <a:t>Titularización de ingresos tributarios futuros – TIRF. </a:t>
            </a:r>
          </a:p>
          <a:p>
            <a:pPr marL="342900" indent="-342900">
              <a:buClr>
                <a:schemeClr val="accent2"/>
              </a:buClr>
              <a:buSzPct val="110000"/>
              <a:buFont typeface="+mj-lt"/>
              <a:buAutoNum type="arabicPeriod"/>
            </a:pPr>
            <a:endParaRPr lang="es-CO" dirty="0">
              <a:latin typeface="Calibri" panose="020F0502020204030204" pitchFamily="34" charset="0"/>
              <a:cs typeface="Calibri" panose="020F0502020204030204" pitchFamily="34" charset="0"/>
            </a:endParaRPr>
          </a:p>
          <a:p>
            <a:pPr marL="342900" indent="-342900">
              <a:buClr>
                <a:schemeClr val="accent2"/>
              </a:buClr>
              <a:buSzPct val="110000"/>
              <a:buFont typeface="+mj-lt"/>
              <a:buAutoNum type="arabicPeriod"/>
            </a:pPr>
            <a:endParaRPr lang="es-CO" sz="1800" dirty="0">
              <a:latin typeface="Calibri" panose="020F0502020204030204" pitchFamily="34" charset="0"/>
              <a:cs typeface="Calibri" panose="020F0502020204030204" pitchFamily="34" charset="0"/>
            </a:endParaRPr>
          </a:p>
          <a:p>
            <a:pPr marL="342900" indent="-342900">
              <a:buClr>
                <a:schemeClr val="accent2"/>
              </a:buClr>
              <a:buSzPct val="110000"/>
              <a:buFont typeface="+mj-lt"/>
              <a:buAutoNum type="arabicPeriod"/>
            </a:pPr>
            <a:r>
              <a:rPr lang="es-CO" sz="1800" dirty="0">
                <a:latin typeface="Calibri" panose="020F0502020204030204" pitchFamily="34" charset="0"/>
                <a:cs typeface="Calibri" panose="020F0502020204030204" pitchFamily="34" charset="0"/>
              </a:rPr>
              <a:t>Reajuste de terrenos / Planes parciales. </a:t>
            </a:r>
          </a:p>
          <a:p>
            <a:pPr marL="342900" indent="-342900">
              <a:buClr>
                <a:schemeClr val="accent2"/>
              </a:buClr>
              <a:buSzPct val="110000"/>
              <a:buFont typeface="+mj-lt"/>
              <a:buAutoNum type="arabicPeriod"/>
            </a:pPr>
            <a:r>
              <a:rPr lang="es-CO" dirty="0">
                <a:latin typeface="Calibri" panose="020F0502020204030204" pitchFamily="34" charset="0"/>
                <a:cs typeface="Calibri" panose="020F0502020204030204" pitchFamily="34" charset="0"/>
              </a:rPr>
              <a:t>Derecho real de superficie. </a:t>
            </a:r>
          </a:p>
          <a:p>
            <a:pPr marL="342900" indent="-342900">
              <a:buClr>
                <a:schemeClr val="accent2"/>
              </a:buClr>
              <a:buSzPct val="110000"/>
              <a:buFont typeface="+mj-lt"/>
              <a:buAutoNum type="arabicPeriod"/>
            </a:pPr>
            <a:r>
              <a:rPr lang="es-CO" sz="1800" dirty="0">
                <a:latin typeface="Calibri" panose="020F0502020204030204" pitchFamily="34" charset="0"/>
                <a:cs typeface="Calibri" panose="020F0502020204030204" pitchFamily="34" charset="0"/>
              </a:rPr>
              <a:t>Declaratoria de desarrollo, construcción y uso prioritarios, sujeta a venta forzosa en pública subasta. </a:t>
            </a:r>
          </a:p>
          <a:p>
            <a:pPr marL="342900" indent="-342900">
              <a:buClr>
                <a:schemeClr val="accent2"/>
              </a:buClr>
              <a:buSzPct val="110000"/>
              <a:buFont typeface="+mj-lt"/>
              <a:buAutoNum type="arabicPeriod"/>
            </a:pPr>
            <a:r>
              <a:rPr lang="es-CO" sz="1800" dirty="0">
                <a:latin typeface="Calibri" panose="020F0502020204030204" pitchFamily="34" charset="0"/>
                <a:cs typeface="Calibri" panose="020F0502020204030204" pitchFamily="34" charset="0"/>
              </a:rPr>
              <a:t>Anuncio de proyectos u obras. </a:t>
            </a:r>
          </a:p>
          <a:p>
            <a:pPr marL="342900" indent="-342900">
              <a:buClr>
                <a:schemeClr val="accent2"/>
              </a:buClr>
              <a:buSzPct val="110000"/>
              <a:buFont typeface="+mj-lt"/>
              <a:buAutoNum type="arabicPeriod"/>
            </a:pPr>
            <a:r>
              <a:rPr lang="es-CO" sz="1800" dirty="0">
                <a:latin typeface="Calibri" panose="020F0502020204030204" pitchFamily="34" charset="0"/>
                <a:cs typeface="Calibri" panose="020F0502020204030204" pitchFamily="34" charset="0"/>
              </a:rPr>
              <a:t>Bancos de tierra o inmobiliarios. </a:t>
            </a:r>
          </a:p>
          <a:p>
            <a:pPr marL="342900" indent="-342900">
              <a:buClr>
                <a:schemeClr val="accent2"/>
              </a:buClr>
              <a:buSzPct val="110000"/>
              <a:buFont typeface="+mj-lt"/>
              <a:buAutoNum type="arabicPeriod"/>
            </a:pPr>
            <a:r>
              <a:rPr lang="es-CO" sz="1800" dirty="0">
                <a:latin typeface="Calibri" panose="020F0502020204030204" pitchFamily="34" charset="0"/>
                <a:cs typeface="Calibri" panose="020F0502020204030204" pitchFamily="34" charset="0"/>
              </a:rPr>
              <a:t>Derecho de preferencia. </a:t>
            </a:r>
          </a:p>
          <a:p>
            <a:pPr marL="342900" indent="-342900">
              <a:buClr>
                <a:schemeClr val="accent2"/>
              </a:buClr>
              <a:buSzPct val="110000"/>
              <a:buFont typeface="+mj-lt"/>
              <a:buAutoNum type="arabicPeriod"/>
            </a:pPr>
            <a:r>
              <a:rPr lang="es-CO" sz="1800" dirty="0">
                <a:latin typeface="Calibri" panose="020F0502020204030204" pitchFamily="34" charset="0"/>
                <a:cs typeface="Calibri" panose="020F0502020204030204" pitchFamily="34" charset="0"/>
              </a:rPr>
              <a:t>Retribución por aprovechamiento económico del espacio público. </a:t>
            </a:r>
          </a:p>
          <a:p>
            <a:pPr marL="342900" indent="-342900">
              <a:buClr>
                <a:schemeClr val="accent2"/>
              </a:buClr>
              <a:buSzPct val="110000"/>
              <a:buFont typeface="+mj-lt"/>
              <a:buAutoNum type="arabicPeriod"/>
            </a:pPr>
            <a:r>
              <a:rPr lang="es-CO" sz="1800" dirty="0">
                <a:latin typeface="Calibri" panose="020F0502020204030204" pitchFamily="34" charset="0"/>
                <a:cs typeface="Calibri" panose="020F0502020204030204" pitchFamily="34" charset="0"/>
              </a:rPr>
              <a:t>Retribución por explotación económica de la infraestructura pública.</a:t>
            </a:r>
          </a:p>
        </p:txBody>
      </p:sp>
      <p:sp>
        <p:nvSpPr>
          <p:cNvPr id="8" name="CuadroTexto 7">
            <a:extLst>
              <a:ext uri="{FF2B5EF4-FFF2-40B4-BE49-F238E27FC236}">
                <a16:creationId xmlns:a16="http://schemas.microsoft.com/office/drawing/2014/main" id="{E5B15D04-0E73-7B4A-BAEA-460614C06B12}"/>
              </a:ext>
            </a:extLst>
          </p:cNvPr>
          <p:cNvSpPr txBox="1"/>
          <p:nvPr/>
        </p:nvSpPr>
        <p:spPr>
          <a:xfrm>
            <a:off x="4612943" y="122830"/>
            <a:ext cx="7287905" cy="646331"/>
          </a:xfrm>
          <a:prstGeom prst="rect">
            <a:avLst/>
          </a:prstGeom>
          <a:noFill/>
        </p:spPr>
        <p:txBody>
          <a:bodyPr wrap="square" rtlCol="0">
            <a:spAutoFit/>
          </a:bodyPr>
          <a:lstStyle/>
          <a:p>
            <a:pPr algn="ctr"/>
            <a:r>
              <a:rPr lang="es-ES_tradnl" dirty="0"/>
              <a:t>Finalidades de financiación y gestión de suelo. Algunos incluyen la reconfiguración espacial (planificación)</a:t>
            </a:r>
          </a:p>
        </p:txBody>
      </p:sp>
    </p:spTree>
    <p:extLst>
      <p:ext uri="{BB962C8B-B14F-4D97-AF65-F5344CB8AC3E}">
        <p14:creationId xmlns:p14="http://schemas.microsoft.com/office/powerpoint/2010/main" val="1684885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12" name="Rectángulo 11">
            <a:extLst>
              <a:ext uri="{FF2B5EF4-FFF2-40B4-BE49-F238E27FC236}">
                <a16:creationId xmlns:a16="http://schemas.microsoft.com/office/drawing/2014/main" id="{9C1C3E88-F4A9-8C44-AE5B-FFBCBCD2E2BD}"/>
              </a:ext>
            </a:extLst>
          </p:cNvPr>
          <p:cNvSpPr/>
          <p:nvPr/>
        </p:nvSpPr>
        <p:spPr>
          <a:xfrm>
            <a:off x="2306477" y="244121"/>
            <a:ext cx="9071920" cy="523220"/>
          </a:xfrm>
          <a:prstGeom prst="rect">
            <a:avLst/>
          </a:prstGeom>
        </p:spPr>
        <p:txBody>
          <a:bodyPr wrap="square">
            <a:spAutoFit/>
          </a:bodyPr>
          <a:lstStyle/>
          <a:p>
            <a:r>
              <a:rPr lang="es-ES_tradnl" sz="2800" b="1" dirty="0">
                <a:solidFill>
                  <a:schemeClr val="accent2"/>
                </a:solidFill>
              </a:rPr>
              <a:t>Consideraciones para vincular los ICV con EL PLAN</a:t>
            </a:r>
          </a:p>
        </p:txBody>
      </p:sp>
      <p:sp>
        <p:nvSpPr>
          <p:cNvPr id="16" name="Redondear rectángulo de esquina del mismo lado 15">
            <a:extLst>
              <a:ext uri="{FF2B5EF4-FFF2-40B4-BE49-F238E27FC236}">
                <a16:creationId xmlns:a16="http://schemas.microsoft.com/office/drawing/2014/main" id="{4F330F49-1537-7349-BCBF-FCEF4E3F6C84}"/>
              </a:ext>
            </a:extLst>
          </p:cNvPr>
          <p:cNvSpPr/>
          <p:nvPr/>
        </p:nvSpPr>
        <p:spPr>
          <a:xfrm rot="16200000">
            <a:off x="1181190" y="983112"/>
            <a:ext cx="1021245" cy="1053993"/>
          </a:xfrm>
          <a:prstGeom prst="round2SameRect">
            <a:avLst>
              <a:gd name="adj1" fmla="val 50000"/>
              <a:gd name="adj2" fmla="val 22423"/>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dondear rectángulo de esquina del mismo lado 16">
            <a:extLst>
              <a:ext uri="{FF2B5EF4-FFF2-40B4-BE49-F238E27FC236}">
                <a16:creationId xmlns:a16="http://schemas.microsoft.com/office/drawing/2014/main" id="{0B991761-9981-B84E-B5D9-66A98091E476}"/>
              </a:ext>
            </a:extLst>
          </p:cNvPr>
          <p:cNvSpPr/>
          <p:nvPr/>
        </p:nvSpPr>
        <p:spPr>
          <a:xfrm rot="5400000">
            <a:off x="6541810" y="-3174536"/>
            <a:ext cx="1021247" cy="9369289"/>
          </a:xfrm>
          <a:prstGeom prst="round2SameRect">
            <a:avLst>
              <a:gd name="adj1" fmla="val 50000"/>
              <a:gd name="adj2" fmla="val 23395"/>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ángulo 17">
            <a:extLst>
              <a:ext uri="{FF2B5EF4-FFF2-40B4-BE49-F238E27FC236}">
                <a16:creationId xmlns:a16="http://schemas.microsoft.com/office/drawing/2014/main" id="{22A4F96F-68AC-0F46-89CA-0F3E9AD50EE5}"/>
              </a:ext>
            </a:extLst>
          </p:cNvPr>
          <p:cNvSpPr/>
          <p:nvPr/>
        </p:nvSpPr>
        <p:spPr>
          <a:xfrm>
            <a:off x="2553418" y="1248498"/>
            <a:ext cx="8924005" cy="523220"/>
          </a:xfrm>
          <a:prstGeom prst="rect">
            <a:avLst/>
          </a:prstGeom>
        </p:spPr>
        <p:txBody>
          <a:bodyPr wrap="square" anchor="ctr">
            <a:spAutoFit/>
          </a:bodyPr>
          <a:lstStyle/>
          <a:p>
            <a:pPr lvl="0"/>
            <a:r>
              <a:rPr lang="es-ES_tradnl" sz="1400" dirty="0"/>
              <a:t>Asignar los usos y las edificabilidades </a:t>
            </a:r>
            <a:r>
              <a:rPr lang="es-ES_tradnl" sz="1400" b="1" dirty="0"/>
              <a:t>condicionadas a contraprestaciones</a:t>
            </a:r>
            <a:r>
              <a:rPr lang="es-ES_tradnl" sz="1400" dirty="0"/>
              <a:t>: para el correcto “funcionamiento” del uso, para mitigar impactos (externalidades negativas) y/o aporte a consolidar los soportes urbanos necesarios</a:t>
            </a:r>
          </a:p>
        </p:txBody>
      </p:sp>
      <p:sp>
        <p:nvSpPr>
          <p:cNvPr id="19" name="Redondear rectángulo de esquina del mismo lado 18">
            <a:extLst>
              <a:ext uri="{FF2B5EF4-FFF2-40B4-BE49-F238E27FC236}">
                <a16:creationId xmlns:a16="http://schemas.microsoft.com/office/drawing/2014/main" id="{E7F216BF-F7DB-3D4D-8412-5F0B152E1350}"/>
              </a:ext>
            </a:extLst>
          </p:cNvPr>
          <p:cNvSpPr/>
          <p:nvPr/>
        </p:nvSpPr>
        <p:spPr>
          <a:xfrm rot="16200000">
            <a:off x="1181190" y="2133375"/>
            <a:ext cx="1021245" cy="1053993"/>
          </a:xfrm>
          <a:prstGeom prst="round2SameRect">
            <a:avLst>
              <a:gd name="adj1" fmla="val 50000"/>
              <a:gd name="adj2" fmla="val 22423"/>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dondear rectángulo de esquina del mismo lado 19">
            <a:extLst>
              <a:ext uri="{FF2B5EF4-FFF2-40B4-BE49-F238E27FC236}">
                <a16:creationId xmlns:a16="http://schemas.microsoft.com/office/drawing/2014/main" id="{38E4651A-D00A-404A-A919-5724ED72FC89}"/>
              </a:ext>
            </a:extLst>
          </p:cNvPr>
          <p:cNvSpPr/>
          <p:nvPr/>
        </p:nvSpPr>
        <p:spPr>
          <a:xfrm rot="5400000">
            <a:off x="6541809" y="253967"/>
            <a:ext cx="1021247" cy="9369287"/>
          </a:xfrm>
          <a:prstGeom prst="round2SameRect">
            <a:avLst>
              <a:gd name="adj1" fmla="val 50000"/>
              <a:gd name="adj2" fmla="val 23395"/>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dondear rectángulo de esquina del mismo lado 20">
            <a:extLst>
              <a:ext uri="{FF2B5EF4-FFF2-40B4-BE49-F238E27FC236}">
                <a16:creationId xmlns:a16="http://schemas.microsoft.com/office/drawing/2014/main" id="{5B210843-5A0D-084D-BFAF-D6606609822E}"/>
              </a:ext>
            </a:extLst>
          </p:cNvPr>
          <p:cNvSpPr/>
          <p:nvPr/>
        </p:nvSpPr>
        <p:spPr>
          <a:xfrm rot="16200000">
            <a:off x="1181189" y="3270026"/>
            <a:ext cx="1021245" cy="1053993"/>
          </a:xfrm>
          <a:prstGeom prst="round2SameRect">
            <a:avLst>
              <a:gd name="adj1" fmla="val 50000"/>
              <a:gd name="adj2" fmla="val 22423"/>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dondear rectángulo de esquina del mismo lado 21">
            <a:extLst>
              <a:ext uri="{FF2B5EF4-FFF2-40B4-BE49-F238E27FC236}">
                <a16:creationId xmlns:a16="http://schemas.microsoft.com/office/drawing/2014/main" id="{95045303-1FD5-F24D-BB08-793F898E6702}"/>
              </a:ext>
            </a:extLst>
          </p:cNvPr>
          <p:cNvSpPr/>
          <p:nvPr/>
        </p:nvSpPr>
        <p:spPr>
          <a:xfrm rot="5400000">
            <a:off x="6541810" y="-887623"/>
            <a:ext cx="1021247" cy="9369289"/>
          </a:xfrm>
          <a:prstGeom prst="round2SameRect">
            <a:avLst>
              <a:gd name="adj1" fmla="val 50000"/>
              <a:gd name="adj2" fmla="val 23395"/>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dondear rectángulo de esquina del mismo lado 22">
            <a:extLst>
              <a:ext uri="{FF2B5EF4-FFF2-40B4-BE49-F238E27FC236}">
                <a16:creationId xmlns:a16="http://schemas.microsoft.com/office/drawing/2014/main" id="{CB8E05C4-DAE8-7B42-A76C-712BDC72F92A}"/>
              </a:ext>
            </a:extLst>
          </p:cNvPr>
          <p:cNvSpPr/>
          <p:nvPr/>
        </p:nvSpPr>
        <p:spPr>
          <a:xfrm rot="16200000">
            <a:off x="1181190" y="4411615"/>
            <a:ext cx="1021245" cy="1053993"/>
          </a:xfrm>
          <a:prstGeom prst="round2SameRect">
            <a:avLst>
              <a:gd name="adj1" fmla="val 50000"/>
              <a:gd name="adj2" fmla="val 22423"/>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ángulo 25">
            <a:extLst>
              <a:ext uri="{FF2B5EF4-FFF2-40B4-BE49-F238E27FC236}">
                <a16:creationId xmlns:a16="http://schemas.microsoft.com/office/drawing/2014/main" id="{AC5A506F-E797-9748-B7B0-5DC220671A67}"/>
              </a:ext>
            </a:extLst>
          </p:cNvPr>
          <p:cNvSpPr/>
          <p:nvPr/>
        </p:nvSpPr>
        <p:spPr>
          <a:xfrm>
            <a:off x="2553419" y="4677001"/>
            <a:ext cx="8519662" cy="523220"/>
          </a:xfrm>
          <a:prstGeom prst="rect">
            <a:avLst/>
          </a:prstGeom>
        </p:spPr>
        <p:txBody>
          <a:bodyPr wrap="square" anchor="ctr">
            <a:spAutoFit/>
          </a:bodyPr>
          <a:lstStyle/>
          <a:p>
            <a:pPr lvl="0" algn="just"/>
            <a:r>
              <a:rPr lang="es-ES_tradnl" sz="1400" b="1" dirty="0"/>
              <a:t>Vincular de manera directa el monto a recaudar </a:t>
            </a:r>
            <a:r>
              <a:rPr lang="es-ES_tradnl" sz="1400" dirty="0"/>
              <a:t>por cada instrumento y la </a:t>
            </a:r>
            <a:r>
              <a:rPr lang="es-ES_tradnl" sz="1400" b="1" dirty="0"/>
              <a:t>destinación </a:t>
            </a:r>
            <a:r>
              <a:rPr lang="es-ES_tradnl" sz="1400" dirty="0"/>
              <a:t>de los recursos, que permita efectivamente financiar las inversiones priorizadas en el Plan. </a:t>
            </a:r>
            <a:endParaRPr lang="es-CO" sz="1400" dirty="0"/>
          </a:p>
        </p:txBody>
      </p:sp>
      <p:sp>
        <p:nvSpPr>
          <p:cNvPr id="28" name="CuadroTexto 27">
            <a:extLst>
              <a:ext uri="{FF2B5EF4-FFF2-40B4-BE49-F238E27FC236}">
                <a16:creationId xmlns:a16="http://schemas.microsoft.com/office/drawing/2014/main" id="{51656EFF-D574-A240-8B9C-A3C7B273A484}"/>
              </a:ext>
            </a:extLst>
          </p:cNvPr>
          <p:cNvSpPr txBox="1"/>
          <p:nvPr/>
        </p:nvSpPr>
        <p:spPr>
          <a:xfrm>
            <a:off x="1365441" y="909944"/>
            <a:ext cx="652743" cy="1200329"/>
          </a:xfrm>
          <a:prstGeom prst="rect">
            <a:avLst/>
          </a:prstGeom>
          <a:noFill/>
        </p:spPr>
        <p:txBody>
          <a:bodyPr wrap="none" rtlCol="0">
            <a:spAutoFit/>
          </a:bodyPr>
          <a:lstStyle/>
          <a:p>
            <a:r>
              <a:rPr lang="es-ES" sz="7200" b="1" dirty="0">
                <a:solidFill>
                  <a:schemeClr val="bg1"/>
                </a:solidFill>
                <a:effectLst>
                  <a:outerShdw blurRad="50800" dist="38100" dir="2700000" algn="tl" rotWithShape="0">
                    <a:prstClr val="black">
                      <a:alpha val="40000"/>
                    </a:prstClr>
                  </a:outerShdw>
                </a:effectLst>
              </a:rPr>
              <a:t>1</a:t>
            </a:r>
            <a:endParaRPr lang="en-US" sz="7200" b="1" dirty="0">
              <a:solidFill>
                <a:schemeClr val="bg1"/>
              </a:solidFill>
              <a:effectLst>
                <a:outerShdw blurRad="50800" dist="38100" dir="2700000" algn="tl" rotWithShape="0">
                  <a:prstClr val="black">
                    <a:alpha val="40000"/>
                  </a:prstClr>
                </a:outerShdw>
              </a:effectLst>
            </a:endParaRPr>
          </a:p>
        </p:txBody>
      </p:sp>
      <p:sp>
        <p:nvSpPr>
          <p:cNvPr id="29" name="CuadroTexto 28">
            <a:extLst>
              <a:ext uri="{FF2B5EF4-FFF2-40B4-BE49-F238E27FC236}">
                <a16:creationId xmlns:a16="http://schemas.microsoft.com/office/drawing/2014/main" id="{A85D3398-92E3-D54B-BD05-645C19D3A065}"/>
              </a:ext>
            </a:extLst>
          </p:cNvPr>
          <p:cNvSpPr txBox="1"/>
          <p:nvPr/>
        </p:nvSpPr>
        <p:spPr>
          <a:xfrm>
            <a:off x="1365441" y="2060207"/>
            <a:ext cx="652743" cy="1200329"/>
          </a:xfrm>
          <a:prstGeom prst="rect">
            <a:avLst/>
          </a:prstGeom>
          <a:noFill/>
        </p:spPr>
        <p:txBody>
          <a:bodyPr wrap="none" rtlCol="0">
            <a:spAutoFit/>
          </a:bodyPr>
          <a:lstStyle/>
          <a:p>
            <a:r>
              <a:rPr lang="es-ES" sz="7200" b="1" dirty="0">
                <a:solidFill>
                  <a:schemeClr val="bg1"/>
                </a:solidFill>
                <a:effectLst>
                  <a:outerShdw blurRad="50800" dist="38100" dir="2700000" algn="tl" rotWithShape="0">
                    <a:prstClr val="black">
                      <a:alpha val="40000"/>
                    </a:prstClr>
                  </a:outerShdw>
                </a:effectLst>
              </a:rPr>
              <a:t>2</a:t>
            </a:r>
            <a:endParaRPr lang="en-US" sz="7200" b="1" dirty="0">
              <a:solidFill>
                <a:schemeClr val="bg1"/>
              </a:solidFill>
              <a:effectLst>
                <a:outerShdw blurRad="50800" dist="38100" dir="2700000" algn="tl" rotWithShape="0">
                  <a:prstClr val="black">
                    <a:alpha val="40000"/>
                  </a:prstClr>
                </a:outerShdw>
              </a:effectLst>
            </a:endParaRPr>
          </a:p>
        </p:txBody>
      </p:sp>
      <p:sp>
        <p:nvSpPr>
          <p:cNvPr id="30" name="CuadroTexto 29">
            <a:extLst>
              <a:ext uri="{FF2B5EF4-FFF2-40B4-BE49-F238E27FC236}">
                <a16:creationId xmlns:a16="http://schemas.microsoft.com/office/drawing/2014/main" id="{7B129061-ABD2-854F-A685-F9924D9D7BBA}"/>
              </a:ext>
            </a:extLst>
          </p:cNvPr>
          <p:cNvSpPr txBox="1"/>
          <p:nvPr/>
        </p:nvSpPr>
        <p:spPr>
          <a:xfrm>
            <a:off x="1365441" y="3196858"/>
            <a:ext cx="652743" cy="1200329"/>
          </a:xfrm>
          <a:prstGeom prst="rect">
            <a:avLst/>
          </a:prstGeom>
          <a:noFill/>
        </p:spPr>
        <p:txBody>
          <a:bodyPr wrap="none" rtlCol="0">
            <a:spAutoFit/>
          </a:bodyPr>
          <a:lstStyle/>
          <a:p>
            <a:r>
              <a:rPr lang="es-ES" sz="7200" b="1" dirty="0">
                <a:solidFill>
                  <a:schemeClr val="bg1"/>
                </a:solidFill>
                <a:effectLst>
                  <a:outerShdw blurRad="50800" dist="38100" dir="2700000" algn="tl" rotWithShape="0">
                    <a:prstClr val="black">
                      <a:alpha val="40000"/>
                    </a:prstClr>
                  </a:outerShdw>
                </a:effectLst>
              </a:rPr>
              <a:t>3</a:t>
            </a:r>
            <a:endParaRPr lang="en-US" sz="7200" b="1" dirty="0">
              <a:solidFill>
                <a:schemeClr val="bg1"/>
              </a:solidFill>
              <a:effectLst>
                <a:outerShdw blurRad="50800" dist="38100" dir="2700000" algn="tl" rotWithShape="0">
                  <a:prstClr val="black">
                    <a:alpha val="40000"/>
                  </a:prstClr>
                </a:outerShdw>
              </a:effectLst>
            </a:endParaRPr>
          </a:p>
        </p:txBody>
      </p:sp>
      <p:sp>
        <p:nvSpPr>
          <p:cNvPr id="31" name="CuadroTexto 30">
            <a:extLst>
              <a:ext uri="{FF2B5EF4-FFF2-40B4-BE49-F238E27FC236}">
                <a16:creationId xmlns:a16="http://schemas.microsoft.com/office/drawing/2014/main" id="{57AC89F4-49E3-B243-BE89-A5223B4AB77A}"/>
              </a:ext>
            </a:extLst>
          </p:cNvPr>
          <p:cNvSpPr txBox="1"/>
          <p:nvPr/>
        </p:nvSpPr>
        <p:spPr>
          <a:xfrm>
            <a:off x="1365441" y="4338447"/>
            <a:ext cx="652743" cy="1200329"/>
          </a:xfrm>
          <a:prstGeom prst="rect">
            <a:avLst/>
          </a:prstGeom>
          <a:noFill/>
        </p:spPr>
        <p:txBody>
          <a:bodyPr wrap="none" rtlCol="0">
            <a:spAutoFit/>
          </a:bodyPr>
          <a:lstStyle/>
          <a:p>
            <a:r>
              <a:rPr lang="es-ES" sz="7200" b="1" dirty="0">
                <a:solidFill>
                  <a:schemeClr val="bg1"/>
                </a:solidFill>
                <a:effectLst>
                  <a:outerShdw blurRad="50800" dist="38100" dir="2700000" algn="tl" rotWithShape="0">
                    <a:prstClr val="black">
                      <a:alpha val="40000"/>
                    </a:prstClr>
                  </a:outerShdw>
                </a:effectLst>
              </a:rPr>
              <a:t>4</a:t>
            </a:r>
            <a:endParaRPr lang="en-US" sz="7200" b="1" dirty="0">
              <a:solidFill>
                <a:schemeClr val="bg1"/>
              </a:solidFill>
              <a:effectLst>
                <a:outerShdw blurRad="50800" dist="38100" dir="2700000" algn="tl" rotWithShape="0">
                  <a:prstClr val="black">
                    <a:alpha val="40000"/>
                  </a:prstClr>
                </a:outerShdw>
              </a:effectLst>
            </a:endParaRPr>
          </a:p>
        </p:txBody>
      </p:sp>
      <p:sp>
        <p:nvSpPr>
          <p:cNvPr id="4" name="Redondear rectángulo de esquina del mismo lado 3">
            <a:extLst>
              <a:ext uri="{FF2B5EF4-FFF2-40B4-BE49-F238E27FC236}">
                <a16:creationId xmlns:a16="http://schemas.microsoft.com/office/drawing/2014/main" id="{5374F1B0-2EF8-406D-05C8-F405F4178633}"/>
              </a:ext>
            </a:extLst>
          </p:cNvPr>
          <p:cNvSpPr/>
          <p:nvPr/>
        </p:nvSpPr>
        <p:spPr>
          <a:xfrm rot="5400000">
            <a:off x="6541811" y="-2024273"/>
            <a:ext cx="1021245" cy="9369289"/>
          </a:xfrm>
          <a:prstGeom prst="round2SameRect">
            <a:avLst>
              <a:gd name="adj1" fmla="val 50000"/>
              <a:gd name="adj2" fmla="val 23395"/>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ángulo 24">
            <a:extLst>
              <a:ext uri="{FF2B5EF4-FFF2-40B4-BE49-F238E27FC236}">
                <a16:creationId xmlns:a16="http://schemas.microsoft.com/office/drawing/2014/main" id="{F856CFF8-2EAA-254B-89DF-7B9F9289E978}"/>
              </a:ext>
            </a:extLst>
          </p:cNvPr>
          <p:cNvSpPr/>
          <p:nvPr/>
        </p:nvSpPr>
        <p:spPr>
          <a:xfrm>
            <a:off x="2553419" y="3427690"/>
            <a:ext cx="8853190" cy="738664"/>
          </a:xfrm>
          <a:prstGeom prst="rect">
            <a:avLst/>
          </a:prstGeom>
        </p:spPr>
        <p:txBody>
          <a:bodyPr wrap="square" anchor="ctr">
            <a:spAutoFit/>
          </a:bodyPr>
          <a:lstStyle/>
          <a:p>
            <a:pPr lvl="0" algn="just"/>
            <a:r>
              <a:rPr lang="es-ES_tradnl" sz="1400" dirty="0"/>
              <a:t>Definir </a:t>
            </a:r>
            <a:r>
              <a:rPr lang="es-ES_tradnl" sz="1400" b="1" dirty="0"/>
              <a:t>reglas claras para la implementación </a:t>
            </a:r>
            <a:r>
              <a:rPr lang="es-ES_tradnl" sz="1400" dirty="0"/>
              <a:t>(identificación, liquidación, formas de pago, mecanismos de recaudo, sanciones) de los ICV fáciles y entendibles para todos los actores territoriales. Establecer procedimientos claros y simples que agilicen los trámites con respecto a liquidación y cobro.</a:t>
            </a:r>
          </a:p>
        </p:txBody>
      </p:sp>
      <p:sp>
        <p:nvSpPr>
          <p:cNvPr id="6" name="Rectángulo 5">
            <a:extLst>
              <a:ext uri="{FF2B5EF4-FFF2-40B4-BE49-F238E27FC236}">
                <a16:creationId xmlns:a16="http://schemas.microsoft.com/office/drawing/2014/main" id="{E8804D25-8D50-642D-78D5-C8A45AFE791F}"/>
              </a:ext>
            </a:extLst>
          </p:cNvPr>
          <p:cNvSpPr/>
          <p:nvPr/>
        </p:nvSpPr>
        <p:spPr>
          <a:xfrm>
            <a:off x="2553419" y="2398761"/>
            <a:ext cx="8750378" cy="523220"/>
          </a:xfrm>
          <a:prstGeom prst="rect">
            <a:avLst/>
          </a:prstGeom>
        </p:spPr>
        <p:txBody>
          <a:bodyPr wrap="square" anchor="ctr">
            <a:spAutoFit/>
          </a:bodyPr>
          <a:lstStyle/>
          <a:p>
            <a:pPr lvl="0"/>
            <a:r>
              <a:rPr lang="es-ES_tradnl" sz="1400" dirty="0"/>
              <a:t>Identificar  y cuantificar los </a:t>
            </a:r>
            <a:r>
              <a:rPr lang="es-ES_tradnl" sz="1400" b="1" dirty="0"/>
              <a:t>beneficios económicos que generan las decisiones del Plan </a:t>
            </a:r>
            <a:r>
              <a:rPr lang="es-ES_tradnl" sz="1400" dirty="0"/>
              <a:t>y con ellos la definición de los suelos sobre los cuales se aplicarán los diferentes </a:t>
            </a:r>
            <a:r>
              <a:rPr lang="es-ES_tradnl" sz="1400" b="1" dirty="0"/>
              <a:t>instrumentos de captura de valor.</a:t>
            </a:r>
            <a:endParaRPr lang="es-CO" sz="1400" b="1" dirty="0"/>
          </a:p>
        </p:txBody>
      </p:sp>
      <p:sp>
        <p:nvSpPr>
          <p:cNvPr id="7" name="Redondear rectángulo de esquina del mismo lado 6">
            <a:extLst>
              <a:ext uri="{FF2B5EF4-FFF2-40B4-BE49-F238E27FC236}">
                <a16:creationId xmlns:a16="http://schemas.microsoft.com/office/drawing/2014/main" id="{4E99ADD9-CAC5-D22F-E8A6-F13B615AE781}"/>
              </a:ext>
            </a:extLst>
          </p:cNvPr>
          <p:cNvSpPr/>
          <p:nvPr/>
        </p:nvSpPr>
        <p:spPr>
          <a:xfrm rot="16200000">
            <a:off x="1181189" y="5558040"/>
            <a:ext cx="1021245" cy="1053993"/>
          </a:xfrm>
          <a:prstGeom prst="round2SameRect">
            <a:avLst>
              <a:gd name="adj1" fmla="val 50000"/>
              <a:gd name="adj2" fmla="val 22423"/>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dondear rectángulo de esquina del mismo lado 7">
            <a:extLst>
              <a:ext uri="{FF2B5EF4-FFF2-40B4-BE49-F238E27FC236}">
                <a16:creationId xmlns:a16="http://schemas.microsoft.com/office/drawing/2014/main" id="{07F5E6CF-2961-0EFE-8762-0501BCEA316C}"/>
              </a:ext>
            </a:extLst>
          </p:cNvPr>
          <p:cNvSpPr/>
          <p:nvPr/>
        </p:nvSpPr>
        <p:spPr>
          <a:xfrm rot="5400000">
            <a:off x="6541808" y="1400393"/>
            <a:ext cx="1021247" cy="9369285"/>
          </a:xfrm>
          <a:prstGeom prst="round2SameRect">
            <a:avLst>
              <a:gd name="adj1" fmla="val 50000"/>
              <a:gd name="adj2" fmla="val 23395"/>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adroTexto 9">
            <a:extLst>
              <a:ext uri="{FF2B5EF4-FFF2-40B4-BE49-F238E27FC236}">
                <a16:creationId xmlns:a16="http://schemas.microsoft.com/office/drawing/2014/main" id="{B77B4496-D972-4CA7-1B81-A7A8A78DD06B}"/>
              </a:ext>
            </a:extLst>
          </p:cNvPr>
          <p:cNvSpPr txBox="1"/>
          <p:nvPr/>
        </p:nvSpPr>
        <p:spPr>
          <a:xfrm>
            <a:off x="1365441" y="5484872"/>
            <a:ext cx="652743" cy="1200329"/>
          </a:xfrm>
          <a:prstGeom prst="rect">
            <a:avLst/>
          </a:prstGeom>
          <a:noFill/>
        </p:spPr>
        <p:txBody>
          <a:bodyPr wrap="none" rtlCol="0">
            <a:spAutoFit/>
          </a:bodyPr>
          <a:lstStyle/>
          <a:p>
            <a:r>
              <a:rPr lang="es-ES" sz="7200" b="1" dirty="0">
                <a:solidFill>
                  <a:schemeClr val="bg1"/>
                </a:solidFill>
                <a:effectLst>
                  <a:outerShdw blurRad="50800" dist="38100" dir="2700000" algn="tl" rotWithShape="0">
                    <a:prstClr val="black">
                      <a:alpha val="40000"/>
                    </a:prstClr>
                  </a:outerShdw>
                </a:effectLst>
              </a:rPr>
              <a:t>5</a:t>
            </a:r>
            <a:endParaRPr lang="en-US" sz="7200" b="1" dirty="0">
              <a:solidFill>
                <a:schemeClr val="bg1"/>
              </a:solidFill>
              <a:effectLst>
                <a:outerShdw blurRad="50800" dist="38100" dir="2700000" algn="tl" rotWithShape="0">
                  <a:prstClr val="black">
                    <a:alpha val="40000"/>
                  </a:prstClr>
                </a:outerShdw>
              </a:effectLst>
            </a:endParaRPr>
          </a:p>
        </p:txBody>
      </p:sp>
      <p:sp>
        <p:nvSpPr>
          <p:cNvPr id="27" name="Rectángulo 26">
            <a:extLst>
              <a:ext uri="{FF2B5EF4-FFF2-40B4-BE49-F238E27FC236}">
                <a16:creationId xmlns:a16="http://schemas.microsoft.com/office/drawing/2014/main" id="{A5EF94BD-9AC9-AE49-937B-8D8697BE258E}"/>
              </a:ext>
            </a:extLst>
          </p:cNvPr>
          <p:cNvSpPr/>
          <p:nvPr/>
        </p:nvSpPr>
        <p:spPr>
          <a:xfrm>
            <a:off x="2553419" y="5823426"/>
            <a:ext cx="8519661" cy="523220"/>
          </a:xfrm>
          <a:prstGeom prst="rect">
            <a:avLst/>
          </a:prstGeom>
        </p:spPr>
        <p:txBody>
          <a:bodyPr wrap="square" anchor="ctr">
            <a:spAutoFit/>
          </a:bodyPr>
          <a:lstStyle/>
          <a:p>
            <a:pPr lvl="0" algn="just"/>
            <a:r>
              <a:rPr lang="es-ES_tradnl" sz="1400" b="1" dirty="0"/>
              <a:t>Evitar la superposición de instrumentos </a:t>
            </a:r>
            <a:r>
              <a:rPr lang="es-ES_tradnl" sz="1400" dirty="0"/>
              <a:t>sobre los mismos sectores y garantizar que la obligación recaiga sobre la fuente de generación del recaudo. Se pueden demarcar las zonas de aplicación de ICV</a:t>
            </a:r>
            <a:endParaRPr lang="es-CO" sz="1400" dirty="0"/>
          </a:p>
        </p:txBody>
      </p:sp>
    </p:spTree>
    <p:extLst>
      <p:ext uri="{BB962C8B-B14F-4D97-AF65-F5344CB8AC3E}">
        <p14:creationId xmlns:p14="http://schemas.microsoft.com/office/powerpoint/2010/main" val="300723530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938</TotalTime>
  <Words>1783</Words>
  <Application>Microsoft Macintosh PowerPoint</Application>
  <PresentationFormat>Panorámica</PresentationFormat>
  <Paragraphs>128</Paragraphs>
  <Slides>19</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Aptos</vt:lpstr>
      <vt:lpstr>Aptos Display</vt:lpstr>
      <vt:lpstr>Arial</vt:lpstr>
      <vt:lpstr>Calibri</vt:lpstr>
      <vt:lpstr>Tema de Office</vt:lpstr>
      <vt:lpstr>Financiar los sueños reflexiones sobre la implementación de instrumentos de captura de valor del suelo (ICV)</vt:lpstr>
      <vt:lpstr>Presentación de PowerPoint</vt:lpstr>
      <vt:lpstr>Los instrumentos de captura de valor</vt:lpstr>
      <vt:lpstr>Presentación de PowerPoint</vt:lpstr>
      <vt:lpstr>Estrategia general para la implementación de ICV</vt:lpstr>
      <vt:lpstr>Presentación de PowerPoint</vt:lpstr>
      <vt:lpstr>Instrumentos para capturar valor de suelo</vt:lpstr>
      <vt:lpstr>Instrumentos para capturar valor de suelo</vt:lpstr>
      <vt:lpstr>Presentación de PowerPoint</vt:lpstr>
      <vt:lpstr>Tareas de la administración local</vt:lpstr>
      <vt:lpstr>Tareas de la administración local</vt:lpstr>
      <vt:lpstr>Factores que favorecen la implementación de ICV</vt:lpstr>
      <vt:lpstr>Limitaciones identificadas en la implementación de ICV</vt:lpstr>
      <vt:lpstr>Elementos que se deben definir para su implementación</vt:lpstr>
      <vt:lpstr>Elementos que se deben definir para su implementación</vt:lpstr>
      <vt:lpstr>Elementos que se deben definir para su implementación</vt:lpstr>
      <vt:lpstr>Las caras de la moneda en la implementación de ICV</vt:lpstr>
      <vt:lpstr>Las caras de la moneda en la implementación de ICV</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NATALIA VALENCIA</dc:creator>
  <cp:lastModifiedBy>NATALIA VALENCIA</cp:lastModifiedBy>
  <cp:revision>19</cp:revision>
  <dcterms:created xsi:type="dcterms:W3CDTF">2024-11-20T10:42:15Z</dcterms:created>
  <dcterms:modified xsi:type="dcterms:W3CDTF">2024-11-21T05:12:31Z</dcterms:modified>
</cp:coreProperties>
</file>