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4"/>
    <p:sldMasterId id="2147483702" r:id="rId5"/>
    <p:sldMasterId id="2147483688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60" r:id="rId9"/>
    <p:sldId id="837" r:id="rId10"/>
    <p:sldId id="258" r:id="rId11"/>
    <p:sldId id="838" r:id="rId12"/>
    <p:sldId id="1996" r:id="rId13"/>
    <p:sldId id="843" r:id="rId14"/>
    <p:sldId id="841" r:id="rId15"/>
    <p:sldId id="1997" r:id="rId16"/>
    <p:sldId id="849" r:id="rId17"/>
    <p:sldId id="836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95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1848" userDrawn="1">
          <p15:clr>
            <a:srgbClr val="A4A3A4"/>
          </p15:clr>
        </p15:guide>
        <p15:guide id="5" pos="3288" userDrawn="1">
          <p15:clr>
            <a:srgbClr val="A4A3A4"/>
          </p15:clr>
        </p15:guide>
        <p15:guide id="6" pos="3888" userDrawn="1">
          <p15:clr>
            <a:srgbClr val="A4A3A4"/>
          </p15:clr>
        </p15:guide>
        <p15:guide id="7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Boeninger Sempere" initials="ABS" lastIdx="1" clrIdx="0"/>
  <p:cmAuthor id="2" name="Andres Boeninger Sempere" initials="ABS [2]" lastIdx="1" clrIdx="1"/>
  <p:cmAuthor id="3" name="Andres Boeninger Sempere" initials="ABS [3]" lastIdx="1" clrIdx="2"/>
  <p:cmAuthor id="4" name="Nunzia Francesca Saporito" initials="NFS" lastIdx="9" clrIdx="3">
    <p:extLst>
      <p:ext uri="{19B8F6BF-5375-455C-9EA6-DF929625EA0E}">
        <p15:presenceInfo xmlns:p15="http://schemas.microsoft.com/office/powerpoint/2012/main" userId="S::nunzia.saporito@un.org::49adc49c-e3dd-4c58-83a5-34f4f4ba7520" providerId="AD"/>
      </p:ext>
    </p:extLst>
  </p:cmAuthor>
  <p:cmAuthor id="5" name="Simone Cecchini" initials="SC" lastIdx="1" clrIdx="4">
    <p:extLst>
      <p:ext uri="{19B8F6BF-5375-455C-9EA6-DF929625EA0E}">
        <p15:presenceInfo xmlns:p15="http://schemas.microsoft.com/office/powerpoint/2012/main" userId="S::simone.cecchini@un.org::bca3f278-c066-41ea-ac7e-e1e0803bed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8E86E"/>
    <a:srgbClr val="FF7C80"/>
    <a:srgbClr val="8497B0"/>
    <a:srgbClr val="FF9933"/>
    <a:srgbClr val="A50021"/>
    <a:srgbClr val="FFFFCC"/>
    <a:srgbClr val="FFCCCC"/>
    <a:srgbClr val="FEC3AC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7F1CD-3192-4BDD-8FF0-186171025A9B}" v="43" dt="2024-11-21T02:56:53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6835" autoAdjust="0"/>
  </p:normalViewPr>
  <p:slideViewPr>
    <p:cSldViewPr snapToGrid="0">
      <p:cViewPr>
        <p:scale>
          <a:sx n="50" d="100"/>
          <a:sy n="50" d="100"/>
        </p:scale>
        <p:origin x="1296" y="160"/>
      </p:cViewPr>
      <p:guideLst>
        <p:guide orient="horz" pos="2160"/>
        <p:guide pos="1295"/>
        <p:guide pos="384"/>
        <p:guide pos="1848"/>
        <p:guide pos="3288"/>
        <p:guide pos="3888"/>
        <p:guide pos="7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jorge_rodriguez_un_org/Documents/TRABAJO-CEPAL/TRABAJO-ANUAL/trabajo-2024/CELADE/AT/Cuba/HistoriadordelaCiudad/Presentacion/Datos/2012/DAME/MByAERecodificados-MiaconProgramaMIALC-Edad25a39-2012-1311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jorge_rodriguez_un_org/Documents/TRABAJO-CEPAL/TRABAJO-ANUAL/trabajo-2024/CELADE/AT/Cuba/HistoriadordelaCiudad/Presentacion/Datos/2002/DAME/MIGRA-DAME-ESCOLRECODIFICADA-JR-2002-1311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Desigualdad!$B$1:$B$15</c:f>
              <c:numCache>
                <c:formatCode>General</c:formatCode>
                <c:ptCount val="15"/>
                <c:pt idx="0">
                  <c:v>45.985451787499571</c:v>
                </c:pt>
                <c:pt idx="1">
                  <c:v>53.480603928205582</c:v>
                </c:pt>
                <c:pt idx="2">
                  <c:v>38.127742564602634</c:v>
                </c:pt>
                <c:pt idx="3">
                  <c:v>34.908933217692976</c:v>
                </c:pt>
                <c:pt idx="4">
                  <c:v>31.611431638266467</c:v>
                </c:pt>
                <c:pt idx="5">
                  <c:v>41.858801893539486</c:v>
                </c:pt>
                <c:pt idx="6">
                  <c:v>34.592533914248932</c:v>
                </c:pt>
                <c:pt idx="7">
                  <c:v>31.586158440189706</c:v>
                </c:pt>
                <c:pt idx="8">
                  <c:v>45.614289022695694</c:v>
                </c:pt>
                <c:pt idx="9">
                  <c:v>43.748775230256712</c:v>
                </c:pt>
                <c:pt idx="10">
                  <c:v>36.716040315012037</c:v>
                </c:pt>
                <c:pt idx="11">
                  <c:v>37.237615449202352</c:v>
                </c:pt>
                <c:pt idx="12">
                  <c:v>35.805908464717589</c:v>
                </c:pt>
                <c:pt idx="13">
                  <c:v>34.515623755541988</c:v>
                </c:pt>
                <c:pt idx="14">
                  <c:v>36.553188262946392</c:v>
                </c:pt>
              </c:numCache>
            </c:numRef>
          </c:xVal>
          <c:yVal>
            <c:numRef>
              <c:f>Desigualdad!$C$1:$C$15</c:f>
              <c:numCache>
                <c:formatCode>General</c:formatCode>
                <c:ptCount val="15"/>
                <c:pt idx="0">
                  <c:v>0.75235115941159003</c:v>
                </c:pt>
                <c:pt idx="1">
                  <c:v>0.61530534980171137</c:v>
                </c:pt>
                <c:pt idx="2">
                  <c:v>-1.5985428386879288</c:v>
                </c:pt>
                <c:pt idx="3">
                  <c:v>-0.62321941892101473</c:v>
                </c:pt>
                <c:pt idx="4">
                  <c:v>-0.45384633391027773</c:v>
                </c:pt>
                <c:pt idx="5">
                  <c:v>-0.79266490279861834</c:v>
                </c:pt>
                <c:pt idx="6">
                  <c:v>0.47404317948074426</c:v>
                </c:pt>
                <c:pt idx="7">
                  <c:v>-0.37901660366863232</c:v>
                </c:pt>
                <c:pt idx="8">
                  <c:v>6.2908240985109054E-2</c:v>
                </c:pt>
                <c:pt idx="9">
                  <c:v>1.0758117077294664</c:v>
                </c:pt>
                <c:pt idx="10">
                  <c:v>-0.10956399445988367</c:v>
                </c:pt>
                <c:pt idx="11">
                  <c:v>0.2788738441334096</c:v>
                </c:pt>
                <c:pt idx="12">
                  <c:v>-0.33760749486148361</c:v>
                </c:pt>
                <c:pt idx="13">
                  <c:v>-8.6450134076857324E-2</c:v>
                </c:pt>
                <c:pt idx="14">
                  <c:v>0.16456326341149088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67-49BE-BCB8-51B843488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087008"/>
        <c:axId val="826091024"/>
      </c:scatterChart>
      <c:valAx>
        <c:axId val="811087008"/>
        <c:scaling>
          <c:orientation val="minMax"/>
          <c:max val="6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091024"/>
        <c:crosses val="autoZero"/>
        <c:crossBetween val="midCat"/>
      </c:valAx>
      <c:valAx>
        <c:axId val="82609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087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9370078740152E-2"/>
          <c:y val="4.6296296296296294E-2"/>
          <c:w val="0.8762384076990376"/>
          <c:h val="0.8981481481481481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'Desigualdad-2002-%13y+'!$B$16:$B$30</c:f>
              <c:numCache>
                <c:formatCode>General</c:formatCode>
                <c:ptCount val="15"/>
                <c:pt idx="0">
                  <c:v>44.712833434703278</c:v>
                </c:pt>
                <c:pt idx="1">
                  <c:v>52.506126660647489</c:v>
                </c:pt>
                <c:pt idx="2">
                  <c:v>40.494766427602244</c:v>
                </c:pt>
                <c:pt idx="3">
                  <c:v>35.133683685603586</c:v>
                </c:pt>
                <c:pt idx="4">
                  <c:v>30.128558310376491</c:v>
                </c:pt>
                <c:pt idx="5">
                  <c:v>40.43685579423947</c:v>
                </c:pt>
                <c:pt idx="6">
                  <c:v>31.744868035190617</c:v>
                </c:pt>
                <c:pt idx="7">
                  <c:v>31.070566799625745</c:v>
                </c:pt>
                <c:pt idx="8">
                  <c:v>43.640448603683893</c:v>
                </c:pt>
                <c:pt idx="9">
                  <c:v>40.341411081660986</c:v>
                </c:pt>
                <c:pt idx="10">
                  <c:v>36.43911439114391</c:v>
                </c:pt>
                <c:pt idx="11">
                  <c:v>36.49763002402441</c:v>
                </c:pt>
                <c:pt idx="12">
                  <c:v>38.896006361547975</c:v>
                </c:pt>
                <c:pt idx="13">
                  <c:v>32.793325424453997</c:v>
                </c:pt>
                <c:pt idx="14">
                  <c:v>35.018070309933194</c:v>
                </c:pt>
              </c:numCache>
            </c:numRef>
          </c:xVal>
          <c:yVal>
            <c:numRef>
              <c:f>'Desigualdad-2002-%13y+'!$C$16:$C$30</c:f>
              <c:numCache>
                <c:formatCode>General</c:formatCode>
                <c:ptCount val="15"/>
                <c:pt idx="0">
                  <c:v>0.75233970001614681</c:v>
                </c:pt>
                <c:pt idx="1">
                  <c:v>-0.30543100493389641</c:v>
                </c:pt>
                <c:pt idx="2">
                  <c:v>0.19415275892333286</c:v>
                </c:pt>
                <c:pt idx="3">
                  <c:v>4.2441727623357933E-2</c:v>
                </c:pt>
                <c:pt idx="4">
                  <c:v>-0.67291504667425384</c:v>
                </c:pt>
                <c:pt idx="5">
                  <c:v>-0.20038332905153527</c:v>
                </c:pt>
                <c:pt idx="6">
                  <c:v>-0.18107345298010835</c:v>
                </c:pt>
                <c:pt idx="7">
                  <c:v>-0.39751028506127506</c:v>
                </c:pt>
                <c:pt idx="8">
                  <c:v>-0.15165996663720929</c:v>
                </c:pt>
                <c:pt idx="9">
                  <c:v>0.49674695125966212</c:v>
                </c:pt>
                <c:pt idx="10">
                  <c:v>-0.55290352570978252</c:v>
                </c:pt>
                <c:pt idx="11">
                  <c:v>1.3716034305480307</c:v>
                </c:pt>
                <c:pt idx="12">
                  <c:v>0.34942044431242142</c:v>
                </c:pt>
                <c:pt idx="13">
                  <c:v>-0.42784195794128055</c:v>
                </c:pt>
                <c:pt idx="14">
                  <c:v>-0.4009912923917216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E5-44F0-AF8D-9A8DB7ADAE45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'Desigualdad-2002-%13y+'!$B$16:$B$30</c:f>
              <c:numCache>
                <c:formatCode>General</c:formatCode>
                <c:ptCount val="15"/>
                <c:pt idx="0">
                  <c:v>44.712833434703278</c:v>
                </c:pt>
                <c:pt idx="1">
                  <c:v>52.506126660647489</c:v>
                </c:pt>
                <c:pt idx="2">
                  <c:v>40.494766427602244</c:v>
                </c:pt>
                <c:pt idx="3">
                  <c:v>35.133683685603586</c:v>
                </c:pt>
                <c:pt idx="4">
                  <c:v>30.128558310376491</c:v>
                </c:pt>
                <c:pt idx="5">
                  <c:v>40.43685579423947</c:v>
                </c:pt>
                <c:pt idx="6">
                  <c:v>31.744868035190617</c:v>
                </c:pt>
                <c:pt idx="7">
                  <c:v>31.070566799625745</c:v>
                </c:pt>
                <c:pt idx="8">
                  <c:v>43.640448603683893</c:v>
                </c:pt>
                <c:pt idx="9">
                  <c:v>40.341411081660986</c:v>
                </c:pt>
                <c:pt idx="10">
                  <c:v>36.43911439114391</c:v>
                </c:pt>
                <c:pt idx="11">
                  <c:v>36.49763002402441</c:v>
                </c:pt>
                <c:pt idx="12">
                  <c:v>38.896006361547975</c:v>
                </c:pt>
                <c:pt idx="13">
                  <c:v>32.793325424453997</c:v>
                </c:pt>
                <c:pt idx="14">
                  <c:v>35.018070309933194</c:v>
                </c:pt>
              </c:numCache>
            </c:numRef>
          </c:xVal>
          <c:yVal>
            <c:numRef>
              <c:f>'Desigualdad-2002-%13y+'!$D$16:$D$30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FE5-44F0-AF8D-9A8DB7ADA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446495"/>
        <c:axId val="1130443615"/>
      </c:scatterChart>
      <c:valAx>
        <c:axId val="1130446495"/>
        <c:scaling>
          <c:orientation val="minMax"/>
          <c:max val="6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443615"/>
        <c:crosses val="autoZero"/>
        <c:crossBetween val="midCat"/>
      </c:valAx>
      <c:valAx>
        <c:axId val="113044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4464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451375-F068-4C4F-A64A-528A34205C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C42610-6808-D148-AA42-2F18CB6AC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4DB779-9822-40AE-9838-463379D69FA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9FB162-8CA9-4D56-9C3F-4CF2A72F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8118-96C3-4E24-8D8F-156CA6F0A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4040"/>
            <a:ext cx="9144000" cy="129914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473D1-A959-4FD5-83B9-B2DDD46F1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3392"/>
            <a:ext cx="91440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21F52-EA47-4D80-9DC6-A95723BC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5788152"/>
            <a:ext cx="2572512" cy="787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3097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D431-F545-47CC-A652-F8A40A91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168" y="886333"/>
            <a:ext cx="3904488" cy="129908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41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F6912-E842-4313-B117-A693BCF17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172" r="7043"/>
          <a:stretch/>
        </p:blipFill>
        <p:spPr>
          <a:xfrm>
            <a:off x="-12700" y="6262688"/>
            <a:ext cx="104775" cy="1388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B98100-90C1-957B-539C-E451F8C959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168" y="3429000"/>
            <a:ext cx="3904488" cy="393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http://www.cepal.org/celade</a:t>
            </a:r>
            <a:endParaRPr lang="es-419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EE835F-0D92-4B10-784F-68E9EA5D3F0A}"/>
              </a:ext>
            </a:extLst>
          </p:cNvPr>
          <p:cNvSpPr txBox="1">
            <a:spLocks/>
          </p:cNvSpPr>
          <p:nvPr userDrawn="1"/>
        </p:nvSpPr>
        <p:spPr>
          <a:xfrm>
            <a:off x="3959352" y="5874068"/>
            <a:ext cx="2944368" cy="7772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Click to edit Master subtitle style</a:t>
            </a:r>
            <a:endParaRPr lang="es-419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D431-F545-47CC-A652-F8A40A91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0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7441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9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30DD9F-11E5-4376-9286-610F2838F2FD}"/>
              </a:ext>
            </a:extLst>
          </p:cNvPr>
          <p:cNvSpPr/>
          <p:nvPr userDrawn="1"/>
        </p:nvSpPr>
        <p:spPr>
          <a:xfrm>
            <a:off x="0" y="6000750"/>
            <a:ext cx="1233487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2AC3-D2DE-454A-904C-2EB6BF80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01D91-4737-47C9-8989-4EC344FA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28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AA71-2212-4DED-A52A-004BA1E0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4EDF-BE41-4AE8-8967-C1ABE0054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562C8-EE7D-4136-B7A9-77BE66AE1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10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864B-A2C5-4D25-A739-73190BB6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3C7B2-C2E5-416D-AC62-3491A523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CD5E7-DFD9-429A-941E-945D7C355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EE040-C967-4EEE-99FF-768C43155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78767-EA3F-4666-81EB-5C21A6052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1864-4186-40CF-B70B-9A99C415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795529"/>
            <a:ext cx="10724452" cy="50655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40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6473D1-A959-4FD5-83B9-B2DDD46F1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102422"/>
            <a:ext cx="4419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41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E68E9C-64C1-DEE4-859F-AB10F17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1920" y="6180709"/>
            <a:ext cx="3858768" cy="4121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http://www.cepal.org/celade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0332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F4B988-ABBF-4071-DF20-2E84227BE9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8"/>
          <a:stretch/>
        </p:blipFill>
        <p:spPr>
          <a:xfrm>
            <a:off x="-9915" y="-18287"/>
            <a:ext cx="12201915" cy="4678745"/>
          </a:xfrm>
          <a:prstGeom prst="rect">
            <a:avLst/>
          </a:prstGeom>
        </p:spPr>
      </p:pic>
      <p:pic>
        <p:nvPicPr>
          <p:cNvPr id="3" name="Picture 2" descr="A logo of the united nations&#10;&#10;Description automatically generated">
            <a:extLst>
              <a:ext uri="{FF2B5EF4-FFF2-40B4-BE49-F238E27FC236}">
                <a16:creationId xmlns:a16="http://schemas.microsoft.com/office/drawing/2014/main" id="{5F2D35FF-A5E2-F69A-7CC8-2CF2C32C0B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4855189"/>
            <a:ext cx="1416960" cy="1814201"/>
          </a:xfrm>
          <a:prstGeom prst="rect">
            <a:avLst/>
          </a:prstGeom>
        </p:spPr>
      </p:pic>
      <p:pic>
        <p:nvPicPr>
          <p:cNvPr id="8" name="Picture 7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0949F739-50C4-6554-F42C-AB9C0DF73C6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55" b="45213"/>
          <a:stretch/>
        </p:blipFill>
        <p:spPr>
          <a:xfrm>
            <a:off x="9706681" y="4660458"/>
            <a:ext cx="2485319" cy="2197541"/>
          </a:xfrm>
          <a:prstGeom prst="rect">
            <a:avLst/>
          </a:prstGeom>
        </p:spPr>
      </p:pic>
      <p:pic>
        <p:nvPicPr>
          <p:cNvPr id="10" name="Picture 9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5386C68-A2A6-7271-E7D3-8B536B7FE8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4840"/>
          <a:stretch/>
        </p:blipFill>
        <p:spPr>
          <a:xfrm>
            <a:off x="6257162" y="4607006"/>
            <a:ext cx="3526918" cy="1510330"/>
          </a:xfrm>
          <a:prstGeom prst="rect">
            <a:avLst/>
          </a:prstGeom>
        </p:spPr>
      </p:pic>
      <p:pic>
        <p:nvPicPr>
          <p:cNvPr id="14" name="Picture 13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5EF0D415-3698-5596-26A5-940B996DE0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9" t="51419"/>
          <a:stretch/>
        </p:blipFill>
        <p:spPr>
          <a:xfrm>
            <a:off x="-9915" y="4607005"/>
            <a:ext cx="2360038" cy="19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B16CE-D9A8-C3B5-D310-B9F7A62C9C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458"/>
            <a:ext cx="12192000" cy="403895"/>
          </a:xfrm>
          <a:prstGeom prst="rect">
            <a:avLst/>
          </a:prstGeom>
        </p:spPr>
      </p:pic>
      <p:pic>
        <p:nvPicPr>
          <p:cNvPr id="16" name="Picture 15" descr="A blue and white sign with white letters with Gap Inc. in the background&#10;&#10;Description automatically generated">
            <a:extLst>
              <a:ext uri="{FF2B5EF4-FFF2-40B4-BE49-F238E27FC236}">
                <a16:creationId xmlns:a16="http://schemas.microsoft.com/office/drawing/2014/main" id="{FD0D5867-F9FC-3431-C266-2F44970088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2" b="1619"/>
          <a:stretch/>
        </p:blipFill>
        <p:spPr>
          <a:xfrm>
            <a:off x="767345" y="6447460"/>
            <a:ext cx="1253479" cy="4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D6D95A-D1C5-6C0B-F4D5-327AF3404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6"/>
          <a:stretch/>
        </p:blipFill>
        <p:spPr>
          <a:xfrm>
            <a:off x="12700" y="12701"/>
            <a:ext cx="12179300" cy="4696460"/>
          </a:xfrm>
          <a:prstGeom prst="rect">
            <a:avLst/>
          </a:prstGeom>
        </p:spPr>
      </p:pic>
      <p:pic>
        <p:nvPicPr>
          <p:cNvPr id="2" name="Picture 1" descr="A logo of the united nations&#10;&#10;Description automatically generated">
            <a:extLst>
              <a:ext uri="{FF2B5EF4-FFF2-40B4-BE49-F238E27FC236}">
                <a16:creationId xmlns:a16="http://schemas.microsoft.com/office/drawing/2014/main" id="{F2893818-FAEC-09E3-8769-CCCCA2FA3D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4855189"/>
            <a:ext cx="1416960" cy="1814201"/>
          </a:xfrm>
          <a:prstGeom prst="rect">
            <a:avLst/>
          </a:prstGeom>
        </p:spPr>
      </p:pic>
      <p:pic>
        <p:nvPicPr>
          <p:cNvPr id="3" name="Picture 2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EE6787E0-36F7-C1C6-873B-EE75E018EA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55" b="45213"/>
          <a:stretch/>
        </p:blipFill>
        <p:spPr>
          <a:xfrm>
            <a:off x="9706681" y="4660458"/>
            <a:ext cx="2485319" cy="2197541"/>
          </a:xfrm>
          <a:prstGeom prst="rect">
            <a:avLst/>
          </a:prstGeom>
        </p:spPr>
      </p:pic>
      <p:pic>
        <p:nvPicPr>
          <p:cNvPr id="5" name="Picture 4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6D5C2E8D-DEE0-BEE4-A555-69809573AA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4840"/>
          <a:stretch/>
        </p:blipFill>
        <p:spPr>
          <a:xfrm>
            <a:off x="6257162" y="4625294"/>
            <a:ext cx="3526918" cy="1510330"/>
          </a:xfrm>
          <a:prstGeom prst="rect">
            <a:avLst/>
          </a:prstGeom>
        </p:spPr>
      </p:pic>
      <p:pic>
        <p:nvPicPr>
          <p:cNvPr id="6" name="Picture 5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804D87E4-D8FE-8667-6DBE-01F0AE7CEF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9" t="51419"/>
          <a:stretch/>
        </p:blipFill>
        <p:spPr>
          <a:xfrm>
            <a:off x="-9915" y="4625293"/>
            <a:ext cx="2360038" cy="19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pal.org/es/cursos/taller-regional-estimaciones-proyecciones-poblacion-subnacional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elade.cepal.org/bdcelade/mialc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6CE8-A158-18FD-DCA9-B161076BD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505046"/>
            <a:ext cx="11176000" cy="1869854"/>
          </a:xfrm>
        </p:spPr>
        <p:txBody>
          <a:bodyPr/>
          <a:lstStyle/>
          <a:p>
            <a:r>
              <a:rPr lang="es-ES" sz="36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Panel 4: «Sostenibilidad Social»</a:t>
            </a:r>
            <a:br>
              <a:rPr lang="es-ES" sz="36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6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Efectos demográficos de la migración y movilidad cotidiana en las ciudades: cómo medirlos, analizarlos y considerarlos en políticas metropolitanas</a:t>
            </a:r>
            <a:endParaRPr lang="es-C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A9E4A-1F8A-AA30-71C0-A6B41BB5B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9275"/>
            <a:ext cx="9144000" cy="1600200"/>
          </a:xfrm>
        </p:spPr>
        <p:txBody>
          <a:bodyPr/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 </a:t>
            </a:r>
            <a:r>
              <a:rPr lang="es-ES" b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Rodríguez Vignoli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 Encuentro Internacional sobre Gestión </a:t>
            </a:r>
            <a:r>
              <a:rPr lang="es-E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lang="es-ES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Ciudades Patrimoniales</a:t>
            </a:r>
            <a:r>
              <a:rPr lang="es-E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Hablemos sobre </a:t>
            </a:r>
            <a:r>
              <a:rPr lang="es-ES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Plan </a:t>
            </a:r>
            <a:r>
              <a:rPr lang="es-E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lang="es-ES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Habana</a:t>
            </a:r>
            <a:endParaRPr lang="es-ES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0" cap="all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CELADE-División de poblacion </a:t>
            </a:r>
            <a:r>
              <a:rPr lang="en-US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la CEPAL, 28 </a:t>
            </a:r>
            <a:r>
              <a:rPr lang="en-US" sz="1600" b="1" i="0" cap="all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Oct-8 Nov </a:t>
            </a:r>
            <a:r>
              <a:rPr lang="en-US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600" b="1" i="0" cap="all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Santiago</a:t>
            </a:r>
            <a:r>
              <a:rPr lang="en-US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Chile | </a:t>
            </a:r>
            <a:r>
              <a:rPr lang="en-US" sz="1600" b="1" i="0" cap="all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  <a:endParaRPr lang="es-ES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7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C66AB1-768A-55DB-1A57-C0AD2675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4" y="1600200"/>
            <a:ext cx="5794375" cy="464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99C1D-CDF9-DFC5-B372-8CB495F6DF4C}"/>
              </a:ext>
            </a:extLst>
          </p:cNvPr>
          <p:cNvSpPr txBox="1"/>
          <p:nvPr/>
        </p:nvSpPr>
        <p:spPr>
          <a:xfrm>
            <a:off x="301624" y="114265"/>
            <a:ext cx="12030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ALGUNAS ESTIMACIONES PARA 4 MUNICIPIOS SELECCIONADOS DE LA HABANA, EFECTO CRECIMIENTO Y DE COMPOSICIÓN, MIGRACIÓN CON EL RESTO DEL PAÍS E INTRAMETROPOLITANA, CENSOS 2002 Y 2012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8C3984-3A76-AB78-6C5D-34AF4C6C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2" y="1600200"/>
            <a:ext cx="5573714" cy="464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1D764A-953B-2577-E0F2-0C2560AFE140}"/>
              </a:ext>
            </a:extLst>
          </p:cNvPr>
          <p:cNvSpPr txBox="1"/>
          <p:nvPr/>
        </p:nvSpPr>
        <p:spPr>
          <a:xfrm>
            <a:off x="2197100" y="1129928"/>
            <a:ext cx="123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D0071-32BA-F879-51A7-BCA0E2564CA6}"/>
              </a:ext>
            </a:extLst>
          </p:cNvPr>
          <p:cNvSpPr txBox="1"/>
          <p:nvPr/>
        </p:nvSpPr>
        <p:spPr>
          <a:xfrm>
            <a:off x="8369300" y="1104359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INTRA</a:t>
            </a:r>
          </a:p>
        </p:txBody>
      </p:sp>
    </p:spTree>
    <p:extLst>
      <p:ext uri="{BB962C8B-B14F-4D97-AF65-F5344CB8AC3E}">
        <p14:creationId xmlns:p14="http://schemas.microsoft.com/office/powerpoint/2010/main" val="4430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D2FB7-CA26-013D-97E9-FDD23D45C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96037-AC22-8FDB-F607-E2520F7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8678"/>
            <a:ext cx="11452860" cy="1100041"/>
          </a:xfrm>
        </p:spPr>
        <p:txBody>
          <a:bodyPr/>
          <a:lstStyle/>
          <a:p>
            <a:pPr algn="ctr"/>
            <a:r>
              <a:rPr lang="es-CL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ALGUNAS ESTIMACIONES DEL EFECTO DESIGUALDAD DE LA MIGRACIÓN INTRAMETROPOLITANA, CENSOS 2002 Y 2012, PORCENTAJE DE POBLACIÓN DE 25 A 39 </a:t>
            </a:r>
            <a:r>
              <a:rPr lang="es-CL" sz="24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s-CL" sz="2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EDUCACIÓN ALTA (13 AE Y +)</a:t>
            </a:r>
            <a:endParaRPr lang="es-CL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FC71AD-C173-C4DB-55EE-74EBAD38D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289392"/>
              </p:ext>
            </p:extLst>
          </p:nvPr>
        </p:nvGraphicFramePr>
        <p:xfrm>
          <a:off x="6385560" y="1771650"/>
          <a:ext cx="5593081" cy="448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F10ABC-7E8E-FE0D-FA9D-8EF2950B3797}"/>
              </a:ext>
            </a:extLst>
          </p:cNvPr>
          <p:cNvSpPr txBox="1"/>
          <p:nvPr/>
        </p:nvSpPr>
        <p:spPr>
          <a:xfrm>
            <a:off x="2683526" y="1402318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2002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9F185E-F294-7D81-0C90-04AB8C5F3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863206"/>
              </p:ext>
            </p:extLst>
          </p:nvPr>
        </p:nvGraphicFramePr>
        <p:xfrm>
          <a:off x="213358" y="1750576"/>
          <a:ext cx="5764532" cy="460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B2432A-8360-F506-0D07-47570FC379A4}"/>
              </a:ext>
            </a:extLst>
          </p:cNvPr>
          <p:cNvSpPr txBox="1"/>
          <p:nvPr/>
        </p:nvSpPr>
        <p:spPr>
          <a:xfrm>
            <a:off x="9285586" y="1323081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57819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B30EE-66A7-5E29-3599-0CD8EBEA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B57A1-B649-691E-7BFB-4A90DD10B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0" y="256990"/>
            <a:ext cx="11667460" cy="570540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C776E-2B91-6748-81B4-D788333EF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92200"/>
            <a:ext cx="11150600" cy="5130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migración incide decisivamente en las mutaciones metropolitanas actuales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migración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intrametropolitana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remodela las metrópolis y es clave para las tendencias de la desigualdad territorial y la segregación residencial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atractivo migratorio es un indicador de vitalidad de las ciudades y los migrantes aportan múltiples contribuciones, entre ellas el rejuvenecimiento (o la moderación del envejecimiento)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migración también implica desafíos, y la vivienda es uno de ellos, pero deben tenerse en cuenta las especificidades de los migrantes para los planes de soluciones habitacionales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Cuba tiene registros de residencia que permiten seguimiento la migración y sus efectos</a:t>
            </a:r>
          </a:p>
        </p:txBody>
      </p:sp>
    </p:spTree>
    <p:extLst>
      <p:ext uri="{BB962C8B-B14F-4D97-AF65-F5344CB8AC3E}">
        <p14:creationId xmlns:p14="http://schemas.microsoft.com/office/powerpoint/2010/main" val="372580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12ACDEB-9D71-11E0-CAF4-40C510D44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828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414455-E608-B451-B6E3-60CA3EBB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102"/>
            <a:ext cx="10515600" cy="719396"/>
          </a:xfrm>
        </p:spPr>
        <p:txBody>
          <a:bodyPr/>
          <a:lstStyle/>
          <a:p>
            <a:pPr algn="ctr"/>
            <a:r>
              <a:rPr lang="es-C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C12A9-1894-C140-9677-4C056432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562100"/>
            <a:ext cx="9817100" cy="4610100"/>
          </a:xfrm>
          <a:ln w="38100">
            <a:noFill/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Tabajo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institucional en migración interna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Rasgos de la urbanización de América Latina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Porqué importa la migración interna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Algunas estimaciones para La Habana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2131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8A6F-B447-3CCC-6DBE-51F869F5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86690"/>
            <a:ext cx="11487150" cy="715010"/>
          </a:xfrm>
        </p:spPr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PUBLICACIONES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(https://www.cepal.org/es)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69EF5-8662-F926-66EC-41EDEE1C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860"/>
            <a:ext cx="4093544" cy="5154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FD3BA-C7EB-0BED-797F-DAE582FA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28" y="1165857"/>
            <a:ext cx="4093544" cy="5154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01D17-6B6B-4198-1FBE-C9CE6F638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656" y="1165857"/>
            <a:ext cx="3863782" cy="51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F4CB-F367-2919-F006-8D8DEE09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188619"/>
            <a:ext cx="10835640" cy="4619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PODCAST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://plataformaurbana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.cepal.org/es/recursos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/podcast-efectos-sociodemograficos-de-la-migracion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83F4B-D5D9-C14D-3366-0A36609E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4" y="981734"/>
            <a:ext cx="5761556" cy="54377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4FD24D-06E5-151A-E50A-8A9B76E7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1734"/>
            <a:ext cx="6096000" cy="58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43D4-3503-FA17-1D34-F105D44A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"/>
            <a:ext cx="11315700" cy="87894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DE DATOS MIALC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https://celade.cepal.org/bdcelade/mialc/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PLATAFORMA URBANA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CEPALSTAT Y…..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F5ACA-0233-712A-E2E9-A2D55F97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8" y="1103038"/>
            <a:ext cx="6120516" cy="3349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0A6B6-127E-64B9-16AD-4FE042165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8" y="4452404"/>
            <a:ext cx="4218902" cy="1908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9B553A-6CE0-BD0A-2FBD-5E4F237A4CB5}"/>
              </a:ext>
            </a:extLst>
          </p:cNvPr>
          <p:cNvSpPr/>
          <p:nvPr/>
        </p:nvSpPr>
        <p:spPr>
          <a:xfrm>
            <a:off x="3473383" y="5965726"/>
            <a:ext cx="1030037" cy="390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D46FBF-0744-35F2-63F4-F4BC29154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215" y="1103038"/>
            <a:ext cx="5726267" cy="50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32D26-A773-47EF-8402-1903CE4FD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8" y="1019560"/>
            <a:ext cx="5943601" cy="5227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BDDB9-8F46-08CA-FC72-034BD67DBBBC}"/>
              </a:ext>
            </a:extLst>
          </p:cNvPr>
          <p:cNvSpPr txBox="1"/>
          <p:nvPr/>
        </p:nvSpPr>
        <p:spPr>
          <a:xfrm>
            <a:off x="3280408" y="4467531"/>
            <a:ext cx="2674622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https://www.gob.pe</a:t>
            </a:r>
            <a:r>
              <a:rPr lang="en-US" sz="1400"/>
              <a:t>/institucion/inei/informes-publicaciones/3021684-peru-migraciones-internas-y-dinamica-sociodemografica-de-departamentos-provincias-y-distritos-en-las-dos-primeras-decadas-del-siglo-xxi</a:t>
            </a:r>
            <a:endParaRPr lang="en-US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1F7444-FE4D-33BD-3011-6D957BA3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"/>
            <a:ext cx="11315700" cy="83057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ASISTENCIA TÉCNICA: EXPERIENCIA 2021-2024 CON INEI DE PERÚ: CAPACITACIÓN DE EQUIPO, PRODUCTOS, LANZAMIENTO Y ODISEA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2E800E-F1DD-39B7-89FE-02C212CE9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816033"/>
            <a:ext cx="6002141" cy="40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F59E-6523-8BAC-4CB4-BB8F750C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58617"/>
            <a:ext cx="11328400" cy="52387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RASGOS DE LA URBANIZACIÓN DE AMÉRICA LATINA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9FC76-7CD8-21B3-8018-C529F69EEED6}"/>
              </a:ext>
            </a:extLst>
          </p:cNvPr>
          <p:cNvSpPr txBox="1"/>
          <p:nvPr/>
        </p:nvSpPr>
        <p:spPr>
          <a:xfrm>
            <a:off x="609600" y="1066800"/>
            <a:ext cx="1097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Urbanización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rápica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avanzada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region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urbanizada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Desarrollo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metropolis: al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ciudad de 1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centro-periferia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matices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mutaciones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Expansión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periférica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informal 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consolidación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subsecuente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Tugurización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zonas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pericentrales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Partes de la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suburbios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elitizados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conectividad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Desigualdad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intrametropolitana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segregación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residencial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adversidades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Despoblamiento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689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FDA04-FBF9-9CFD-AACD-E946E672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570FB-BFB4-87F4-2F22-4D4DFF74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5154"/>
            <a:ext cx="11163300" cy="872712"/>
          </a:xfrm>
        </p:spPr>
        <p:txBody>
          <a:bodyPr/>
          <a:lstStyle/>
          <a:p>
            <a:pPr algn="ctr"/>
            <a:r>
              <a:rPr lang="es-C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s-C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 LA MIGRACIÓN INTERNA VARIOS EFECTOS Y EVENTUALMENTE RÁPIDOS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EBD7-8555-0A3A-3FD1-13B66FE3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05890"/>
            <a:ext cx="11163300" cy="4800600"/>
          </a:xfrm>
          <a:ln w="38100">
            <a:noFill/>
          </a:ln>
        </p:spPr>
        <p:txBody>
          <a:bodyPr/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efecto clásico. Importante a escala agregada y más importante a escalas desagregadas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Redistribución: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derivado del efecto crecimiento. Por diferenciales de crecimiento migratorio la distribución demográfica dentro de la ciudad va cambiando. Intuitivo y con métrica reciente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Composición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gente al migrar porta sus características y con ello puede modificar las características de los lugares desde donde sale y de los lugares donde llega. Lo sabíamos pero ahora podemos medirlo.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Desigualdad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derivado del efecto de composición. La migración puede modificar “rápidamente” la desigualdad territorial y la segregación residencial, </a:t>
            </a:r>
          </a:p>
          <a:p>
            <a:pPr algn="just"/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C168-3E41-CF55-0E4B-6F96C346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606780-62E9-4502-31CF-9F0A312C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184039"/>
            <a:ext cx="11248103" cy="1282922"/>
          </a:xfrm>
        </p:spPr>
        <p:txBody>
          <a:bodyPr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ALGUNAS ESTIMACIONES PARA LA HABANA (15 MUNICIPIOS), EFECTO CRECIMIENTO Y DE COMPOSICIÓN, MIGRACIÓN CON EL RESTO DEL PAÍS, CENSOS 2002 Y 2012</a:t>
            </a:r>
            <a:endParaRPr lang="es-CL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3DF16-8071-CB2C-BFE5-DE7F1263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466961"/>
            <a:ext cx="11649075" cy="48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67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402_COVID-19_Template_PPT-ES.potx" id="{53B1B46B-13D7-42E7-85E8-46607CA203B8}" vid="{2D4EDFAC-0AF1-4693-A262-C374D55B699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402_COVID-19_Template_PPT-ES.potx" id="{53B1B46B-13D7-42E7-85E8-46607CA203B8}" vid="{2D4EDFAC-0AF1-4693-A262-C374D55B699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456A34D669F42924255F7FD9B684D" ma:contentTypeVersion="13" ma:contentTypeDescription="Create a new document." ma:contentTypeScope="" ma:versionID="41b3e1f9c14c25c874d1b4a1609e103b">
  <xsd:schema xmlns:xsd="http://www.w3.org/2001/XMLSchema" xmlns:xs="http://www.w3.org/2001/XMLSchema" xmlns:p="http://schemas.microsoft.com/office/2006/metadata/properties" xmlns:ns3="046cebf0-59fb-49a1-ba11-2966da250d4d" xmlns:ns4="4b855c22-21c5-4a6a-b790-2f4bce7c2968" targetNamespace="http://schemas.microsoft.com/office/2006/metadata/properties" ma:root="true" ma:fieldsID="df2bd8e67f803619806cc1d1c386a8b4" ns3:_="" ns4:_="">
    <xsd:import namespace="046cebf0-59fb-49a1-ba11-2966da250d4d"/>
    <xsd:import namespace="4b855c22-21c5-4a6a-b790-2f4bce7c29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cebf0-59fb-49a1-ba11-2966da25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55c22-21c5-4a6a-b790-2f4bce7c2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5572F-90CA-418F-9D91-DA3836A2E2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4F4F59-6DA6-4288-8264-274A29E9356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46cebf0-59fb-49a1-ba11-2966da250d4d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b855c22-21c5-4a6a-b790-2f4bce7c296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F7464A-507D-4C0D-8B97-B40B497CF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cebf0-59fb-49a1-ba11-2966da250d4d"/>
    <ds:schemaRef ds:uri="4b855c22-21c5-4a6a-b790-2f4bce7c2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11430</TotalTime>
  <Words>569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1_Office Theme</vt:lpstr>
      <vt:lpstr>Custom Design</vt:lpstr>
      <vt:lpstr>2_Office Theme</vt:lpstr>
      <vt:lpstr>Panel 4: «Sostenibilidad Social» Efectos demográficos de la migración y movilidad cotidiana en las ciudades: cómo medirlos, analizarlos y considerarlos en políticas metropolitanas</vt:lpstr>
      <vt:lpstr>TEMAS</vt:lpstr>
      <vt:lpstr>PUBLICACIONES (https://www.cepal.org/es) </vt:lpstr>
      <vt:lpstr>PODCAST (https://plataformaurbana.cepal.org/es/recursos/podcast-efectos-sociodemograficos-de-la-migracion</vt:lpstr>
      <vt:lpstr>BASE DE DATOS MIALC (https://celade.cepal.org/bdcelade/mialc/), PLATAFORMA URBANA, CEPALSTAT Y…..</vt:lpstr>
      <vt:lpstr>ASISTENCIA TÉCNICA: EXPERIENCIA 2021-2024 CON INEI DE PERÚ: CAPACITACIÓN DE EQUIPO, PRODUCTOS, LANZAMIENTO Y ODISEA</vt:lpstr>
      <vt:lpstr>RASGOS DE LA URBANIZACIÓN DE AMÉRICA LATINA</vt:lpstr>
      <vt:lpstr>POR QUÉ IMPORTA LA MIGRACIÓN INTERNA VARIOS EFECTOS Y EVENTUALMENTE RÁPIDOS</vt:lpstr>
      <vt:lpstr>ALGUNAS ESTIMACIONES PARA LA HABANA (15 MUNICIPIOS), EFECTO CRECIMIENTO Y DE COMPOSICIÓN, MIGRACIÓN CON EL RESTO DEL PAÍS, CENSOS 2002 Y 2012</vt:lpstr>
      <vt:lpstr>PowerPoint Presentation</vt:lpstr>
      <vt:lpstr>ALGUNAS ESTIMACIONES DEL EFECTO DESIGUALDAD DE LA MIGRACIÓN INTRAMETROPOLITANA, CENSOS 2002 Y 2012, PORCENTAJE DE POBLACIÓN DE 25 A 39 AñOS CON EDUCACIÓN ALTA (13 AE Y +)</vt:lpstr>
      <vt:lpstr>CONCLUSIONES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Alicia Bárcena</dc:creator>
  <cp:lastModifiedBy>Jorge Rodriguez</cp:lastModifiedBy>
  <cp:revision>190</cp:revision>
  <cp:lastPrinted>2020-03-12T17:45:19Z</cp:lastPrinted>
  <dcterms:created xsi:type="dcterms:W3CDTF">2020-02-12T17:56:28Z</dcterms:created>
  <dcterms:modified xsi:type="dcterms:W3CDTF">2024-11-21T03:03:17Z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0x01010030C456A34D669F42924255F7FD9B684D</vt:lpwstr>
  </property>
</Properties>
</file>